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20" r:id="rId1"/>
  </p:sldMasterIdLst>
  <p:notesMasterIdLst>
    <p:notesMasterId r:id="rId47"/>
  </p:notesMasterIdLst>
  <p:sldIdLst>
    <p:sldId id="256" r:id="rId2"/>
    <p:sldId id="305" r:id="rId3"/>
    <p:sldId id="308" r:id="rId4"/>
    <p:sldId id="258" r:id="rId5"/>
    <p:sldId id="309" r:id="rId6"/>
    <p:sldId id="259" r:id="rId7"/>
    <p:sldId id="257" r:id="rId8"/>
    <p:sldId id="315" r:id="rId9"/>
    <p:sldId id="267" r:id="rId10"/>
    <p:sldId id="269" r:id="rId11"/>
    <p:sldId id="264" r:id="rId12"/>
    <p:sldId id="311" r:id="rId13"/>
    <p:sldId id="261" r:id="rId14"/>
    <p:sldId id="272" r:id="rId15"/>
    <p:sldId id="262" r:id="rId16"/>
    <p:sldId id="268" r:id="rId17"/>
    <p:sldId id="265" r:id="rId18"/>
    <p:sldId id="312" r:id="rId19"/>
    <p:sldId id="275" r:id="rId20"/>
    <p:sldId id="274" r:id="rId21"/>
    <p:sldId id="276" r:id="rId22"/>
    <p:sldId id="277" r:id="rId23"/>
    <p:sldId id="280" r:id="rId24"/>
    <p:sldId id="279" r:id="rId25"/>
    <p:sldId id="313" r:id="rId26"/>
    <p:sldId id="282" r:id="rId27"/>
    <p:sldId id="284" r:id="rId28"/>
    <p:sldId id="285" r:id="rId29"/>
    <p:sldId id="314" r:id="rId30"/>
    <p:sldId id="316" r:id="rId31"/>
    <p:sldId id="317" r:id="rId32"/>
    <p:sldId id="287" r:id="rId33"/>
    <p:sldId id="291" r:id="rId34"/>
    <p:sldId id="319" r:id="rId35"/>
    <p:sldId id="320" r:id="rId36"/>
    <p:sldId id="321" r:id="rId37"/>
    <p:sldId id="297" r:id="rId38"/>
    <p:sldId id="298" r:id="rId39"/>
    <p:sldId id="299" r:id="rId40"/>
    <p:sldId id="322" r:id="rId41"/>
    <p:sldId id="300" r:id="rId42"/>
    <p:sldId id="301" r:id="rId43"/>
    <p:sldId id="302" r:id="rId44"/>
    <p:sldId id="303" r:id="rId45"/>
    <p:sldId id="304" r:id="rId46"/>
  </p:sldIdLst>
  <p:sldSz cx="9144000" cy="6858000" type="screen4x3"/>
  <p:notesSz cx="6858000" cy="9144000"/>
  <p:embeddedFontLst>
    <p:embeddedFont>
      <p:font typeface="Angsana New" pitchFamily="18" charset="-34"/>
      <p:regular r:id="rId48"/>
      <p:bold r:id="rId49"/>
      <p:italic r:id="rId50"/>
      <p:boldItalic r:id="rId51"/>
    </p:embeddedFont>
    <p:embeddedFont>
      <p:font typeface="TH Sarabun New" charset="-34"/>
      <p:regular r:id="rId52"/>
      <p:bold r:id="rId53"/>
      <p:italic r:id="rId54"/>
      <p:boldItalic r:id="rId55"/>
    </p:embeddedFont>
    <p:embeddedFont>
      <p:font typeface="Calibri" pitchFamily="34" charset="0"/>
      <p:regular r:id="rId56"/>
      <p:bold r:id="rId57"/>
      <p:italic r:id="rId58"/>
      <p:boldItalic r:id="rId59"/>
    </p:embeddedFont>
    <p:embeddedFont>
      <p:font typeface="Cordia New" pitchFamily="34" charset="-34"/>
      <p:regular r:id="rId60"/>
      <p:bold r:id="rId61"/>
      <p:italic r:id="rId62"/>
      <p:boldItalic r:id="rId63"/>
    </p:embeddedFont>
    <p:embeddedFont>
      <p:font typeface="TH SarabunPSK" pitchFamily="34" charset="-34"/>
      <p:regular r:id="rId64"/>
      <p:bold r:id="rId65"/>
      <p:italic r:id="rId66"/>
      <p:boldItalic r:id="rId67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32D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713" autoAdjust="0"/>
  </p:normalViewPr>
  <p:slideViewPr>
    <p:cSldViewPr>
      <p:cViewPr>
        <p:scale>
          <a:sx n="69" d="100"/>
          <a:sy n="69" d="100"/>
        </p:scale>
        <p:origin x="-118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font" Target="fonts/font16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66" Type="http://schemas.openxmlformats.org/officeDocument/2006/relationships/font" Target="fonts/font1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61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font" Target="fonts/font17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2.fntdata"/><Relationship Id="rId67" Type="http://schemas.openxmlformats.org/officeDocument/2006/relationships/font" Target="fonts/font20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h-TH"/>
  <c:chart>
    <c:plotArea>
      <c:layout/>
      <c:barChart>
        <c:barDir val="col"/>
        <c:grouping val="stacked"/>
        <c:overlap val="100"/>
        <c:axId val="102716160"/>
        <c:axId val="102717696"/>
      </c:barChart>
      <c:catAx>
        <c:axId val="102716160"/>
        <c:scaling>
          <c:orientation val="minMax"/>
        </c:scaling>
        <c:axPos val="b"/>
        <c:tickLblPos val="nextTo"/>
        <c:crossAx val="102717696"/>
        <c:crosses val="autoZero"/>
        <c:auto val="1"/>
        <c:lblAlgn val="ctr"/>
        <c:lblOffset val="100"/>
      </c:catAx>
      <c:valAx>
        <c:axId val="102717696"/>
        <c:scaling>
          <c:orientation val="minMax"/>
        </c:scaling>
        <c:axPos val="l"/>
        <c:majorGridlines/>
        <c:numFmt formatCode="General" sourceLinked="1"/>
        <c:tickLblPos val="nextTo"/>
        <c:crossAx val="102716160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th-TH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C90E8A-A6B4-412B-BFAC-D76BB7AC0D9B}" type="datetimeFigureOut">
              <a:rPr lang="th-TH" smtClean="0"/>
              <a:pPr/>
              <a:t>15/09/59</a:t>
            </a:fld>
            <a:endParaRPr lang="th-TH"/>
          </a:p>
        </p:txBody>
      </p:sp>
      <p:sp>
        <p:nvSpPr>
          <p:cNvPr id="4" name="ตัวยึด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ยึด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B12699-301C-446D-9CB5-668EDE9EE20C}" type="slidenum">
              <a:rPr lang="th-TH" smtClean="0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41177-686C-4707-AD5C-E1F07E90BB82}" type="datetimeFigureOut">
              <a:rPr lang="th-TH" smtClean="0"/>
              <a:pPr/>
              <a:t>15/09/59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4FCDF-447F-4D26-8EDA-79E6D91559BA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41177-686C-4707-AD5C-E1F07E90BB82}" type="datetimeFigureOut">
              <a:rPr lang="th-TH" smtClean="0"/>
              <a:pPr/>
              <a:t>15/09/59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4FCDF-447F-4D26-8EDA-79E6D91559BA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41177-686C-4707-AD5C-E1F07E90BB82}" type="datetimeFigureOut">
              <a:rPr lang="th-TH" smtClean="0"/>
              <a:pPr/>
              <a:t>15/09/59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4FCDF-447F-4D26-8EDA-79E6D91559BA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41177-686C-4707-AD5C-E1F07E90BB82}" type="datetimeFigureOut">
              <a:rPr lang="th-TH" smtClean="0"/>
              <a:pPr/>
              <a:t>15/09/59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4FCDF-447F-4D26-8EDA-79E6D91559BA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41177-686C-4707-AD5C-E1F07E90BB82}" type="datetimeFigureOut">
              <a:rPr lang="th-TH" smtClean="0"/>
              <a:pPr/>
              <a:t>15/09/59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4FCDF-447F-4D26-8EDA-79E6D91559BA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41177-686C-4707-AD5C-E1F07E90BB82}" type="datetimeFigureOut">
              <a:rPr lang="th-TH" smtClean="0"/>
              <a:pPr/>
              <a:t>15/09/59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4FCDF-447F-4D26-8EDA-79E6D91559BA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41177-686C-4707-AD5C-E1F07E90BB82}" type="datetimeFigureOut">
              <a:rPr lang="th-TH" smtClean="0"/>
              <a:pPr/>
              <a:t>15/09/59</a:t>
            </a:fld>
            <a:endParaRPr lang="th-TH"/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4FCDF-447F-4D26-8EDA-79E6D91559BA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41177-686C-4707-AD5C-E1F07E90BB82}" type="datetimeFigureOut">
              <a:rPr lang="th-TH" smtClean="0"/>
              <a:pPr/>
              <a:t>15/09/59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4FCDF-447F-4D26-8EDA-79E6D91559BA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41177-686C-4707-AD5C-E1F07E90BB82}" type="datetimeFigureOut">
              <a:rPr lang="th-TH" smtClean="0"/>
              <a:pPr/>
              <a:t>15/09/59</a:t>
            </a:fld>
            <a:endParaRPr lang="th-TH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4FCDF-447F-4D26-8EDA-79E6D91559BA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41177-686C-4707-AD5C-E1F07E90BB82}" type="datetimeFigureOut">
              <a:rPr lang="th-TH" smtClean="0"/>
              <a:pPr/>
              <a:t>15/09/59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4FCDF-447F-4D26-8EDA-79E6D91559BA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41177-686C-4707-AD5C-E1F07E90BB82}" type="datetimeFigureOut">
              <a:rPr lang="th-TH" smtClean="0"/>
              <a:pPr/>
              <a:t>15/09/59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4FCDF-447F-4D26-8EDA-79E6D91559BA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41177-686C-4707-AD5C-E1F07E90BB82}" type="datetimeFigureOut">
              <a:rPr lang="th-TH" smtClean="0"/>
              <a:pPr/>
              <a:t>15/09/59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4FCDF-447F-4D26-8EDA-79E6D91559BA}" type="slidenum">
              <a:rPr lang="th-TH" smtClean="0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10" Type="http://schemas.openxmlformats.org/officeDocument/2006/relationships/image" Target="../media/image96.jpeg"/><Relationship Id="rId4" Type="http://schemas.openxmlformats.org/officeDocument/2006/relationships/image" Target="../media/image90.jpeg"/><Relationship Id="rId9" Type="http://schemas.openxmlformats.org/officeDocument/2006/relationships/image" Target="../media/image95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11" Type="http://schemas.openxmlformats.org/officeDocument/2006/relationships/image" Target="../media/image106.jpeg"/><Relationship Id="rId5" Type="http://schemas.openxmlformats.org/officeDocument/2006/relationships/image" Target="../media/image100.jpeg"/><Relationship Id="rId10" Type="http://schemas.openxmlformats.org/officeDocument/2006/relationships/image" Target="../media/image105.jpeg"/><Relationship Id="rId4" Type="http://schemas.openxmlformats.org/officeDocument/2006/relationships/image" Target="../media/image99.jpeg"/><Relationship Id="rId9" Type="http://schemas.openxmlformats.org/officeDocument/2006/relationships/image" Target="../media/image104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jpeg"/><Relationship Id="rId5" Type="http://schemas.openxmlformats.org/officeDocument/2006/relationships/image" Target="../media/image135.jpeg"/><Relationship Id="rId4" Type="http://schemas.openxmlformats.org/officeDocument/2006/relationships/image" Target="../media/image119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37.jpeg"/><Relationship Id="rId7" Type="http://schemas.openxmlformats.org/officeDocument/2006/relationships/image" Target="../media/image2.gif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black_texture___ray_by_etheny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246"/>
          </a:xfrm>
          <a:prstGeom prst="rect">
            <a:avLst/>
          </a:prstGeom>
          <a:noFill/>
        </p:spPr>
      </p:pic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214282" y="642918"/>
            <a:ext cx="8643998" cy="1470025"/>
          </a:xfrm>
        </p:spPr>
        <p:txBody>
          <a:bodyPr>
            <a:noAutofit/>
          </a:bodyPr>
          <a:lstStyle/>
          <a:p>
            <a:pPr algn="ctr"/>
            <a:r>
              <a:rPr lang="th-TH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ผลงาน ๒ ปี</a:t>
            </a:r>
            <a:r>
              <a:rPr lang="th-TH" sz="5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/>
            </a:r>
            <a:br>
              <a:rPr lang="th-TH" sz="5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</a:br>
            <a:r>
              <a:rPr lang="th-TH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H Sarabun New" pitchFamily="34" charset="-34"/>
                <a:cs typeface="TH Sarabun New" pitchFamily="34" charset="-34"/>
              </a:rPr>
              <a:t>ด้านวัฒนธรรม ท่องเที่ยว กีฬา และกิจการอื่นๆ</a:t>
            </a:r>
            <a:endParaRPr lang="th-TH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031" name="Picture 7" descr="D:\Photo\Logo\logo-moc-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2428868"/>
            <a:ext cx="1346557" cy="2091459"/>
          </a:xfrm>
          <a:prstGeom prst="rect">
            <a:avLst/>
          </a:prstGeom>
          <a:noFill/>
        </p:spPr>
      </p:pic>
      <p:pic>
        <p:nvPicPr>
          <p:cNvPr id="1032" name="Picture 8" descr="D:\Photo\Logo\GT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0070" y="2596666"/>
            <a:ext cx="1720624" cy="1737842"/>
          </a:xfrm>
          <a:prstGeom prst="rect">
            <a:avLst/>
          </a:prstGeom>
          <a:noFill/>
        </p:spPr>
      </p:pic>
      <p:pic>
        <p:nvPicPr>
          <p:cNvPr id="1033" name="Picture 9" descr="D:\Photo\Logo\ss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69142" y="2571744"/>
            <a:ext cx="1816974" cy="181697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F:\สวดมนต์ข้ามปี  หนังสือเฉลิมพระเกียรติ\53476_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6227" y="0"/>
            <a:ext cx="5500113" cy="3657575"/>
          </a:xfrm>
          <a:prstGeom prst="rect">
            <a:avLst/>
          </a:prstGeom>
          <a:noFill/>
        </p:spPr>
      </p:pic>
      <p:pic>
        <p:nvPicPr>
          <p:cNvPr id="12290" name="Picture 2" descr="F:\สวดมนต์ข้ามปี  หนังสือเฉลิมพระเกียรติ\MNSOC160804202619004_63aaab9963634555a87929d51967ec3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3619498"/>
            <a:ext cx="4857752" cy="3238501"/>
          </a:xfrm>
          <a:prstGeom prst="rect">
            <a:avLst/>
          </a:prstGeom>
          <a:noFill/>
        </p:spPr>
      </p:pic>
      <p:pic>
        <p:nvPicPr>
          <p:cNvPr id="12291" name="Picture 3" descr="F:\สวดมนต์ข้ามปี  หนังสือเฉลิมพระเกียรติ\MNSOC160804202619004_f7da1c78f7ef47ffb9f8e3f28528049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16" y="3619477"/>
            <a:ext cx="4857784" cy="3238523"/>
          </a:xfrm>
          <a:prstGeom prst="rect">
            <a:avLst/>
          </a:prstGeom>
          <a:noFill/>
        </p:spPr>
      </p:pic>
      <p:pic>
        <p:nvPicPr>
          <p:cNvPr id="12293" name="Picture 5" descr="F:\สวดมนต์ข้ามปี  หนังสือเฉลิมพระเกียรติ\S__15466518.jpg"/>
          <p:cNvPicPr>
            <a:picLocks noChangeAspect="1" noChangeArrowheads="1"/>
          </p:cNvPicPr>
          <p:nvPr/>
        </p:nvPicPr>
        <p:blipFill>
          <a:blip r:embed="rId5" cstate="print">
            <a:lum bright="10000" contrast="20000"/>
          </a:blip>
          <a:srcRect/>
          <a:stretch>
            <a:fillRect/>
          </a:stretch>
        </p:blipFill>
        <p:spPr bwMode="auto">
          <a:xfrm>
            <a:off x="4286249" y="-14915"/>
            <a:ext cx="4857784" cy="3642517"/>
          </a:xfrm>
          <a:prstGeom prst="rect">
            <a:avLst/>
          </a:prstGeom>
          <a:noFill/>
        </p:spPr>
      </p:pic>
      <p:sp>
        <p:nvSpPr>
          <p:cNvPr id="9" name="สี่เหลี่ยมผืนผ้า 8"/>
          <p:cNvSpPr/>
          <p:nvPr/>
        </p:nvSpPr>
        <p:spPr>
          <a:xfrm>
            <a:off x="0" y="3071810"/>
            <a:ext cx="9144000" cy="830997"/>
          </a:xfrm>
          <a:prstGeom prst="rect">
            <a:avLst/>
          </a:prstGeom>
          <a:solidFill>
            <a:schemeClr val="tx2">
              <a:alpha val="73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800" b="1" dirty="0" smtClean="0">
                <a:solidFill>
                  <a:srgbClr val="FFFF00"/>
                </a:solidFill>
                <a:effectLst>
                  <a:glow rad="101600">
                    <a:prstClr val="black"/>
                  </a:glow>
                </a:effectLst>
                <a:latin typeface="TH SarabunPSK" pitchFamily="34" charset="-34"/>
                <a:cs typeface="TH SarabunPSK" pitchFamily="34" charset="-34"/>
              </a:rPr>
              <a:t>อำนวยความสะดวกการประกอบพิธี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2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12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12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C:\Users\Administrator\Desktop\lookin-lookout_0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9868" y="3489032"/>
            <a:ext cx="9333868" cy="3511868"/>
          </a:xfrm>
          <a:prstGeom prst="rect">
            <a:avLst/>
          </a:prstGeom>
          <a:noFill/>
        </p:spPr>
      </p:pic>
      <p:pic>
        <p:nvPicPr>
          <p:cNvPr id="8194" name="Picture 2" descr="F:\สวดมนต์ข้ามปี  หนังสือเฉลิมพระเกียรติ\S__15466519-820x4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4346" y="-928718"/>
            <a:ext cx="9572660" cy="4786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7" name="Picture 5" descr="C:\Users\Administrator\Desktop\thaihealth_c_hklmqrvwyz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571800" y="-1071594"/>
            <a:ext cx="12251324" cy="8171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7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700" decel="100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://kpi.ac.th/media/img/M13_31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1602" y="-428652"/>
            <a:ext cx="10715700" cy="7485684"/>
          </a:xfrm>
          <a:prstGeom prst="rect">
            <a:avLst/>
          </a:prstGeom>
          <a:noFill/>
        </p:spPr>
      </p:pic>
      <p:graphicFrame>
        <p:nvGraphicFramePr>
          <p:cNvPr id="6" name="ตาราง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85791420"/>
              </p:ext>
            </p:extLst>
          </p:nvPr>
        </p:nvGraphicFramePr>
        <p:xfrm>
          <a:off x="-32" y="3500438"/>
          <a:ext cx="9072563" cy="29289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92564"/>
                <a:gridCol w="1446283"/>
                <a:gridCol w="1446283"/>
                <a:gridCol w="1858678"/>
                <a:gridCol w="1428755"/>
              </a:tblGrid>
              <a:tr h="9180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rgbClr val="FFFF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การส่งเสริมชุมชน</a:t>
                      </a:r>
                      <a:r>
                        <a:rPr lang="th-TH" sz="2400" b="1" dirty="0" smtClean="0">
                          <a:solidFill>
                            <a:srgbClr val="FFFF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และ</a:t>
                      </a:r>
                      <a:br>
                        <a:rPr lang="th-TH" sz="2400" b="1" dirty="0" smtClean="0">
                          <a:solidFill>
                            <a:srgbClr val="FFFF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th-TH" sz="2400" b="1" dirty="0" smtClean="0">
                          <a:solidFill>
                            <a:srgbClr val="FFFF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องค์กร</a:t>
                      </a:r>
                      <a:r>
                        <a:rPr lang="th-TH" sz="2400" b="1" dirty="0">
                          <a:solidFill>
                            <a:srgbClr val="FFFF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คุณธรรม</a:t>
                      </a:r>
                      <a:endParaRPr lang="en-US" sz="2400" b="1" dirty="0">
                        <a:solidFill>
                          <a:srgbClr val="FFFF00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2706" marR="62706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2400" b="1" dirty="0">
                          <a:solidFill>
                            <a:srgbClr val="FFFF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ปี 57</a:t>
                      </a:r>
                      <a:endParaRPr lang="en-US" sz="2400" b="1" dirty="0">
                        <a:solidFill>
                          <a:srgbClr val="FFFF00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2706" marR="62706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2400" b="1" dirty="0">
                          <a:solidFill>
                            <a:srgbClr val="FFFF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ปี 58</a:t>
                      </a:r>
                      <a:endParaRPr lang="en-US" sz="2400" b="1" dirty="0">
                        <a:solidFill>
                          <a:srgbClr val="FFFF00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2706" marR="62706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2400" b="1" dirty="0">
                          <a:solidFill>
                            <a:srgbClr val="FFFF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ปี 59</a:t>
                      </a:r>
                      <a:endParaRPr lang="en-US" sz="2400" b="1" dirty="0">
                        <a:solidFill>
                          <a:srgbClr val="FFFF00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2706" marR="62706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h-TH" sz="2400" b="1" dirty="0" smtClean="0">
                          <a:solidFill>
                            <a:srgbClr val="FFFF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หมายเหตุ</a:t>
                      </a:r>
                      <a:endParaRPr lang="en-US" sz="2400" b="1" dirty="0">
                        <a:solidFill>
                          <a:srgbClr val="FFFF00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2706" marR="62706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  <a:tr h="10258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ผู้เข้าร่วม</a:t>
                      </a:r>
                      <a:r>
                        <a:rPr lang="th-TH" sz="24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สมัชชาคุณธรรม </a:t>
                      </a:r>
                      <a:br>
                        <a:rPr lang="th-TH" sz="24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th-TH" sz="24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(</a:t>
                      </a:r>
                      <a:r>
                        <a:rPr lang="th-TH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ล้านคน)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2706" marR="627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20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1,000 คน</a:t>
                      </a:r>
                      <a:endParaRPr lang="en-US" sz="2000" b="1" dirty="0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20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(1 ครั้ง)</a:t>
                      </a:r>
                      <a:endParaRPr lang="en-US" sz="20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2706" marR="627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20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1,490</a:t>
                      </a:r>
                      <a:endParaRPr lang="en-US" sz="2000" b="1" dirty="0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20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(1 ครั้ง)</a:t>
                      </a:r>
                      <a:endParaRPr lang="en-US" sz="20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2706" marR="627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20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3,050</a:t>
                      </a:r>
                      <a:endParaRPr lang="en-US" sz="2000" b="1" dirty="0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(1 ครั้ง)</a:t>
                      </a:r>
                      <a:endParaRPr lang="en-US" sz="20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2706" marR="627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เพิ่มขึ้น </a:t>
                      </a:r>
                      <a:r>
                        <a:rPr lang="en-US" sz="20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205%</a:t>
                      </a:r>
                      <a:endParaRPr lang="en-US" sz="20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2706" marR="62706" marT="0" marB="0"/>
                </a:tc>
              </a:tr>
              <a:tr h="985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หมู่บ้านชุมชน</a:t>
                      </a:r>
                      <a:r>
                        <a:rPr lang="th-TH" sz="24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คุณธรรม</a:t>
                      </a:r>
                      <a:r>
                        <a:rPr lang="th-TH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2706" marR="627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20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-</a:t>
                      </a:r>
                      <a:endParaRPr lang="en-US" sz="20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2706" marR="627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20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200 แห่ง</a:t>
                      </a:r>
                      <a:endParaRPr lang="en-US" sz="20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2706" marR="627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20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531 แห่ง</a:t>
                      </a:r>
                      <a:endParaRPr lang="en-US" sz="20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2706" marR="6270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-</a:t>
                      </a:r>
                      <a:endParaRPr lang="en-US" sz="20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2706" marR="62706" marT="0" marB="0"/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 descr="C:\Users\Administrator\Desktop\หาภาพ\ลอยกระทง\n20151122172541_1192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68" y="3549547"/>
            <a:ext cx="5429256" cy="33084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C:\Users\Administrator\Desktop\หาภาพ\สงกราน\4598286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357166"/>
            <a:ext cx="6096000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7" name="Picture 7" descr="C:\Users\Administrator\Desktop\หาภาพ\สงกราน\tnews_1428660310_4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0"/>
            <a:ext cx="4786346" cy="31908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C:\Users\Administrator\Desktop\หาภาพ\สงกราน\PNOHT570416001015201_16042014_0435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00042"/>
            <a:ext cx="5000628" cy="33259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dministrator\Desktop\หาภาพ\อาเซียน\PNPOL590906001000503_06092016_09403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572008"/>
            <a:ext cx="3000396" cy="1990262"/>
          </a:xfrm>
          <a:prstGeom prst="rect">
            <a:avLst/>
          </a:prstGeom>
          <a:noFill/>
        </p:spPr>
      </p:pic>
      <p:pic>
        <p:nvPicPr>
          <p:cNvPr id="14339" name="Picture 3" descr="C:\Users\Administrator\Desktop\หาภาพ\อาเซียน\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599" y="4500570"/>
            <a:ext cx="3000211" cy="2001570"/>
          </a:xfrm>
          <a:prstGeom prst="rect">
            <a:avLst/>
          </a:prstGeom>
          <a:noFill/>
        </p:spPr>
      </p:pic>
      <p:sp>
        <p:nvSpPr>
          <p:cNvPr id="7" name="สี่เหลี่ยมผืนผ้า 5"/>
          <p:cNvSpPr/>
          <p:nvPr/>
        </p:nvSpPr>
        <p:spPr>
          <a:xfrm>
            <a:off x="0" y="242000"/>
            <a:ext cx="9144000" cy="707886"/>
          </a:xfrm>
          <a:prstGeom prst="rect">
            <a:avLst/>
          </a:prstGeom>
          <a:solidFill>
            <a:schemeClr val="tx2"/>
          </a:solidFill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ct val="0"/>
              </a:spcBef>
            </a:pPr>
            <a:r>
              <a:rPr lang="th-TH" sz="4000" b="1" dirty="0" smtClean="0">
                <a:solidFill>
                  <a:srgbClr val="FFFF00"/>
                </a:solidFill>
                <a:effectLst>
                  <a:glow rad="101600">
                    <a:prstClr val="black"/>
                  </a:glow>
                </a:effectLst>
                <a:latin typeface="TH Sarabun New" pitchFamily="34" charset="-34"/>
                <a:cs typeface="TH Sarabun New" pitchFamily="34" charset="-34"/>
              </a:rPr>
              <a:t>ด้านการเผยแพร่แลกเปลี่ยนวัฒนธรรมกับต่างประเทศ</a:t>
            </a:r>
            <a:endParaRPr lang="th-TH" sz="4000" b="1" dirty="0">
              <a:solidFill>
                <a:srgbClr val="FFFF00"/>
              </a:solidFill>
              <a:effectLst>
                <a:glow rad="101600">
                  <a:prstClr val="black"/>
                </a:glow>
              </a:effectLst>
              <a:latin typeface="TH Sarabun New" pitchFamily="34" charset="-34"/>
              <a:cs typeface="TH Sarabun New" pitchFamily="34" charset="-34"/>
            </a:endParaRPr>
          </a:p>
        </p:txBody>
      </p:sp>
      <p:graphicFrame>
        <p:nvGraphicFramePr>
          <p:cNvPr id="10" name="ตัวแทนเนื้อหา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199849750"/>
              </p:ext>
            </p:extLst>
          </p:nvPr>
        </p:nvGraphicFramePr>
        <p:xfrm>
          <a:off x="142844" y="1071546"/>
          <a:ext cx="8786874" cy="32147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02012"/>
                <a:gridCol w="1774273"/>
                <a:gridCol w="1689784"/>
                <a:gridCol w="1520805"/>
              </a:tblGrid>
              <a:tr h="6596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dirty="0">
                          <a:solidFill>
                            <a:srgbClr val="FFFF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กิจกรรมระหว่างประเทศ</a:t>
                      </a:r>
                      <a:endParaRPr lang="en-US" sz="2800" dirty="0">
                        <a:solidFill>
                          <a:srgbClr val="FFFF00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2800" dirty="0">
                          <a:solidFill>
                            <a:srgbClr val="FFFF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ปี 57</a:t>
                      </a:r>
                      <a:endParaRPr lang="en-US" sz="2800" dirty="0">
                        <a:solidFill>
                          <a:srgbClr val="FFFF00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2800" dirty="0">
                          <a:solidFill>
                            <a:srgbClr val="FFFF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ปี 58</a:t>
                      </a:r>
                      <a:endParaRPr lang="en-US" sz="2800" dirty="0">
                        <a:solidFill>
                          <a:srgbClr val="FFFF00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2800" dirty="0">
                          <a:solidFill>
                            <a:srgbClr val="FFFF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ปี 59</a:t>
                      </a:r>
                      <a:endParaRPr lang="en-US" sz="2800" dirty="0">
                        <a:solidFill>
                          <a:srgbClr val="FFFF00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  <a:tr h="15756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การเผยแพร่</a:t>
                      </a:r>
                      <a:r>
                        <a:rPr lang="th-TH" sz="24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วัฒนธรรมใน</a:t>
                      </a:r>
                      <a:r>
                        <a:rPr lang="th-TH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ต่างประเทศ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19 กิจกรรม</a:t>
                      </a:r>
                      <a:endParaRPr lang="en-US" sz="2400" b="1" dirty="0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18 ประเทศ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2400" b="1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69 กิจกรรม</a:t>
                      </a:r>
                      <a:endParaRPr lang="en-US" sz="2400" b="1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2400" b="1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47 ประเทศ</a:t>
                      </a:r>
                      <a:endParaRPr lang="en-US" sz="2400" b="1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46 กิจกรรม</a:t>
                      </a:r>
                      <a:endParaRPr lang="en-US" sz="2400" b="1" dirty="0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32 ประเทศ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</a:tr>
              <a:tr h="9793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การทำ</a:t>
                      </a:r>
                      <a:r>
                        <a:rPr lang="th-TH" sz="24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ข้อตกลงระหว่าง</a:t>
                      </a:r>
                      <a:r>
                        <a:rPr lang="th-TH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ประเทศ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-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702846447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3" name="Picture 9" descr="C:\Users\Administrator\Desktop\หาภาพ\อาเซียน\d14-11-57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78662"/>
            <a:ext cx="9144000" cy="4607719"/>
          </a:xfrm>
          <a:prstGeom prst="rect">
            <a:avLst/>
          </a:prstGeom>
          <a:noFill/>
        </p:spPr>
      </p:pic>
      <p:pic>
        <p:nvPicPr>
          <p:cNvPr id="6154" name="Picture 10" descr="C:\Users\Administrator\Desktop\หาภาพ\อาเซียน\n20160420224624_700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4346" y="2500306"/>
            <a:ext cx="9537174" cy="6354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สี่เหลี่ยมผืนผ้า 10"/>
          <p:cNvSpPr/>
          <p:nvPr/>
        </p:nvSpPr>
        <p:spPr>
          <a:xfrm>
            <a:off x="0" y="2967334"/>
            <a:ext cx="9144000" cy="923330"/>
          </a:xfrm>
          <a:prstGeom prst="rect">
            <a:avLst/>
          </a:prstGeom>
          <a:solidFill>
            <a:schemeClr val="tx2">
              <a:alpha val="7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>
              <a:spcBef>
                <a:spcPct val="0"/>
              </a:spcBef>
            </a:pPr>
            <a:r>
              <a:rPr lang="th-TH" sz="5400" b="1" dirty="0" smtClean="0">
                <a:solidFill>
                  <a:srgbClr val="FFFF00"/>
                </a:solidFill>
                <a:effectLst>
                  <a:glow rad="101600">
                    <a:prstClr val="black"/>
                  </a:glow>
                </a:effectLst>
                <a:latin typeface="TH Sarabun New" pitchFamily="34" charset="-34"/>
                <a:cs typeface="TH Sarabun New" pitchFamily="34" charset="-34"/>
              </a:rPr>
              <a:t>จัดตั้งศูนย์วัฒนธรรมอาเซียน</a:t>
            </a:r>
            <a:endParaRPr lang="th-TH" sz="5400" b="1" dirty="0">
              <a:solidFill>
                <a:srgbClr val="FFFF00"/>
              </a:solidFill>
              <a:effectLst>
                <a:glow rad="101600">
                  <a:prstClr val="black"/>
                </a:glow>
              </a:effectLst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4479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th-TH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4479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th-TH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2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2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3" name="Picture 11" descr="F:\เลย์\ด้านวัฒนธรรม\ข้อตกลงวัฒนธรรม\14673603731467360536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83532" y="0"/>
            <a:ext cx="5060468" cy="3376282"/>
          </a:xfrm>
          <a:prstGeom prst="rect">
            <a:avLst/>
          </a:prstGeom>
          <a:noFill/>
        </p:spPr>
      </p:pic>
      <p:pic>
        <p:nvPicPr>
          <p:cNvPr id="13318" name="Picture 6" descr="F:\เลย์\ด้านวัฒนธรรม\ข้อตกลงวัฒนธรรม\03Ne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214470"/>
            <a:ext cx="4286248" cy="2850058"/>
          </a:xfrm>
          <a:prstGeom prst="rect">
            <a:avLst/>
          </a:prstGeom>
          <a:noFill/>
        </p:spPr>
      </p:pic>
      <p:pic>
        <p:nvPicPr>
          <p:cNvPr id="13322" name="Picture 10" descr="F:\เลย์\ด้านวัฒนธรรม\ข้อตกลงวัฒนธรรม\NjpUs24nCQKx5e1DISo4KeEqzBKaSHBvIJlFhbvKZY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571480"/>
            <a:ext cx="5143504" cy="3647212"/>
          </a:xfrm>
          <a:prstGeom prst="rect">
            <a:avLst/>
          </a:prstGeom>
          <a:noFill/>
        </p:spPr>
      </p:pic>
      <p:pic>
        <p:nvPicPr>
          <p:cNvPr id="13320" name="Picture 8" descr="F:\เลย์\ด้านวัฒนธรรม\ข้อตกลงวัฒนธรรม\Vietnam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214443"/>
            <a:ext cx="4286248" cy="2857499"/>
          </a:xfrm>
          <a:prstGeom prst="rect">
            <a:avLst/>
          </a:prstGeom>
          <a:noFill/>
        </p:spPr>
      </p:pic>
      <p:pic>
        <p:nvPicPr>
          <p:cNvPr id="13319" name="Picture 7" descr="F:\เลย์\ด้านวัฒนธรรม\ข้อตกลงวัฒนธรรม\30-06-59_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" y="3763148"/>
            <a:ext cx="4643438" cy="3094852"/>
          </a:xfrm>
          <a:prstGeom prst="rect">
            <a:avLst/>
          </a:prstGeom>
          <a:noFill/>
        </p:spPr>
      </p:pic>
      <p:pic>
        <p:nvPicPr>
          <p:cNvPr id="13321" name="Picture 9" descr="F:\เลย์\ด้านวัฒนธรรม\ข้อตกลงวัฒนธรรม\image-2-720x463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6280" y="3734220"/>
            <a:ext cx="4857752" cy="3123804"/>
          </a:xfrm>
          <a:prstGeom prst="rect">
            <a:avLst/>
          </a:prstGeom>
          <a:noFill/>
        </p:spPr>
      </p:pic>
      <p:sp>
        <p:nvSpPr>
          <p:cNvPr id="16" name="ชื่อเรื่อง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graphicFrame>
        <p:nvGraphicFramePr>
          <p:cNvPr id="17" name="ตาราง 1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38244593"/>
              </p:ext>
            </p:extLst>
          </p:nvPr>
        </p:nvGraphicFramePr>
        <p:xfrm>
          <a:off x="0" y="571480"/>
          <a:ext cx="9144001" cy="55721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60228"/>
                <a:gridCol w="1048256"/>
                <a:gridCol w="877715"/>
                <a:gridCol w="1329457"/>
                <a:gridCol w="2128345"/>
              </a:tblGrid>
              <a:tr h="998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solidFill>
                            <a:srgbClr val="FFFF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พัฒนาแหล่งเรียนรู้ </a:t>
                      </a:r>
                      <a:r>
                        <a:rPr lang="th-TH" sz="2400" b="1" dirty="0" smtClean="0">
                          <a:solidFill>
                            <a:srgbClr val="FFFF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/>
                      </a:r>
                      <a:br>
                        <a:rPr lang="th-TH" sz="2400" b="1" dirty="0" smtClean="0">
                          <a:solidFill>
                            <a:srgbClr val="FFFF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th-TH" sz="2400" b="1" dirty="0" smtClean="0">
                          <a:solidFill>
                            <a:srgbClr val="FFFF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ท่องเที่ยว</a:t>
                      </a:r>
                      <a:r>
                        <a:rPr lang="th-TH" sz="2400" b="1" dirty="0">
                          <a:solidFill>
                            <a:srgbClr val="FFFF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ทางวัฒนธรรม</a:t>
                      </a:r>
                      <a:endParaRPr lang="en-US" sz="2400" b="1" dirty="0">
                        <a:solidFill>
                          <a:srgbClr val="FFFF00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6387" marR="56387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 smtClean="0">
                          <a:solidFill>
                            <a:srgbClr val="FFFF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ปี 57</a:t>
                      </a:r>
                      <a:endParaRPr lang="en-US" sz="2400" b="1" dirty="0" smtClean="0">
                        <a:solidFill>
                          <a:srgbClr val="FFFF00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solidFill>
                          <a:srgbClr val="FFFF00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6387" marR="56387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2400" b="1" dirty="0">
                          <a:solidFill>
                            <a:srgbClr val="FFFF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ปี 58</a:t>
                      </a:r>
                      <a:endParaRPr lang="en-US" sz="2400" b="1" dirty="0">
                        <a:solidFill>
                          <a:srgbClr val="FFFF00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6387" marR="56387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2400" b="1" dirty="0">
                          <a:solidFill>
                            <a:srgbClr val="FFFF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ปี 59</a:t>
                      </a:r>
                      <a:endParaRPr lang="en-US" sz="2400" b="1" dirty="0">
                        <a:solidFill>
                          <a:srgbClr val="FFFF00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6387" marR="56387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 smtClean="0">
                          <a:solidFill>
                            <a:srgbClr val="FFFF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หมายเหตุ</a:t>
                      </a:r>
                      <a:endParaRPr lang="en-US" sz="2400" b="1" dirty="0" smtClean="0">
                        <a:solidFill>
                          <a:srgbClr val="FFFF00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6387" marR="56387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  <a:tr h="14346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ผู้ชมพิพิธภัณฑ์ฯ </a:t>
                      </a:r>
                      <a:r>
                        <a:rPr lang="th-TH" sz="20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41 </a:t>
                      </a:r>
                      <a:r>
                        <a:rPr lang="th-TH" sz="2000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แห่ง (</a:t>
                      </a:r>
                      <a:r>
                        <a:rPr lang="th-TH" sz="20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ล้านคน</a:t>
                      </a:r>
                      <a:r>
                        <a:rPr lang="th-TH" sz="2000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)</a:t>
                      </a:r>
                      <a:r>
                        <a:rPr lang="en-US" sz="2000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/>
                      </a:r>
                      <a:br>
                        <a:rPr lang="en-US" sz="2000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</a:br>
                      <a:endParaRPr lang="th-TH" sz="900" dirty="0" smtClean="0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สร้างรายได้ (</a:t>
                      </a:r>
                      <a:r>
                        <a:rPr lang="th-TH" sz="20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ล้านบาท)</a:t>
                      </a:r>
                      <a:endParaRPr lang="en-US" sz="200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6387" marR="56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20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2.27</a:t>
                      </a:r>
                      <a:br>
                        <a:rPr lang="th-TH" sz="20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</a:br>
                      <a:endParaRPr lang="en-US" sz="100" b="1" dirty="0" smtClean="0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30.50</a:t>
                      </a:r>
                      <a:endParaRPr lang="en-US" sz="20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6387" marR="56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20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2.62</a:t>
                      </a:r>
                      <a:r>
                        <a:rPr lang="en-US" sz="20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/>
                      </a:r>
                      <a:br>
                        <a:rPr lang="en-US" sz="20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</a:br>
                      <a:endParaRPr lang="en-US" sz="200" b="1" dirty="0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31.20</a:t>
                      </a:r>
                      <a:endParaRPr lang="en-US" sz="20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6387" marR="56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20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2.70</a:t>
                      </a:r>
                      <a:br>
                        <a:rPr lang="th-TH" sz="20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</a:br>
                      <a:endParaRPr lang="en-US" sz="100" b="1" dirty="0" smtClean="0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32.00</a:t>
                      </a:r>
                      <a:endParaRPr lang="en-US" sz="20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6387" marR="56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เพิ่มขึ้น</a:t>
                      </a:r>
                      <a:r>
                        <a:rPr lang="en-US" sz="20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19%</a:t>
                      </a:r>
                      <a:r>
                        <a:rPr lang="en-US" sz="8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r>
                        <a:rPr lang="th-TH" sz="20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/>
                      </a:r>
                      <a:br>
                        <a:rPr lang="th-TH" sz="20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</a:br>
                      <a:endParaRPr lang="en-US" sz="1050" b="1" dirty="0" smtClean="0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เพิ่มขึ้น </a:t>
                      </a:r>
                      <a:r>
                        <a:rPr lang="en-US" sz="20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4.9%</a:t>
                      </a:r>
                      <a:endParaRPr lang="en-US" sz="2000" b="1" dirty="0" smtClean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6387" marR="56387" marT="0" marB="0"/>
                </a:tc>
              </a:tr>
              <a:tr h="14762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ผู้ชมอุทยานฯ </a:t>
                      </a:r>
                      <a:r>
                        <a:rPr lang="th-TH" sz="20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10 </a:t>
                      </a:r>
                      <a:r>
                        <a:rPr lang="th-TH" sz="2000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แห่ง (</a:t>
                      </a:r>
                      <a:r>
                        <a:rPr lang="th-TH" sz="20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ล้านคน</a:t>
                      </a:r>
                      <a:r>
                        <a:rPr lang="th-TH" sz="2000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)</a:t>
                      </a:r>
                      <a:br>
                        <a:rPr lang="th-TH" sz="2000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</a:br>
                      <a:endParaRPr lang="en-US" sz="1100" dirty="0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สร้าง</a:t>
                      </a:r>
                      <a:r>
                        <a:rPr lang="th-TH" sz="2000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ได้ (</a:t>
                      </a:r>
                      <a:r>
                        <a:rPr lang="th-TH" sz="20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ล้าน</a:t>
                      </a:r>
                      <a:r>
                        <a:rPr lang="th-TH" sz="2000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บาท)</a:t>
                      </a:r>
                      <a:endParaRPr lang="en-US" sz="200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6387" marR="56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20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3.19</a:t>
                      </a:r>
                      <a:endParaRPr lang="en-US" sz="2000" b="1" dirty="0" smtClean="0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94.90</a:t>
                      </a:r>
                      <a:endParaRPr lang="en-US" sz="20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6387" marR="56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20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4.08</a:t>
                      </a:r>
                      <a:endParaRPr lang="en-US" sz="2000" b="1" dirty="0" smtClean="0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95.20</a:t>
                      </a:r>
                      <a:endParaRPr lang="en-US" sz="20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6387" marR="56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20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4.44</a:t>
                      </a:r>
                      <a:endParaRPr lang="th-TH" sz="600" b="1" dirty="0" smtClean="0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20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96.1</a:t>
                      </a:r>
                      <a:endParaRPr lang="en-US" sz="20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6387" marR="56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เพิ่มขึ้น 39</a:t>
                      </a:r>
                      <a:r>
                        <a:rPr lang="en-US" sz="20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%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en-US" sz="900" b="1" dirty="0" smtClean="0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เพิ่มขึ้น 1.26</a:t>
                      </a:r>
                      <a:r>
                        <a:rPr lang="en-US" sz="20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%</a:t>
                      </a:r>
                    </a:p>
                  </a:txBody>
                  <a:tcPr marL="56387" marR="56387" marT="0" marB="0"/>
                </a:tc>
              </a:tr>
              <a:tr h="16633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ผู้ชม</a:t>
                      </a:r>
                      <a:r>
                        <a:rPr lang="th-TH" sz="20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งานถนนสาย</a:t>
                      </a:r>
                      <a:r>
                        <a:rPr lang="th-TH" sz="2000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วัฒนธรรมฯ (</a:t>
                      </a:r>
                      <a:r>
                        <a:rPr lang="th-TH" sz="20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ล้านคน</a:t>
                      </a:r>
                      <a:r>
                        <a:rPr lang="th-TH" sz="2000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)</a:t>
                      </a:r>
                      <a:br>
                        <a:rPr lang="th-TH" sz="2000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th-TH" sz="2000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/>
                      </a:r>
                      <a:br>
                        <a:rPr lang="th-TH" sz="2000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th-TH" sz="2000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สร้างรายได้ (</a:t>
                      </a:r>
                      <a:r>
                        <a:rPr lang="th-TH" sz="20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ล้านบาท</a:t>
                      </a:r>
                      <a:r>
                        <a:rPr lang="th-TH" sz="2000" b="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)</a:t>
                      </a:r>
                      <a:endParaRPr lang="en-US" sz="2000" b="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6387" marR="56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20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0.10</a:t>
                      </a:r>
                      <a:endParaRPr lang="en-US" sz="2000" b="1" dirty="0" smtClean="0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20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8.03</a:t>
                      </a:r>
                      <a:endParaRPr lang="en-US" sz="20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6387" marR="56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20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0.45</a:t>
                      </a:r>
                      <a:r>
                        <a:rPr lang="en-US" sz="10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en-US" sz="1000" b="1" dirty="0" smtClean="0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" b="1" dirty="0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20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18.72</a:t>
                      </a:r>
                      <a:endParaRPr lang="en-US" sz="20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6387" marR="56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20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0.59</a:t>
                      </a:r>
                      <a:endParaRPr lang="en-US" sz="2000" b="1" dirty="0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" b="1" dirty="0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20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43.23</a:t>
                      </a:r>
                      <a:endParaRPr lang="en-US" sz="20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6387" marR="563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h-TH" sz="20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เพิ่มขึ้น </a:t>
                      </a:r>
                      <a:r>
                        <a:rPr lang="en-US" sz="20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490</a:t>
                      </a:r>
                      <a:r>
                        <a:rPr lang="en-US" sz="20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%</a:t>
                      </a:r>
                      <a:r>
                        <a:rPr lang="en-US" sz="6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th-TH" sz="1050" b="1" dirty="0" smtClean="0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เพิ่มขึ้น </a:t>
                      </a:r>
                      <a:r>
                        <a:rPr lang="en-US" sz="20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438 %</a:t>
                      </a:r>
                      <a:endParaRPr lang="en-US" sz="20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56387" marR="56387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2" name="ตัวยึดเนื้อหา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9218" name="Picture 2" descr="C:\Users\Administrator\Desktop\PNOHT5812050010095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28859" y="0"/>
            <a:ext cx="11201519" cy="7000948"/>
          </a:xfrm>
          <a:prstGeom prst="rect">
            <a:avLst/>
          </a:prstGeom>
          <a:noFill/>
        </p:spPr>
      </p:pic>
      <p:pic>
        <p:nvPicPr>
          <p:cNvPr id="9219" name="Picture 3" descr="F:\เหรียญ\เหรียญ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643446"/>
            <a:ext cx="3643338" cy="20493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221" name="Picture 5" descr="F:\เหรียญ\เหรียญ 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57166"/>
            <a:ext cx="3714776" cy="20895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222" name="Picture 6" descr="F:\เหรียญ\เหรียญ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48" y="4643446"/>
            <a:ext cx="3571900" cy="20091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223" name="Picture 7" descr="F:\เหรียญ\เหรียญ 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9" y="2500306"/>
            <a:ext cx="3714776" cy="20895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2" name="ตัวยึดเนื้อหา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69634" name="Picture 2" descr="http://news.mthai.com/app/uploads/2015/03/1.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57486" y="-285776"/>
            <a:ext cx="13658774" cy="7358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6" name="ตาราง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309981914"/>
              </p:ext>
            </p:extLst>
          </p:nvPr>
        </p:nvGraphicFramePr>
        <p:xfrm>
          <a:off x="213712" y="544690"/>
          <a:ext cx="8640960" cy="30696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0"/>
              </a:tblGrid>
              <a:tr h="4816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 smtClean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กฎหมายใหม่ที่บังคับใช้แล้ว</a:t>
                      </a:r>
                      <a:endParaRPr lang="th-TH" sz="2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  <a:tr h="4816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1. พ.ร.บ. กองทุนพัฒนาสื่อปลอดภัยและสร้างสรรค์ พ.ศ.๒๕๕๘</a:t>
                      </a:r>
                      <a:endParaRPr lang="th-TH" sz="2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4816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2. พ.ร.บ. ส่งเสริมและรักษามรดกภูมิปัญญาทางวัฒนธรรม พ.ศ.๒๕๕๙</a:t>
                      </a:r>
                      <a:endParaRPr lang="th-TH" sz="2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4816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3.พ.ร.บ. สถาบันบัณฑิต</a:t>
                      </a:r>
                      <a:r>
                        <a:rPr lang="th-TH" sz="2000" b="1" dirty="0" err="1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พัฒน</a:t>
                      </a:r>
                      <a:r>
                        <a:rPr lang="th-TH" sz="20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ศิลป์ (ฉบับที่ ๒) พ.ศ.๒๕๕๙</a:t>
                      </a:r>
                      <a:endParaRPr lang="th-TH" sz="2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9536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4. การยกเว้นภาษีเงินได้ให้แก่บุคคลธรรมดาและบริษัท หรือหุ้นส่วนนิติบุคคล สำหรับการบริจาคเงินหรือทรัพย์สิน ให้แก่ กองทุนส่งเสริมงาน วัฒนธรรม กองทุนโบราณคดี กองทุนจดหมายเหตุแห่งชาติ  กองทุนวัฒนธรรมร่วมสมัย และกองทุนสื่อปลอดภัยสร้างสรรค์ ออกตามความในประมวลรัษฎากรว่าด้วยการยกเว้นรัษฎากร</a:t>
                      </a:r>
                      <a:r>
                        <a:rPr lang="th-TH" sz="2000" b="1" baseline="0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th-TH" sz="20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(ฉบับที่๖๑๕)</a:t>
                      </a:r>
                      <a:endParaRPr lang="th-TH" sz="2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ตาราง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609260791"/>
              </p:ext>
            </p:extLst>
          </p:nvPr>
        </p:nvGraphicFramePr>
        <p:xfrm>
          <a:off x="217320" y="4550724"/>
          <a:ext cx="8640960" cy="14449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0"/>
              </a:tblGrid>
              <a:tr h="481659">
                <a:tc>
                  <a:txBody>
                    <a:bodyPr/>
                    <a:lstStyle/>
                    <a:p>
                      <a:r>
                        <a:rPr lang="th-TH" sz="2400" b="1" kern="1200" dirty="0" smtClean="0">
                          <a:solidFill>
                            <a:schemeClr val="lt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กฎหมายที่กำลังแก้ไข</a:t>
                      </a:r>
                      <a:endParaRPr lang="en-US" sz="2400" b="1" kern="1200" dirty="0">
                        <a:solidFill>
                          <a:schemeClr val="lt1"/>
                        </a:solidFill>
                        <a:effectLst/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  <a:tr h="4816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1. พ.ร.บ.</a:t>
                      </a:r>
                      <a:r>
                        <a:rPr lang="th-TH" sz="2000" b="1" kern="1200" dirty="0" smtClean="0">
                          <a:solidFill>
                            <a:schemeClr val="dk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ภาพยนตร์และ</a:t>
                      </a:r>
                      <a:r>
                        <a:rPr lang="th-TH" sz="2000" b="1" kern="1200" dirty="0" err="1" smtClean="0">
                          <a:solidFill>
                            <a:schemeClr val="dk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วิดีทัศน์</a:t>
                      </a:r>
                      <a:r>
                        <a:rPr lang="th-TH" sz="2000" b="1" kern="1200" dirty="0" smtClean="0">
                          <a:solidFill>
                            <a:schemeClr val="dk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 พ.ศ.๒๕๕๑ (กำลังแก้ไข)</a:t>
                      </a:r>
                      <a:endParaRPr lang="th-TH" sz="2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4816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2. พ.ร.บ.</a:t>
                      </a:r>
                      <a:r>
                        <a:rPr lang="th-TH" sz="2000" b="1" kern="1200" dirty="0" smtClean="0">
                          <a:solidFill>
                            <a:schemeClr val="dk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โบราณสถาน โบราณวัตถุ ศิลปวัตถุ และพิพิธภัณฑ์สถานแห่งชาติ พ.ศ. ๒๕๐๔ (กำลังแก้ไข)</a:t>
                      </a:r>
                      <a:endParaRPr lang="th-TH" sz="20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417" y="-696012"/>
            <a:ext cx="5239390" cy="392954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4" name="สี่เหลี่ยมผืนผ้า 13"/>
          <p:cNvSpPr/>
          <p:nvPr/>
        </p:nvSpPr>
        <p:spPr>
          <a:xfrm>
            <a:off x="0" y="-24"/>
            <a:ext cx="9144000" cy="1268784"/>
          </a:xfrm>
          <a:prstGeom prst="rect">
            <a:avLst/>
          </a:prstGeom>
          <a:gradFill>
            <a:gsLst>
              <a:gs pos="0">
                <a:srgbClr val="0070C0"/>
              </a:gs>
              <a:gs pos="50000">
                <a:schemeClr val="bg1">
                  <a:lumMod val="8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endParaRPr lang="th-TH" sz="4000" b="1" dirty="0" smtClean="0">
              <a:solidFill>
                <a:srgbClr val="FFFF00"/>
              </a:solidFill>
              <a:effectLst>
                <a:glow rad="101600">
                  <a:prstClr val="black"/>
                </a:glo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สี่เหลี่ยมผืนผ้า 5"/>
          <p:cNvSpPr/>
          <p:nvPr/>
        </p:nvSpPr>
        <p:spPr>
          <a:xfrm>
            <a:off x="0" y="4929198"/>
            <a:ext cx="9144000" cy="192880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chemeClr val="accent1">
                  <a:lumMod val="75000"/>
                  <a:alpha val="67000"/>
                </a:schemeClr>
              </a:gs>
              <a:gs pos="100000">
                <a:srgbClr val="002060"/>
              </a:gs>
            </a:gsLst>
            <a:lin ang="5400000" scaled="0"/>
          </a:gradFill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lIns="91440" tIns="45720" rIns="91440" bIns="45720">
            <a:noAutofit/>
          </a:bodyPr>
          <a:lstStyle/>
          <a:p>
            <a:endParaRPr lang="th-TH" sz="4000" b="1" dirty="0" smtClean="0">
              <a:solidFill>
                <a:srgbClr val="FFFF00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929" y="2380543"/>
            <a:ext cx="4692318" cy="3125084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44420" y="3540213"/>
            <a:ext cx="4598558" cy="307719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63377" y="670055"/>
            <a:ext cx="4714875" cy="297561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252" y="3968573"/>
            <a:ext cx="4265371" cy="319902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244" y="2443003"/>
            <a:ext cx="4380409" cy="3285307"/>
          </a:xfrm>
          <a:prstGeom prst="rect">
            <a:avLst/>
          </a:prstGeom>
          <a:effectLst>
            <a:softEdge rad="635000"/>
          </a:effectLst>
        </p:spPr>
      </p:pic>
      <p:graphicFrame>
        <p:nvGraphicFramePr>
          <p:cNvPr id="15" name="ตาราง 1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81162684"/>
              </p:ext>
            </p:extLst>
          </p:nvPr>
        </p:nvGraphicFramePr>
        <p:xfrm>
          <a:off x="214282" y="2641178"/>
          <a:ext cx="8693205" cy="18456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07199"/>
                <a:gridCol w="1039404"/>
                <a:gridCol w="1039404"/>
                <a:gridCol w="1133897"/>
                <a:gridCol w="2173301"/>
              </a:tblGrid>
              <a:tr h="845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rgbClr val="FFFF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การส่งเสริมภาพยนตร์และ</a:t>
                      </a:r>
                      <a:r>
                        <a:rPr lang="th-TH" sz="2400" dirty="0" err="1">
                          <a:solidFill>
                            <a:srgbClr val="FFFF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วีดิ</a:t>
                      </a:r>
                      <a:r>
                        <a:rPr lang="th-TH" sz="2400" dirty="0">
                          <a:solidFill>
                            <a:srgbClr val="FFFF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ทัศน์</a:t>
                      </a:r>
                      <a:endParaRPr lang="en-US" sz="2400" dirty="0">
                        <a:solidFill>
                          <a:srgbClr val="FFFF00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200" marR="68200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dirty="0" smtClean="0">
                          <a:solidFill>
                            <a:srgbClr val="FFFF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ปี 57</a:t>
                      </a:r>
                      <a:endParaRPr lang="en-US" sz="2400" dirty="0">
                        <a:solidFill>
                          <a:srgbClr val="FFFF00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200" marR="68200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dirty="0" smtClean="0">
                          <a:solidFill>
                            <a:srgbClr val="FFFF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ปี 58</a:t>
                      </a:r>
                      <a:endParaRPr lang="en-US" sz="2400" dirty="0">
                        <a:solidFill>
                          <a:srgbClr val="FFFF00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200" marR="68200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dirty="0" smtClean="0">
                          <a:solidFill>
                            <a:srgbClr val="FFFF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ปี 59</a:t>
                      </a:r>
                      <a:endParaRPr lang="en-US" sz="2400" dirty="0">
                        <a:solidFill>
                          <a:srgbClr val="FFFF00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200" marR="68200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h-TH" sz="2400" dirty="0" smtClean="0">
                          <a:solidFill>
                            <a:srgbClr val="FFFF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หมายเหตุ</a:t>
                      </a:r>
                      <a:endParaRPr lang="en-US" sz="2400" dirty="0" smtClean="0">
                        <a:solidFill>
                          <a:srgbClr val="FFFF00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400" dirty="0">
                        <a:solidFill>
                          <a:srgbClr val="FFFF00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200" marR="68200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  <a:tr h="9282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2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รายได้อุตสาหกรรม</a:t>
                      </a:r>
                      <a:r>
                        <a:rPr lang="th-TH" sz="22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ภาพยนตร์ (</a:t>
                      </a:r>
                      <a:r>
                        <a:rPr lang="th-TH" sz="22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ล้านบาท)</a:t>
                      </a:r>
                      <a:endParaRPr lang="en-US" sz="22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200" marR="6820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25</a:t>
                      </a:r>
                      <a:r>
                        <a:rPr lang="th-TH" sz="22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,185</a:t>
                      </a:r>
                      <a:endParaRPr lang="en-US" sz="2200" b="1" dirty="0" smtClean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2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200" marR="6820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25,</a:t>
                      </a:r>
                      <a:r>
                        <a:rPr lang="en-US" sz="22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294</a:t>
                      </a:r>
                      <a:endParaRPr lang="en-US" sz="2200" b="1" dirty="0" smtClean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2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200" marR="6820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57,000</a:t>
                      </a:r>
                      <a:endParaRPr lang="en-US" sz="2200" b="1" dirty="0" smtClean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2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200" marR="6820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2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เพิ่มขึ้น </a:t>
                      </a:r>
                      <a:r>
                        <a:rPr lang="en-US" sz="22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r>
                        <a:rPr lang="th-TH" sz="22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26</a:t>
                      </a:r>
                      <a:r>
                        <a:rPr lang="en-US" sz="22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%</a:t>
                      </a:r>
                      <a:endParaRPr lang="en-US" sz="2200" b="1" dirty="0" smtClean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2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200" marR="6820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7755906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dministrator\Desktop\DSC_98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85850" y="-23897"/>
            <a:ext cx="10418243" cy="6953359"/>
          </a:xfrm>
          <a:prstGeom prst="rect">
            <a:avLst/>
          </a:prstGeom>
          <a:noFill/>
        </p:spPr>
      </p:pic>
      <p:pic>
        <p:nvPicPr>
          <p:cNvPr id="15364" name="Picture 4" descr="http://www.thailandworldnews.com/wp-content/uploads/2016/04/581242-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908" y="1214422"/>
            <a:ext cx="4929222" cy="35490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723" y="331445"/>
            <a:ext cx="5231105" cy="360946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4" name="สี่เหลี่ยมผืนผ้า 13"/>
          <p:cNvSpPr/>
          <p:nvPr/>
        </p:nvSpPr>
        <p:spPr>
          <a:xfrm>
            <a:off x="0" y="-24"/>
            <a:ext cx="9144000" cy="1268784"/>
          </a:xfrm>
          <a:prstGeom prst="rect">
            <a:avLst/>
          </a:prstGeom>
          <a:gradFill>
            <a:gsLst>
              <a:gs pos="0">
                <a:srgbClr val="0070C0"/>
              </a:gs>
              <a:gs pos="50000">
                <a:schemeClr val="bg1">
                  <a:lumMod val="8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endParaRPr lang="th-TH" sz="4000" b="1" dirty="0" smtClean="0">
              <a:solidFill>
                <a:srgbClr val="FFFF00"/>
              </a:solidFill>
              <a:effectLst>
                <a:glow rad="101600">
                  <a:prstClr val="black"/>
                </a:glo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สี่เหลี่ยมผืนผ้า 5"/>
          <p:cNvSpPr/>
          <p:nvPr/>
        </p:nvSpPr>
        <p:spPr>
          <a:xfrm>
            <a:off x="0" y="4929198"/>
            <a:ext cx="9144000" cy="192880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chemeClr val="accent1">
                  <a:lumMod val="75000"/>
                  <a:alpha val="67000"/>
                </a:schemeClr>
              </a:gs>
              <a:gs pos="100000">
                <a:srgbClr val="002060"/>
              </a:gs>
            </a:gsLst>
            <a:lin ang="5400000" scaled="0"/>
          </a:gradFill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lIns="91440" tIns="45720" rIns="91440" bIns="45720">
            <a:noAutofit/>
          </a:bodyPr>
          <a:lstStyle/>
          <a:p>
            <a:endParaRPr lang="th-TH" sz="4000" b="1" dirty="0" smtClean="0">
              <a:solidFill>
                <a:srgbClr val="FFFF00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3221" y="2204864"/>
            <a:ext cx="7097131" cy="473142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82150" y="1037537"/>
            <a:ext cx="5161550" cy="2903371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9" name="สี่เหลี่ยมผืนผ้า 5"/>
          <p:cNvSpPr/>
          <p:nvPr/>
        </p:nvSpPr>
        <p:spPr>
          <a:xfrm>
            <a:off x="0" y="5429264"/>
            <a:ext cx="9143999" cy="1077218"/>
          </a:xfrm>
          <a:prstGeom prst="rect">
            <a:avLst/>
          </a:prstGeom>
          <a:solidFill>
            <a:schemeClr val="tx2">
              <a:alpha val="74000"/>
            </a:schemeClr>
          </a:solidFill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ct val="0"/>
              </a:spcBef>
            </a:pPr>
            <a:r>
              <a:rPr lang="th-TH" sz="3200" b="1" dirty="0" smtClean="0">
                <a:solidFill>
                  <a:srgbClr val="FFFF00"/>
                </a:solidFill>
                <a:effectLst>
                  <a:glow rad="101600">
                    <a:prstClr val="black"/>
                  </a:glow>
                </a:effectLst>
                <a:latin typeface="TH Sarabun New" pitchFamily="34" charset="-34"/>
                <a:cs typeface="TH Sarabun New" pitchFamily="34" charset="-34"/>
              </a:rPr>
              <a:t>การขับเคลื่อนยุทธศาสตร์การท่องเที่ยวไทย ๒๕๕๘</a:t>
            </a:r>
            <a:r>
              <a:rPr lang="en-US" sz="3200" b="1" dirty="0" smtClean="0">
                <a:solidFill>
                  <a:srgbClr val="FFFF00"/>
                </a:solidFill>
                <a:effectLst>
                  <a:glow rad="101600">
                    <a:prstClr val="black"/>
                  </a:glow>
                </a:effectLst>
                <a:latin typeface="TH Sarabun New" pitchFamily="34" charset="-34"/>
                <a:cs typeface="TH Sarabun New" pitchFamily="34" charset="-34"/>
              </a:rPr>
              <a:t>-</a:t>
            </a:r>
            <a:r>
              <a:rPr lang="th-TH" sz="3200" b="1" dirty="0" smtClean="0">
                <a:solidFill>
                  <a:srgbClr val="FFFF00"/>
                </a:solidFill>
                <a:effectLst>
                  <a:glow rad="101600">
                    <a:prstClr val="black"/>
                  </a:glow>
                </a:effectLst>
                <a:latin typeface="TH Sarabun New" pitchFamily="34" charset="-34"/>
                <a:cs typeface="TH Sarabun New" pitchFamily="34" charset="-34"/>
              </a:rPr>
              <a:t>๒๕๖๐</a:t>
            </a:r>
            <a:br>
              <a:rPr lang="th-TH" sz="3200" b="1" dirty="0" smtClean="0">
                <a:solidFill>
                  <a:srgbClr val="FFFF00"/>
                </a:solidFill>
                <a:effectLst>
                  <a:glow rad="101600">
                    <a:prstClr val="black"/>
                  </a:glow>
                </a:effectLst>
                <a:latin typeface="TH Sarabun New" pitchFamily="34" charset="-34"/>
                <a:cs typeface="TH Sarabun New" pitchFamily="34" charset="-34"/>
              </a:rPr>
            </a:br>
            <a:r>
              <a:rPr lang="th-TH" sz="3200" b="1" dirty="0" smtClean="0">
                <a:solidFill>
                  <a:srgbClr val="FFFF00"/>
                </a:solidFill>
                <a:effectLst>
                  <a:glow rad="101600">
                    <a:prstClr val="black"/>
                  </a:glow>
                </a:effectLst>
                <a:latin typeface="TH Sarabun New" pitchFamily="34" charset="-34"/>
                <a:cs typeface="TH Sarabun New" pitchFamily="34" charset="-34"/>
              </a:rPr>
              <a:t>เน้นส่งเสริมตลาดท่องเที่ยววิถีไทย</a:t>
            </a:r>
            <a:endParaRPr lang="th-TH" sz="3200" b="1" dirty="0">
              <a:solidFill>
                <a:srgbClr val="FFFF00"/>
              </a:solidFill>
              <a:effectLst>
                <a:glow rad="101600">
                  <a:prstClr val="black"/>
                </a:glow>
              </a:effectLst>
              <a:latin typeface="TH Sarabun New" pitchFamily="34" charset="-34"/>
              <a:cs typeface="TH Sarabun New" pitchFamily="34" charset="-34"/>
            </a:endParaRPr>
          </a:p>
        </p:txBody>
      </p:sp>
      <p:graphicFrame>
        <p:nvGraphicFramePr>
          <p:cNvPr id="11" name="ตาราง 1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99247270"/>
              </p:ext>
            </p:extLst>
          </p:nvPr>
        </p:nvGraphicFramePr>
        <p:xfrm>
          <a:off x="285720" y="1357298"/>
          <a:ext cx="8632948" cy="34843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00344"/>
                <a:gridCol w="1237695"/>
                <a:gridCol w="1093183"/>
                <a:gridCol w="948822"/>
                <a:gridCol w="1103052"/>
                <a:gridCol w="1025938"/>
                <a:gridCol w="1023914"/>
              </a:tblGrid>
              <a:tr h="11308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r>
                        <a:rPr lang="th-TH" sz="2000" dirty="0">
                          <a:solidFill>
                            <a:srgbClr val="FFFF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ข้อมูลการท่องเที่ยว</a:t>
                      </a:r>
                      <a:endParaRPr lang="en-US" sz="2000" dirty="0">
                        <a:solidFill>
                          <a:srgbClr val="FFFF00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rgbClr val="FFFF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ปี </a:t>
                      </a: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2557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rgbClr val="FFFF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อันดับโลก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rgbClr val="FFFF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ปี </a:t>
                      </a: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2558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rgbClr val="FFFF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อันดับโลก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solidFill>
                            <a:srgbClr val="FFFF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ปี </a:t>
                      </a:r>
                      <a:r>
                        <a:rPr lang="en-US" sz="1800" dirty="0">
                          <a:solidFill>
                            <a:srgbClr val="FFFF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2559 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 kern="1200" dirty="0" smtClean="0">
                          <a:solidFill>
                            <a:srgbClr val="FFFF00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หมายเหตุ</a:t>
                      </a:r>
                      <a:endParaRPr lang="en-US" sz="1800" dirty="0">
                        <a:solidFill>
                          <a:srgbClr val="FFFF00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  <a:tr h="8146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</a:t>
                      </a:r>
                      <a:r>
                        <a:rPr lang="th-TH" sz="1800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นักท่องเที่ยว</a:t>
                      </a:r>
                      <a:r>
                        <a:rPr lang="en-US" sz="1800" baseline="0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(</a:t>
                      </a:r>
                      <a:r>
                        <a:rPr lang="th-TH" sz="18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คน)</a:t>
                      </a:r>
                      <a:endParaRPr lang="en-US" sz="180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24,809,683</a:t>
                      </a:r>
                      <a:endParaRPr lang="en-US" sz="16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14</a:t>
                      </a:r>
                      <a:endParaRPr lang="en-US" sz="16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29,923,185</a:t>
                      </a:r>
                      <a:endParaRPr lang="en-US" sz="16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11</a:t>
                      </a:r>
                      <a:endParaRPr lang="en-US" sz="1600" b="1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33,000,000</a:t>
                      </a:r>
                      <a:endParaRPr lang="en-US" sz="16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+33.01</a:t>
                      </a:r>
                      <a:endParaRPr lang="en-US" sz="16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</a:tr>
              <a:tr h="7241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รายได้ (ล้านบาท)</a:t>
                      </a:r>
                      <a:endParaRPr lang="en-US" sz="180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1,874,249</a:t>
                      </a:r>
                      <a:endParaRPr lang="en-US" sz="16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</a:t>
                      </a:r>
                      <a:endParaRPr lang="en-US" sz="16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2,260,223</a:t>
                      </a:r>
                      <a:endParaRPr lang="en-US" sz="16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  <a:endParaRPr lang="en-US" sz="16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2,493,885</a:t>
                      </a:r>
                      <a:endParaRPr lang="en-US" sz="16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+33.06</a:t>
                      </a:r>
                      <a:endParaRPr lang="en-US" sz="16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</a:tr>
              <a:tr h="8146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GDP% </a:t>
                      </a:r>
                      <a:r>
                        <a:rPr lang="th-TH" sz="18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ทั้งประเทศ*</a:t>
                      </a:r>
                      <a:endParaRPr lang="en-US" sz="180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14.31%</a:t>
                      </a:r>
                      <a:endParaRPr lang="en-US" sz="16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-</a:t>
                      </a:r>
                      <a:endParaRPr lang="en-US" sz="16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16.53%</a:t>
                      </a:r>
                      <a:endParaRPr lang="en-US" sz="16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-</a:t>
                      </a:r>
                      <a:endParaRPr lang="en-US" sz="1600" b="1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17.62%</a:t>
                      </a:r>
                      <a:endParaRPr lang="en-US" sz="16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+</a:t>
                      </a:r>
                      <a:r>
                        <a:rPr lang="en-US" sz="16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3.31</a:t>
                      </a:r>
                      <a:endParaRPr lang="en-US" sz="16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8057986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สี่เหลี่ยมผืนผ้า 13"/>
          <p:cNvSpPr/>
          <p:nvPr/>
        </p:nvSpPr>
        <p:spPr>
          <a:xfrm>
            <a:off x="0" y="-24"/>
            <a:ext cx="9144000" cy="1268784"/>
          </a:xfrm>
          <a:prstGeom prst="rect">
            <a:avLst/>
          </a:prstGeom>
          <a:gradFill>
            <a:gsLst>
              <a:gs pos="0">
                <a:srgbClr val="0070C0"/>
              </a:gs>
              <a:gs pos="50000">
                <a:schemeClr val="bg1">
                  <a:lumMod val="8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endParaRPr lang="th-TH" sz="4000" b="1" dirty="0" smtClean="0">
              <a:solidFill>
                <a:srgbClr val="FFFF00"/>
              </a:solidFill>
              <a:effectLst>
                <a:glow rad="101600">
                  <a:prstClr val="black"/>
                </a:glo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สี่เหลี่ยมผืนผ้า 5"/>
          <p:cNvSpPr/>
          <p:nvPr/>
        </p:nvSpPr>
        <p:spPr>
          <a:xfrm>
            <a:off x="0" y="4929198"/>
            <a:ext cx="9144000" cy="192880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chemeClr val="accent1">
                  <a:lumMod val="75000"/>
                  <a:alpha val="67000"/>
                </a:schemeClr>
              </a:gs>
              <a:gs pos="100000">
                <a:srgbClr val="002060"/>
              </a:gs>
            </a:gsLst>
            <a:lin ang="5400000" scaled="0"/>
          </a:gradFill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lIns="91440" tIns="45720" rIns="91440" bIns="45720">
            <a:noAutofit/>
          </a:bodyPr>
          <a:lstStyle/>
          <a:p>
            <a:endParaRPr lang="th-TH" sz="4000" b="1" dirty="0" smtClean="0">
              <a:solidFill>
                <a:srgbClr val="FFFF00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41355" y="916781"/>
            <a:ext cx="4963211" cy="496321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85784" y="571480"/>
            <a:ext cx="5211668" cy="5674925"/>
          </a:xfrm>
          <a:prstGeom prst="rect">
            <a:avLst/>
          </a:prstGeom>
          <a:effectLst>
            <a:softEdge rad="635000"/>
          </a:effectLst>
        </p:spPr>
      </p:pic>
      <p:graphicFrame>
        <p:nvGraphicFramePr>
          <p:cNvPr id="8" name="ตาราง 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886088682"/>
              </p:ext>
            </p:extLst>
          </p:nvPr>
        </p:nvGraphicFramePr>
        <p:xfrm>
          <a:off x="285720" y="1785926"/>
          <a:ext cx="8572560" cy="26604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10398"/>
                <a:gridCol w="1289677"/>
                <a:gridCol w="1441404"/>
                <a:gridCol w="1289677"/>
                <a:gridCol w="1441404"/>
              </a:tblGrid>
              <a:tr h="504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rgbClr val="FFFF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ข้อมูลการท่องเที่ยว</a:t>
                      </a:r>
                      <a:endParaRPr lang="en-US" sz="2400" dirty="0">
                        <a:solidFill>
                          <a:srgbClr val="FFFF00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rgbClr val="FFFF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ปี 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2557</a:t>
                      </a:r>
                      <a:endParaRPr lang="en-US" sz="2400" dirty="0">
                        <a:solidFill>
                          <a:srgbClr val="FFFF00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rgbClr val="FFFF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ปี 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2558</a:t>
                      </a:r>
                      <a:endParaRPr lang="en-US" sz="2400" dirty="0">
                        <a:solidFill>
                          <a:srgbClr val="FFFF00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dirty="0">
                          <a:solidFill>
                            <a:srgbClr val="FFFF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ปี </a:t>
                      </a:r>
                      <a:r>
                        <a:rPr lang="en-US" sz="2400" dirty="0" smtClean="0">
                          <a:solidFill>
                            <a:srgbClr val="FFFF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2559</a:t>
                      </a:r>
                      <a:endParaRPr lang="en-US" sz="2400" dirty="0">
                        <a:solidFill>
                          <a:srgbClr val="FFFF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dirty="0" smtClean="0">
                          <a:solidFill>
                            <a:srgbClr val="FFFF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หมายเหตุ</a:t>
                      </a:r>
                      <a:endParaRPr lang="en-US" sz="2400" dirty="0">
                        <a:solidFill>
                          <a:srgbClr val="FFFF00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รายได้ </a:t>
                      </a:r>
                      <a:r>
                        <a:rPr lang="en-US" sz="20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12 </a:t>
                      </a:r>
                      <a:r>
                        <a:rPr lang="th-TH" sz="20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เมือง ต้องห้าม..พลาด</a:t>
                      </a:r>
                      <a:endParaRPr lang="en-US" sz="2000" dirty="0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*เริ่มปี 58</a:t>
                      </a:r>
                      <a:r>
                        <a:rPr lang="en-US" sz="20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(</a:t>
                      </a:r>
                      <a:r>
                        <a:rPr lang="th-TH" sz="20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ล้านบาท)</a:t>
                      </a:r>
                      <a:endParaRPr lang="en-US" sz="200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59,336</a:t>
                      </a:r>
                      <a:endParaRPr lang="en-US" sz="240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66,987</a:t>
                      </a:r>
                      <a:endParaRPr lang="en-US" sz="240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72,547</a:t>
                      </a:r>
                      <a:endParaRPr lang="en-US" sz="240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+22.27</a:t>
                      </a:r>
                      <a:endParaRPr lang="en-US" sz="240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</a:tr>
              <a:tr h="504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รายได้</a:t>
                      </a:r>
                      <a:r>
                        <a:rPr lang="en-US" sz="20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12 </a:t>
                      </a:r>
                      <a:r>
                        <a:rPr lang="th-TH" sz="20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เมือง ต้องห้าม..พลาด </a:t>
                      </a:r>
                      <a:r>
                        <a:rPr lang="th-TH" sz="2000" dirty="0" err="1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พลัส</a:t>
                      </a:r>
                      <a:r>
                        <a:rPr lang="th-TH" sz="20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en-US" sz="2000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/>
                      </a:r>
                      <a:br>
                        <a:rPr lang="en-US" sz="2000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th-TH" sz="2000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*</a:t>
                      </a:r>
                      <a:r>
                        <a:rPr lang="th-TH" sz="20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เริ่มปี 59 </a:t>
                      </a:r>
                      <a:r>
                        <a:rPr lang="en-US" sz="20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(</a:t>
                      </a:r>
                      <a:r>
                        <a:rPr lang="th-TH" sz="20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ล้านบาท)</a:t>
                      </a:r>
                      <a:endParaRPr lang="en-US" sz="200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45,061</a:t>
                      </a:r>
                      <a:endParaRPr lang="en-US" sz="240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50,796</a:t>
                      </a:r>
                      <a:endParaRPr lang="en-US" sz="240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55,266</a:t>
                      </a:r>
                      <a:endParaRPr lang="en-US" sz="240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+22.65</a:t>
                      </a:r>
                      <a:endParaRPr lang="en-US" sz="240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</a:tr>
              <a:tr h="7543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0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จำนวนมัคคุเทศก์ที่ผ่านการ</a:t>
                      </a:r>
                      <a:r>
                        <a:rPr lang="th-TH" sz="2000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อบรม</a:t>
                      </a:r>
                      <a:r>
                        <a:rPr lang="en-US" sz="2000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th-TH" sz="2000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(</a:t>
                      </a:r>
                      <a:r>
                        <a:rPr lang="th-TH" sz="20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คน) </a:t>
                      </a:r>
                      <a:endParaRPr lang="en-US" sz="200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8,475</a:t>
                      </a:r>
                      <a:endParaRPr lang="en-US" sz="240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2,834</a:t>
                      </a:r>
                      <a:endParaRPr lang="en-US" sz="240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2,022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(</a:t>
                      </a:r>
                      <a:r>
                        <a:rPr lang="th-TH" sz="20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ม.ค. - ส.ค.)</a:t>
                      </a:r>
                      <a:endParaRPr lang="en-US" sz="200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-</a:t>
                      </a:r>
                      <a:endParaRPr lang="en-US" sz="240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838392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สี่เหลี่ยมผืนผ้า 13"/>
          <p:cNvSpPr/>
          <p:nvPr/>
        </p:nvSpPr>
        <p:spPr>
          <a:xfrm>
            <a:off x="0" y="-24"/>
            <a:ext cx="9144000" cy="1268784"/>
          </a:xfrm>
          <a:prstGeom prst="rect">
            <a:avLst/>
          </a:prstGeom>
          <a:gradFill>
            <a:gsLst>
              <a:gs pos="0">
                <a:srgbClr val="0070C0"/>
              </a:gs>
              <a:gs pos="50000">
                <a:schemeClr val="bg1">
                  <a:lumMod val="8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endParaRPr lang="th-TH" sz="4000" b="1" dirty="0" smtClean="0">
              <a:solidFill>
                <a:srgbClr val="FFFF00"/>
              </a:solidFill>
              <a:effectLst>
                <a:glow rad="101600">
                  <a:prstClr val="black"/>
                </a:glo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สี่เหลี่ยมผืนผ้า 5"/>
          <p:cNvSpPr/>
          <p:nvPr/>
        </p:nvSpPr>
        <p:spPr>
          <a:xfrm>
            <a:off x="0" y="4929198"/>
            <a:ext cx="9144000" cy="192880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chemeClr val="accent1">
                  <a:lumMod val="75000"/>
                  <a:alpha val="67000"/>
                </a:schemeClr>
              </a:gs>
              <a:gs pos="100000">
                <a:srgbClr val="002060"/>
              </a:gs>
            </a:gsLst>
            <a:lin ang="5400000" scaled="0"/>
          </a:gradFill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lIns="91440" tIns="45720" rIns="91440" bIns="45720">
            <a:noAutofit/>
          </a:bodyPr>
          <a:lstStyle/>
          <a:p>
            <a:endParaRPr lang="th-TH" sz="4000" b="1" dirty="0" smtClean="0">
              <a:solidFill>
                <a:srgbClr val="FFFF00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 cstate="print"/>
          <a:srcRect b="6188"/>
          <a:stretch/>
        </p:blipFill>
        <p:spPr>
          <a:xfrm>
            <a:off x="174739" y="764075"/>
            <a:ext cx="4494120" cy="2808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52408" y="750254"/>
            <a:ext cx="4199894" cy="2817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4" cstate="print"/>
          <a:srcRect r="1143"/>
          <a:stretch/>
        </p:blipFill>
        <p:spPr>
          <a:xfrm>
            <a:off x="193867" y="3460667"/>
            <a:ext cx="4486131" cy="3014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รูปภาพ 8"/>
          <p:cNvPicPr>
            <a:picLocks noChangeAspect="1"/>
          </p:cNvPicPr>
          <p:nvPr/>
        </p:nvPicPr>
        <p:blipFill rotWithShape="1">
          <a:blip r:embed="rId5" cstate="print"/>
          <a:srcRect t="1" r="14203" b="1488"/>
          <a:stretch/>
        </p:blipFill>
        <p:spPr>
          <a:xfrm>
            <a:off x="4665855" y="3472633"/>
            <a:ext cx="4190779" cy="3002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สี่เหลี่ยมผืนผ้า 5"/>
          <p:cNvSpPr/>
          <p:nvPr/>
        </p:nvSpPr>
        <p:spPr>
          <a:xfrm>
            <a:off x="0" y="3286124"/>
            <a:ext cx="9144000" cy="861774"/>
          </a:xfrm>
          <a:prstGeom prst="rect">
            <a:avLst/>
          </a:prstGeom>
          <a:solidFill>
            <a:schemeClr val="tx2">
              <a:lumMod val="75000"/>
              <a:alpha val="50000"/>
            </a:schemeClr>
          </a:solidFill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ct val="0"/>
              </a:spcBef>
            </a:pPr>
            <a:r>
              <a:rPr lang="th-TH" sz="5000" b="1" dirty="0" smtClean="0">
                <a:solidFill>
                  <a:srgbClr val="FFFF00"/>
                </a:solidFill>
                <a:effectLst>
                  <a:glow rad="101600">
                    <a:prstClr val="black"/>
                  </a:glow>
                </a:effectLst>
                <a:latin typeface="TH Sarabun New" pitchFamily="34" charset="-34"/>
                <a:cs typeface="TH Sarabun New" pitchFamily="34" charset="-34"/>
              </a:rPr>
              <a:t>เมืองท่องเที่ยวหลักแห่งใหม่ </a:t>
            </a:r>
            <a:r>
              <a:rPr lang="en-US" sz="5000" b="1" dirty="0" smtClean="0">
                <a:solidFill>
                  <a:srgbClr val="FFFF00"/>
                </a:solidFill>
                <a:effectLst>
                  <a:glow rad="101600">
                    <a:prstClr val="black"/>
                  </a:glow>
                </a:effectLst>
                <a:latin typeface="TH Sarabun New" pitchFamily="34" charset="-34"/>
                <a:cs typeface="TH Sarabun New" pitchFamily="34" charset="-34"/>
              </a:rPr>
              <a:t>: </a:t>
            </a:r>
            <a:r>
              <a:rPr lang="th-TH" sz="5000" b="1" dirty="0" smtClean="0">
                <a:solidFill>
                  <a:srgbClr val="FFFF00"/>
                </a:solidFill>
                <a:effectLst>
                  <a:glow rad="101600">
                    <a:prstClr val="black"/>
                  </a:glow>
                </a:effectLst>
                <a:latin typeface="TH Sarabun New" pitchFamily="34" charset="-34"/>
                <a:cs typeface="TH Sarabun New" pitchFamily="34" charset="-34"/>
              </a:rPr>
              <a:t>จังหวัดขอนแก่น</a:t>
            </a:r>
            <a:endParaRPr lang="th-TH" sz="5000" b="1" dirty="0">
              <a:solidFill>
                <a:srgbClr val="FFFF00"/>
              </a:solidFill>
              <a:effectLst>
                <a:glow rad="101600">
                  <a:prstClr val="black"/>
                </a:glow>
              </a:effectLst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2" name="สี่เหลี่ยมผืนผ้า 5"/>
          <p:cNvSpPr/>
          <p:nvPr/>
        </p:nvSpPr>
        <p:spPr>
          <a:xfrm>
            <a:off x="0" y="371283"/>
            <a:ext cx="9144000" cy="120032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ct val="0"/>
              </a:spcBef>
            </a:pPr>
            <a:r>
              <a:rPr lang="th-TH" sz="7200" b="1" dirty="0" smtClean="0">
                <a:solidFill>
                  <a:srgbClr val="FFFF00"/>
                </a:solidFill>
                <a:effectLst>
                  <a:glow rad="101600">
                    <a:prstClr val="black"/>
                  </a:glow>
                </a:effectLst>
                <a:latin typeface="TH Sarabun New" pitchFamily="34" charset="-34"/>
                <a:cs typeface="TH Sarabun New" pitchFamily="34" charset="-34"/>
              </a:rPr>
              <a:t>ด้านการท่องเที่ยว</a:t>
            </a:r>
            <a:endParaRPr lang="th-TH" sz="7200" b="1" dirty="0">
              <a:solidFill>
                <a:srgbClr val="FFFF00"/>
              </a:solidFill>
              <a:effectLst>
                <a:glow rad="101600">
                  <a:prstClr val="black"/>
                </a:glow>
              </a:effectLst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18453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24544" y="634368"/>
            <a:ext cx="9258528" cy="486941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4" name="สี่เหลี่ยมผืนผ้า 13"/>
          <p:cNvSpPr/>
          <p:nvPr/>
        </p:nvSpPr>
        <p:spPr>
          <a:xfrm>
            <a:off x="0" y="-24"/>
            <a:ext cx="9144000" cy="1268784"/>
          </a:xfrm>
          <a:prstGeom prst="rect">
            <a:avLst/>
          </a:prstGeom>
          <a:gradFill>
            <a:gsLst>
              <a:gs pos="0">
                <a:srgbClr val="0070C0"/>
              </a:gs>
              <a:gs pos="50000">
                <a:schemeClr val="bg1">
                  <a:lumMod val="8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endParaRPr lang="th-TH" sz="4000" b="1" dirty="0" smtClean="0">
              <a:solidFill>
                <a:srgbClr val="FFFF00"/>
              </a:solidFill>
              <a:effectLst>
                <a:glow rad="101600">
                  <a:prstClr val="black"/>
                </a:glo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สี่เหลี่ยมผืนผ้า 5"/>
          <p:cNvSpPr/>
          <p:nvPr/>
        </p:nvSpPr>
        <p:spPr>
          <a:xfrm>
            <a:off x="0" y="4929198"/>
            <a:ext cx="9144000" cy="192880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chemeClr val="accent1">
                  <a:lumMod val="75000"/>
                  <a:alpha val="67000"/>
                </a:schemeClr>
              </a:gs>
              <a:gs pos="100000">
                <a:srgbClr val="002060"/>
              </a:gs>
            </a:gsLst>
            <a:lin ang="5400000" scaled="0"/>
          </a:gradFill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lIns="91440" tIns="45720" rIns="91440" bIns="45720">
            <a:noAutofit/>
          </a:bodyPr>
          <a:lstStyle/>
          <a:p>
            <a:endParaRPr lang="th-TH" sz="4000" b="1" dirty="0" smtClean="0">
              <a:solidFill>
                <a:srgbClr val="FFFF00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26" name="Picture 2" descr="ผลการค้นหารูปภาพสำหรับ lady journey ททท พาผู้หญิงเที่ยวไทย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763" y="3502069"/>
            <a:ext cx="5238750" cy="3495675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627693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37644" y="222571"/>
            <a:ext cx="9619288" cy="641285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4" name="สี่เหลี่ยมผืนผ้า 13"/>
          <p:cNvSpPr/>
          <p:nvPr/>
        </p:nvSpPr>
        <p:spPr>
          <a:xfrm>
            <a:off x="0" y="-24"/>
            <a:ext cx="9144000" cy="1268784"/>
          </a:xfrm>
          <a:prstGeom prst="rect">
            <a:avLst/>
          </a:prstGeom>
          <a:gradFill>
            <a:gsLst>
              <a:gs pos="0">
                <a:srgbClr val="0070C0"/>
              </a:gs>
              <a:gs pos="50000">
                <a:schemeClr val="bg1">
                  <a:lumMod val="8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endParaRPr lang="th-TH" sz="4000" b="1" dirty="0" smtClean="0">
              <a:solidFill>
                <a:srgbClr val="FFFF00"/>
              </a:solidFill>
              <a:effectLst>
                <a:glow rad="101600">
                  <a:prstClr val="black"/>
                </a:glo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2" name="สี่เหลี่ยมผืนผ้า 5"/>
          <p:cNvSpPr/>
          <p:nvPr/>
        </p:nvSpPr>
        <p:spPr>
          <a:xfrm>
            <a:off x="2150463" y="371283"/>
            <a:ext cx="4607352" cy="120032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>
              <a:spcBef>
                <a:spcPct val="0"/>
              </a:spcBef>
            </a:pPr>
            <a:r>
              <a:rPr lang="th-TH" sz="7200" b="1" dirty="0" smtClean="0">
                <a:solidFill>
                  <a:srgbClr val="FFFF00"/>
                </a:solidFill>
                <a:effectLst>
                  <a:glow rad="101600">
                    <a:prstClr val="black"/>
                  </a:glow>
                </a:effectLst>
                <a:latin typeface="TH Sarabun New" pitchFamily="34" charset="-34"/>
                <a:cs typeface="TH Sarabun New" pitchFamily="34" charset="-34"/>
              </a:rPr>
              <a:t>ด้านการท่องเที่ยว</a:t>
            </a:r>
            <a:endParaRPr lang="th-TH" sz="7200" b="1" dirty="0">
              <a:solidFill>
                <a:srgbClr val="FFFF00"/>
              </a:solidFill>
              <a:effectLst>
                <a:glow rad="101600">
                  <a:prstClr val="black"/>
                </a:glow>
              </a:effectLst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0" name="สี่เหลี่ยมผืนผ้า 5"/>
          <p:cNvSpPr/>
          <p:nvPr/>
        </p:nvSpPr>
        <p:spPr>
          <a:xfrm>
            <a:off x="0" y="4929198"/>
            <a:ext cx="9144000" cy="192880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chemeClr val="accent1">
                  <a:lumMod val="75000"/>
                  <a:alpha val="67000"/>
                </a:schemeClr>
              </a:gs>
              <a:gs pos="100000">
                <a:srgbClr val="002060"/>
              </a:gs>
            </a:gsLst>
            <a:lin ang="5400000" scaled="0"/>
          </a:gradFill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lIns="91440" tIns="45720" rIns="91440" bIns="45720">
            <a:noAutofit/>
          </a:bodyPr>
          <a:lstStyle/>
          <a:p>
            <a:endParaRPr lang="th-TH" sz="4000" b="1" dirty="0" smtClean="0">
              <a:solidFill>
                <a:srgbClr val="FFFF00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สี่เหลี่ยมผืนผ้า 5"/>
          <p:cNvSpPr/>
          <p:nvPr/>
        </p:nvSpPr>
        <p:spPr>
          <a:xfrm>
            <a:off x="1" y="2857496"/>
            <a:ext cx="9144000" cy="861774"/>
          </a:xfrm>
          <a:prstGeom prst="rect">
            <a:avLst/>
          </a:prstGeom>
          <a:solidFill>
            <a:schemeClr val="accent1">
              <a:lumMod val="75000"/>
              <a:alpha val="50000"/>
            </a:schemeClr>
          </a:solidFill>
          <a:ln>
            <a:solidFill>
              <a:schemeClr val="accent1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ct val="0"/>
              </a:spcBef>
            </a:pPr>
            <a:r>
              <a:rPr lang="th-TH" sz="5000" b="1" dirty="0">
                <a:solidFill>
                  <a:srgbClr val="FFFF00"/>
                </a:solidFill>
                <a:effectLst>
                  <a:glow rad="101600">
                    <a:prstClr val="black"/>
                  </a:glow>
                </a:effectLst>
                <a:latin typeface="TH Sarabun New" pitchFamily="34" charset="-34"/>
                <a:cs typeface="TH Sarabun New" pitchFamily="34" charset="-34"/>
              </a:rPr>
              <a:t>ส่งเสริม </a:t>
            </a:r>
            <a:r>
              <a:rPr lang="en-US" sz="5000" b="1" dirty="0">
                <a:solidFill>
                  <a:srgbClr val="FFFF00"/>
                </a:solidFill>
                <a:effectLst>
                  <a:glow rad="101600">
                    <a:prstClr val="black"/>
                  </a:glow>
                </a:effectLst>
                <a:latin typeface="TH Sarabun New" pitchFamily="34" charset="-34"/>
                <a:cs typeface="TH Sarabun New" pitchFamily="34" charset="-34"/>
              </a:rPr>
              <a:t>S</a:t>
            </a:r>
            <a:r>
              <a:rPr lang="en-US" sz="5000" b="1" dirty="0" smtClean="0">
                <a:solidFill>
                  <a:srgbClr val="FFFF00"/>
                </a:solidFill>
                <a:effectLst>
                  <a:glow rad="101600">
                    <a:prstClr val="black"/>
                  </a:glow>
                </a:effectLst>
                <a:latin typeface="TH Sarabun New" pitchFamily="34" charset="-34"/>
                <a:cs typeface="TH Sarabun New" pitchFamily="34" charset="-34"/>
              </a:rPr>
              <a:t>ports Tourism Super Yacht</a:t>
            </a:r>
            <a:endParaRPr lang="th-TH" sz="5000" b="1" dirty="0">
              <a:solidFill>
                <a:srgbClr val="FFFF00"/>
              </a:solidFill>
              <a:effectLst>
                <a:glow rad="101600">
                  <a:prstClr val="black"/>
                </a:glow>
              </a:effectLst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818660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ตาราง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03258237"/>
              </p:ext>
            </p:extLst>
          </p:nvPr>
        </p:nvGraphicFramePr>
        <p:xfrm>
          <a:off x="214282" y="642918"/>
          <a:ext cx="8640960" cy="52216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0"/>
              </a:tblGrid>
              <a:tr h="0">
                <a:tc>
                  <a:txBody>
                    <a:bodyPr/>
                    <a:lstStyle/>
                    <a:p>
                      <a:r>
                        <a:rPr lang="th-TH" sz="2400" b="1" kern="1200" dirty="0" smtClean="0">
                          <a:solidFill>
                            <a:schemeClr val="lt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เริ่มประกาศในปี 2558</a:t>
                      </a:r>
                      <a:endParaRPr lang="en-US" sz="2400" b="1" kern="1200" dirty="0">
                        <a:solidFill>
                          <a:schemeClr val="lt1"/>
                        </a:solidFill>
                        <a:effectLst/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  <a:tr h="4685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kern="1200" dirty="0" smtClean="0">
                          <a:solidFill>
                            <a:schemeClr val="dk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เขตพัฒนาการท่องเที่ยว</a:t>
                      </a:r>
                      <a:r>
                        <a:rPr lang="th-TH" sz="2400" b="1" kern="1200" dirty="0" err="1" smtClean="0">
                          <a:solidFill>
                            <a:schemeClr val="dk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อารย</a:t>
                      </a:r>
                      <a:r>
                        <a:rPr lang="th-TH" sz="2400" b="1" kern="1200" dirty="0" smtClean="0">
                          <a:solidFill>
                            <a:schemeClr val="dk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ธรรมล้านนา</a:t>
                      </a:r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4685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kern="1200" dirty="0" smtClean="0">
                          <a:solidFill>
                            <a:schemeClr val="dk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เขตพัฒนาการท่องเที่ยว</a:t>
                      </a:r>
                      <a:r>
                        <a:rPr lang="th-TH" sz="2400" b="1" kern="1200" dirty="0" err="1" smtClean="0">
                          <a:solidFill>
                            <a:schemeClr val="dk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อารย</a:t>
                      </a:r>
                      <a:r>
                        <a:rPr lang="th-TH" sz="2400" b="1" kern="1200" dirty="0" smtClean="0">
                          <a:solidFill>
                            <a:schemeClr val="dk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ธรรมอีสานใต้</a:t>
                      </a:r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468503">
                <a:tc>
                  <a:txBody>
                    <a:bodyPr/>
                    <a:lstStyle/>
                    <a:p>
                      <a:r>
                        <a:rPr lang="th-TH" sz="2400" b="1" kern="1200" dirty="0" smtClean="0">
                          <a:solidFill>
                            <a:schemeClr val="dk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เขตพัฒนาการท่องเที่ยวฝั่งทะเลตะวันออก</a:t>
                      </a:r>
                      <a:endParaRPr lang="en-US" sz="2400" kern="1200" dirty="0">
                        <a:solidFill>
                          <a:schemeClr val="dk1"/>
                        </a:solidFill>
                        <a:effectLst/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6462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kern="1200" dirty="0" smtClean="0">
                          <a:solidFill>
                            <a:schemeClr val="dk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เขตพัฒนาการท่องเที่ยวฝั่งทะเลตะวันตก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kern="1200" dirty="0" smtClean="0">
                          <a:solidFill>
                            <a:schemeClr val="dk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เขตพัฒนาการท่องเที่ยวอันดามัน</a:t>
                      </a:r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kern="1200" dirty="0" smtClean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เพิ่มเติมในปี 2559</a:t>
                      </a:r>
                      <a:endParaRPr lang="th-TH" sz="1800" b="1" dirty="0">
                        <a:solidFill>
                          <a:schemeClr val="bg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kern="1200" dirty="0" smtClean="0">
                          <a:solidFill>
                            <a:schemeClr val="dk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เขตพัฒนาการท่องเที่ยวมรดกโลกด้านวัฒนธรรม</a:t>
                      </a:r>
                      <a:endParaRPr lang="th-TH" sz="24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6480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kern="1200" dirty="0" smtClean="0">
                          <a:solidFill>
                            <a:schemeClr val="dk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เขตพัฒนาการท่องเที่ยววิถีชีวิตลุ่มแม่น้ำโขง</a:t>
                      </a:r>
                      <a:endParaRPr lang="th-TH" sz="24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6480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kern="1200" dirty="0" smtClean="0">
                          <a:solidFill>
                            <a:schemeClr val="dk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เขตพัฒนาการท่องเที่ยววิถีชีวิตลุ่มแม่น้ำเจ้าพระยาตอนกลาง</a:t>
                      </a:r>
                      <a:endParaRPr lang="th-TH" sz="24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10474" y="2573576"/>
            <a:ext cx="6194732" cy="4015104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4" name="สี่เหลี่ยมผืนผ้า 13"/>
          <p:cNvSpPr/>
          <p:nvPr/>
        </p:nvSpPr>
        <p:spPr>
          <a:xfrm>
            <a:off x="0" y="-24"/>
            <a:ext cx="9144000" cy="1268784"/>
          </a:xfrm>
          <a:prstGeom prst="rect">
            <a:avLst/>
          </a:prstGeom>
          <a:gradFill>
            <a:gsLst>
              <a:gs pos="0">
                <a:srgbClr val="0070C0"/>
              </a:gs>
              <a:gs pos="50000">
                <a:schemeClr val="bg1">
                  <a:lumMod val="8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endParaRPr lang="th-TH" sz="4000" b="1" dirty="0" smtClean="0">
              <a:solidFill>
                <a:srgbClr val="FFFF00"/>
              </a:solidFill>
              <a:effectLst>
                <a:glow rad="101600">
                  <a:prstClr val="black"/>
                </a:glo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สี่เหลี่ยมผืนผ้า 5"/>
          <p:cNvSpPr/>
          <p:nvPr/>
        </p:nvSpPr>
        <p:spPr>
          <a:xfrm>
            <a:off x="0" y="5373216"/>
            <a:ext cx="9144000" cy="148478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chemeClr val="accent1">
                  <a:lumMod val="75000"/>
                  <a:alpha val="67000"/>
                </a:schemeClr>
              </a:gs>
              <a:gs pos="100000">
                <a:srgbClr val="002060"/>
              </a:gs>
            </a:gsLst>
            <a:lin ang="5400000" scaled="0"/>
          </a:gradFill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lIns="91440" tIns="45720" rIns="91440" bIns="45720">
            <a:noAutofit/>
          </a:bodyPr>
          <a:lstStyle/>
          <a:p>
            <a:endParaRPr lang="th-TH" sz="4000" b="1" dirty="0" smtClean="0">
              <a:solidFill>
                <a:srgbClr val="FFFF00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579" y="603585"/>
            <a:ext cx="4782965" cy="3185455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957" y="3008942"/>
            <a:ext cx="4782965" cy="3185455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197" y="679704"/>
            <a:ext cx="5111653" cy="285455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604" y="133635"/>
            <a:ext cx="5799887" cy="3856925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2" name="สี่เหลี่ยมผืนผ้า 5"/>
          <p:cNvSpPr/>
          <p:nvPr/>
        </p:nvSpPr>
        <p:spPr>
          <a:xfrm>
            <a:off x="2150463" y="214290"/>
            <a:ext cx="4607352" cy="120032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>
              <a:spcBef>
                <a:spcPct val="0"/>
              </a:spcBef>
            </a:pPr>
            <a:r>
              <a:rPr lang="th-TH" sz="7200" b="1" dirty="0" smtClean="0">
                <a:solidFill>
                  <a:srgbClr val="FFFF00"/>
                </a:solidFill>
                <a:effectLst>
                  <a:glow rad="101600">
                    <a:prstClr val="black"/>
                  </a:glow>
                </a:effectLst>
                <a:latin typeface="TH Sarabun New" pitchFamily="34" charset="-34"/>
                <a:cs typeface="TH Sarabun New" pitchFamily="34" charset="-34"/>
              </a:rPr>
              <a:t>ด้านการท่องเที่ยว</a:t>
            </a:r>
            <a:endParaRPr lang="th-TH" sz="7200" b="1" dirty="0">
              <a:solidFill>
                <a:srgbClr val="FFFF00"/>
              </a:solidFill>
              <a:effectLst>
                <a:glow rad="101600">
                  <a:prstClr val="black"/>
                </a:glow>
              </a:effectLst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1" name="สี่เหลี่ยมผืนผ้า 5"/>
          <p:cNvSpPr/>
          <p:nvPr/>
        </p:nvSpPr>
        <p:spPr>
          <a:xfrm>
            <a:off x="0" y="3143248"/>
            <a:ext cx="9144000" cy="707886"/>
          </a:xfrm>
          <a:prstGeom prst="rect">
            <a:avLst/>
          </a:prstGeom>
          <a:solidFill>
            <a:schemeClr val="tx2">
              <a:lumMod val="75000"/>
              <a:alpha val="50000"/>
            </a:schemeClr>
          </a:solidFill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ct val="0"/>
              </a:spcBef>
            </a:pPr>
            <a:r>
              <a:rPr lang="th-TH" sz="4000" b="1" dirty="0" smtClean="0">
                <a:solidFill>
                  <a:srgbClr val="FFFF00"/>
                </a:solidFill>
                <a:effectLst>
                  <a:glow rad="101600">
                    <a:prstClr val="black"/>
                  </a:glow>
                </a:effectLst>
                <a:latin typeface="TH Sarabun New" pitchFamily="34" charset="-34"/>
                <a:cs typeface="TH Sarabun New" pitchFamily="34" charset="-34"/>
              </a:rPr>
              <a:t>จัดงานวันท่องเที่ยวโลก กันยายน ๒๕๕๙</a:t>
            </a:r>
            <a:endParaRPr lang="th-TH" sz="4000" b="1" dirty="0">
              <a:solidFill>
                <a:srgbClr val="FFFF00"/>
              </a:solidFill>
              <a:effectLst>
                <a:glow rad="101600">
                  <a:prstClr val="black"/>
                </a:glow>
              </a:effectLst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9113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สี่เหลี่ยมผืนผ้า 13"/>
          <p:cNvSpPr/>
          <p:nvPr/>
        </p:nvSpPr>
        <p:spPr>
          <a:xfrm>
            <a:off x="0" y="-24"/>
            <a:ext cx="9144000" cy="1268784"/>
          </a:xfrm>
          <a:prstGeom prst="rect">
            <a:avLst/>
          </a:prstGeom>
          <a:gradFill>
            <a:gsLst>
              <a:gs pos="0">
                <a:srgbClr val="0070C0"/>
              </a:gs>
              <a:gs pos="50000">
                <a:schemeClr val="bg1">
                  <a:lumMod val="8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endParaRPr lang="th-TH" sz="4000" b="1" dirty="0" smtClean="0">
              <a:solidFill>
                <a:srgbClr val="FFFF00"/>
              </a:solidFill>
              <a:effectLst>
                <a:glow rad="101600">
                  <a:prstClr val="black"/>
                </a:glo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สี่เหลี่ยมผืนผ้า 5"/>
          <p:cNvSpPr/>
          <p:nvPr/>
        </p:nvSpPr>
        <p:spPr>
          <a:xfrm>
            <a:off x="0" y="4929198"/>
            <a:ext cx="9144000" cy="192880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chemeClr val="accent1">
                  <a:lumMod val="75000"/>
                  <a:alpha val="67000"/>
                </a:schemeClr>
              </a:gs>
              <a:gs pos="100000">
                <a:srgbClr val="002060"/>
              </a:gs>
            </a:gsLst>
            <a:lin ang="5400000" scaled="0"/>
          </a:gradFill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lIns="91440" tIns="45720" rIns="91440" bIns="45720">
            <a:noAutofit/>
          </a:bodyPr>
          <a:lstStyle/>
          <a:p>
            <a:endParaRPr lang="th-TH" sz="4000" b="1" dirty="0" smtClean="0">
              <a:solidFill>
                <a:srgbClr val="FFFF00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7663" y="1304199"/>
            <a:ext cx="9514451" cy="529241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12821" y="332656"/>
            <a:ext cx="5195456" cy="346363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3" name="สี่เหลี่ยมผืนผ้า 5"/>
          <p:cNvSpPr/>
          <p:nvPr/>
        </p:nvSpPr>
        <p:spPr>
          <a:xfrm>
            <a:off x="0" y="3500438"/>
            <a:ext cx="9143999" cy="861774"/>
          </a:xfrm>
          <a:prstGeom prst="rect">
            <a:avLst/>
          </a:prstGeom>
          <a:solidFill>
            <a:schemeClr val="tx2">
              <a:lumMod val="75000"/>
              <a:alpha val="50000"/>
            </a:schemeClr>
          </a:solidFill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ct val="0"/>
              </a:spcBef>
            </a:pPr>
            <a:r>
              <a:rPr lang="th-TH" sz="5000" b="1" dirty="0" smtClean="0">
                <a:solidFill>
                  <a:srgbClr val="FFFF00"/>
                </a:solidFill>
                <a:effectLst>
                  <a:glow rad="101600">
                    <a:prstClr val="black"/>
                  </a:glow>
                </a:effectLst>
                <a:latin typeface="TH Sarabun New" pitchFamily="34" charset="-34"/>
                <a:cs typeface="TH Sarabun New" pitchFamily="34" charset="-34"/>
              </a:rPr>
              <a:t>จัดกิจกรรม</a:t>
            </a:r>
            <a:r>
              <a:rPr lang="en-US" sz="5000" b="1" dirty="0" smtClean="0">
                <a:solidFill>
                  <a:srgbClr val="FFFF00"/>
                </a:solidFill>
                <a:effectLst>
                  <a:glow rad="101600">
                    <a:prstClr val="black"/>
                  </a:glow>
                </a:effectLst>
                <a:latin typeface="TH Sarabun New" pitchFamily="34" charset="-34"/>
                <a:cs typeface="TH Sarabun New" pitchFamily="34" charset="-34"/>
              </a:rPr>
              <a:t> Air Race One</a:t>
            </a:r>
            <a:r>
              <a:rPr lang="th-TH" sz="5000" b="1" dirty="0" smtClean="0">
                <a:solidFill>
                  <a:srgbClr val="FFFF00"/>
                </a:solidFill>
                <a:effectLst>
                  <a:glow rad="101600">
                    <a:prstClr val="black"/>
                  </a:glow>
                </a:effectLst>
                <a:latin typeface="TH Sarabun New" pitchFamily="34" charset="-34"/>
                <a:cs typeface="TH Sarabun New" pitchFamily="34" charset="-34"/>
              </a:rPr>
              <a:t> ปลายปี ๒๕๕๙</a:t>
            </a:r>
            <a:endParaRPr lang="th-TH" sz="5000" b="1" dirty="0">
              <a:solidFill>
                <a:srgbClr val="FFFF00"/>
              </a:solidFill>
              <a:effectLst>
                <a:glow rad="101600">
                  <a:prstClr val="black"/>
                </a:glow>
              </a:effectLst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2" name="สี่เหลี่ยมผืนผ้า 5"/>
          <p:cNvSpPr/>
          <p:nvPr/>
        </p:nvSpPr>
        <p:spPr>
          <a:xfrm>
            <a:off x="2150463" y="442721"/>
            <a:ext cx="4607352" cy="120032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>
              <a:spcBef>
                <a:spcPct val="0"/>
              </a:spcBef>
            </a:pPr>
            <a:r>
              <a:rPr lang="th-TH" sz="7200" b="1" dirty="0" smtClean="0">
                <a:solidFill>
                  <a:srgbClr val="FFFF00"/>
                </a:solidFill>
                <a:effectLst>
                  <a:glow rad="101600">
                    <a:prstClr val="black"/>
                  </a:glow>
                </a:effectLst>
                <a:latin typeface="TH Sarabun New" pitchFamily="34" charset="-34"/>
                <a:cs typeface="TH Sarabun New" pitchFamily="34" charset="-34"/>
              </a:rPr>
              <a:t>ด้านการท่องเที่ยว</a:t>
            </a:r>
            <a:endParaRPr lang="th-TH" sz="7200" b="1" dirty="0">
              <a:solidFill>
                <a:srgbClr val="FFFF00"/>
              </a:solidFill>
              <a:effectLst>
                <a:glow rad="101600">
                  <a:prstClr val="black"/>
                </a:glow>
              </a:effectLst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060640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สี่เหลี่ยมผืนผ้า 13"/>
          <p:cNvSpPr/>
          <p:nvPr/>
        </p:nvSpPr>
        <p:spPr>
          <a:xfrm>
            <a:off x="0" y="-24"/>
            <a:ext cx="9144000" cy="1268784"/>
          </a:xfrm>
          <a:prstGeom prst="rect">
            <a:avLst/>
          </a:prstGeom>
          <a:gradFill>
            <a:gsLst>
              <a:gs pos="0">
                <a:srgbClr val="0070C0"/>
              </a:gs>
              <a:gs pos="50000">
                <a:schemeClr val="bg1">
                  <a:lumMod val="8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endParaRPr lang="th-TH" sz="4000" b="1" dirty="0" smtClean="0">
              <a:solidFill>
                <a:srgbClr val="FFFF00"/>
              </a:solidFill>
              <a:effectLst>
                <a:glow rad="101600">
                  <a:prstClr val="black"/>
                </a:glo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สี่เหลี่ยมผืนผ้า 5"/>
          <p:cNvSpPr/>
          <p:nvPr/>
        </p:nvSpPr>
        <p:spPr>
          <a:xfrm>
            <a:off x="0" y="4929198"/>
            <a:ext cx="9144000" cy="192880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chemeClr val="accent1">
                  <a:lumMod val="75000"/>
                  <a:alpha val="67000"/>
                </a:schemeClr>
              </a:gs>
              <a:gs pos="100000">
                <a:srgbClr val="002060"/>
              </a:gs>
            </a:gsLst>
            <a:lin ang="5400000" scaled="0"/>
          </a:gradFill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lIns="91440" tIns="45720" rIns="91440" bIns="45720">
            <a:noAutofit/>
          </a:bodyPr>
          <a:lstStyle/>
          <a:p>
            <a:endParaRPr lang="th-TH" sz="4000" b="1" dirty="0" smtClean="0">
              <a:solidFill>
                <a:srgbClr val="FFFF00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951811"/>
            <a:ext cx="5880639" cy="391797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26" name="Picture 2" descr="ผลการค้นหารูปภาพสำหรับ อบรม มัคคุเทศก์ การ ท่องเที่ยว แห่ง ประเทศไทย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782" y="757366"/>
            <a:ext cx="2018674" cy="2023562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95172" y="3142503"/>
            <a:ext cx="4847435" cy="3231624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9866" y="496615"/>
            <a:ext cx="6927273" cy="3896591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2" name="สี่เหลี่ยมผืนผ้า 5"/>
          <p:cNvSpPr/>
          <p:nvPr/>
        </p:nvSpPr>
        <p:spPr>
          <a:xfrm>
            <a:off x="2150463" y="428604"/>
            <a:ext cx="4607352" cy="120032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>
              <a:spcBef>
                <a:spcPct val="0"/>
              </a:spcBef>
            </a:pPr>
            <a:r>
              <a:rPr lang="th-TH" sz="7200" b="1" dirty="0" smtClean="0">
                <a:solidFill>
                  <a:srgbClr val="FFFF00"/>
                </a:solidFill>
                <a:effectLst>
                  <a:glow rad="101600">
                    <a:prstClr val="black"/>
                  </a:glow>
                </a:effectLst>
                <a:latin typeface="TH Sarabun New" pitchFamily="34" charset="-34"/>
                <a:cs typeface="TH Sarabun New" pitchFamily="34" charset="-34"/>
              </a:rPr>
              <a:t>ด้านการท่องเที่ยว</a:t>
            </a:r>
            <a:endParaRPr lang="th-TH" sz="7200" b="1" dirty="0">
              <a:solidFill>
                <a:srgbClr val="FFFF00"/>
              </a:solidFill>
              <a:effectLst>
                <a:glow rad="101600">
                  <a:prstClr val="black"/>
                </a:glow>
              </a:effectLst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3" name="สี่เหลี่ยมผืนผ้า 5"/>
          <p:cNvSpPr/>
          <p:nvPr/>
        </p:nvSpPr>
        <p:spPr>
          <a:xfrm>
            <a:off x="0" y="3071810"/>
            <a:ext cx="9144000" cy="861774"/>
          </a:xfrm>
          <a:prstGeom prst="rect">
            <a:avLst/>
          </a:prstGeom>
          <a:solidFill>
            <a:schemeClr val="tx2">
              <a:lumMod val="75000"/>
              <a:alpha val="45000"/>
            </a:schemeClr>
          </a:solidFill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ct val="0"/>
              </a:spcBef>
            </a:pPr>
            <a:r>
              <a:rPr lang="th-TH" sz="5000" b="1" dirty="0" smtClean="0">
                <a:solidFill>
                  <a:srgbClr val="FFFF00"/>
                </a:solidFill>
                <a:effectLst>
                  <a:glow rad="101600">
                    <a:prstClr val="black"/>
                  </a:glow>
                </a:effectLst>
                <a:latin typeface="TH Sarabun New" pitchFamily="34" charset="-34"/>
                <a:cs typeface="TH Sarabun New" pitchFamily="34" charset="-34"/>
              </a:rPr>
              <a:t>อบรมมัคคุเทศก์</a:t>
            </a:r>
            <a:endParaRPr lang="th-TH" sz="5000" b="1" dirty="0">
              <a:solidFill>
                <a:srgbClr val="FFFF00"/>
              </a:solidFill>
              <a:effectLst>
                <a:glow rad="101600">
                  <a:prstClr val="black"/>
                </a:glow>
              </a:effectLst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640777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ttp://images.voicecdn.net/media/640/330/storage0/599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8660" y="214290"/>
            <a:ext cx="10072787" cy="5193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สี่เหลี่ยมผืนผ้า 13"/>
          <p:cNvSpPr/>
          <p:nvPr/>
        </p:nvSpPr>
        <p:spPr>
          <a:xfrm>
            <a:off x="0" y="-24"/>
            <a:ext cx="9144000" cy="1268784"/>
          </a:xfrm>
          <a:prstGeom prst="rect">
            <a:avLst/>
          </a:prstGeom>
          <a:gradFill>
            <a:gsLst>
              <a:gs pos="0">
                <a:srgbClr val="0070C0"/>
              </a:gs>
              <a:gs pos="50000">
                <a:schemeClr val="bg1">
                  <a:lumMod val="8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endParaRPr lang="th-TH" sz="4000" b="1" dirty="0" smtClean="0">
              <a:solidFill>
                <a:srgbClr val="FFFF00"/>
              </a:solidFill>
              <a:effectLst>
                <a:glow rad="101600">
                  <a:prstClr val="black"/>
                </a:glo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สี่เหลี่ยมผืนผ้า 5"/>
          <p:cNvSpPr/>
          <p:nvPr/>
        </p:nvSpPr>
        <p:spPr>
          <a:xfrm>
            <a:off x="0" y="4929198"/>
            <a:ext cx="9144000" cy="192880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chemeClr val="accent1">
                  <a:lumMod val="75000"/>
                  <a:alpha val="67000"/>
                </a:schemeClr>
              </a:gs>
              <a:gs pos="100000">
                <a:srgbClr val="002060"/>
              </a:gs>
            </a:gsLst>
            <a:lin ang="5400000" scaled="0"/>
          </a:gradFill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lIns="91440" tIns="45720" rIns="91440" bIns="45720">
            <a:noAutofit/>
          </a:bodyPr>
          <a:lstStyle/>
          <a:p>
            <a:endParaRPr lang="th-TH" sz="4000" b="1" dirty="0" smtClean="0">
              <a:solidFill>
                <a:srgbClr val="FFFF00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สี่เหลี่ยมผืนผ้า 5"/>
          <p:cNvSpPr/>
          <p:nvPr/>
        </p:nvSpPr>
        <p:spPr>
          <a:xfrm>
            <a:off x="-142907" y="2928934"/>
            <a:ext cx="9286908" cy="923330"/>
          </a:xfrm>
          <a:prstGeom prst="rect">
            <a:avLst/>
          </a:prstGeom>
          <a:solidFill>
            <a:schemeClr val="tx2">
              <a:alpha val="77000"/>
            </a:schemeClr>
          </a:solidFill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ct val="0"/>
              </a:spcBef>
            </a:pPr>
            <a:r>
              <a:rPr lang="th-TH" sz="5400" b="1" dirty="0" smtClean="0">
                <a:solidFill>
                  <a:srgbClr val="FFFF00"/>
                </a:solidFill>
                <a:effectLst>
                  <a:glow rad="101600">
                    <a:prstClr val="black"/>
                  </a:glow>
                </a:effectLst>
                <a:latin typeface="TH Sarabun New" pitchFamily="34" charset="-34"/>
                <a:cs typeface="+mj-cs"/>
              </a:rPr>
              <a:t>เพิ่มกำลังตำรวจ ๑,๗๖๐ อัตรา</a:t>
            </a:r>
            <a:endParaRPr lang="th-TH" sz="5400" b="1" dirty="0">
              <a:solidFill>
                <a:srgbClr val="FFFF00"/>
              </a:solidFill>
              <a:effectLst>
                <a:glow rad="101600">
                  <a:prstClr val="black"/>
                </a:glow>
              </a:effectLst>
              <a:latin typeface="TH Sarabun New" pitchFamily="34" charset="-34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640777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black_texture___ray_by_etheny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46" y="-214338"/>
            <a:ext cx="9715568" cy="7286936"/>
          </a:xfrm>
          <a:prstGeom prst="rect">
            <a:avLst/>
          </a:prstGeom>
          <a:noFill/>
        </p:spPr>
      </p:pic>
      <p:pic>
        <p:nvPicPr>
          <p:cNvPr id="1026" name="Picture 2" descr="C:\Users\Administrator\Desktop\3sa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7153" y="4160870"/>
            <a:ext cx="2986847" cy="18398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142876" y="3500438"/>
            <a:ext cx="285748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spcBef>
                <a:spcPct val="0"/>
              </a:spcBef>
            </a:pPr>
            <a:r>
              <a:rPr lang="th-TH" sz="4000" b="1" dirty="0" smtClean="0">
                <a:solidFill>
                  <a:srgbClr val="FFFF00"/>
                </a:solidFill>
                <a:effectLst>
                  <a:glow rad="101600">
                    <a:prstClr val="black"/>
                  </a:glow>
                </a:effectLst>
                <a:latin typeface="TH Sarabun New" pitchFamily="34" charset="-34"/>
                <a:cs typeface="TH Sarabun New" pitchFamily="34" charset="-34"/>
              </a:rPr>
              <a:t>วัฒนธรรม</a:t>
            </a:r>
            <a:endParaRPr lang="th-TH" sz="4000" b="1" dirty="0">
              <a:solidFill>
                <a:srgbClr val="FFFF00"/>
              </a:solidFill>
              <a:effectLst>
                <a:glow rad="101600">
                  <a:prstClr val="black"/>
                </a:glow>
              </a:effectLst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14744" y="3578370"/>
            <a:ext cx="1643074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spcBef>
                <a:spcPct val="0"/>
              </a:spcBef>
            </a:pPr>
            <a:r>
              <a:rPr lang="th-TH" sz="4000" b="1" dirty="0" smtClean="0">
                <a:solidFill>
                  <a:srgbClr val="FFFF00"/>
                </a:solidFill>
                <a:effectLst>
                  <a:glow rad="101600">
                    <a:prstClr val="black"/>
                  </a:glow>
                </a:effectLst>
                <a:latin typeface="TH Sarabun New" pitchFamily="34" charset="-34"/>
                <a:cs typeface="TH Sarabun New" pitchFamily="34" charset="-34"/>
              </a:rPr>
              <a:t>ท่องเที่ยว</a:t>
            </a:r>
            <a:endParaRPr lang="th-TH" sz="4000" b="1" dirty="0">
              <a:solidFill>
                <a:srgbClr val="FFFF00"/>
              </a:solidFill>
              <a:effectLst>
                <a:glow rad="101600">
                  <a:prstClr val="black"/>
                </a:glow>
              </a:effectLst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29454" y="3571876"/>
            <a:ext cx="1643074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spcBef>
                <a:spcPct val="0"/>
              </a:spcBef>
            </a:pPr>
            <a:r>
              <a:rPr lang="th-TH" sz="4000" b="1" dirty="0" smtClean="0">
                <a:solidFill>
                  <a:srgbClr val="FFFF00"/>
                </a:solidFill>
                <a:effectLst>
                  <a:glow rad="101600">
                    <a:prstClr val="black"/>
                  </a:glow>
                </a:effectLst>
                <a:latin typeface="TH Sarabun New" pitchFamily="34" charset="-34"/>
                <a:cs typeface="TH Sarabun New" pitchFamily="34" charset="-34"/>
              </a:rPr>
              <a:t>กีฬา</a:t>
            </a:r>
            <a:endParaRPr lang="th-TH" sz="4000" b="1" dirty="0">
              <a:solidFill>
                <a:srgbClr val="FFFF00"/>
              </a:solidFill>
              <a:effectLst>
                <a:glow rad="101600">
                  <a:prstClr val="black"/>
                </a:glow>
              </a:effectLst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1031" name="Picture 7" descr="D:\Photo\Logo\logo-moc-L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7599" y="205135"/>
            <a:ext cx="2168584" cy="3368223"/>
          </a:xfrm>
          <a:prstGeom prst="rect">
            <a:avLst/>
          </a:prstGeom>
          <a:noFill/>
        </p:spPr>
      </p:pic>
      <p:pic>
        <p:nvPicPr>
          <p:cNvPr id="1032" name="Picture 8" descr="D:\Photo\Logo\GT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8" y="714356"/>
            <a:ext cx="2643206" cy="2669656"/>
          </a:xfrm>
          <a:prstGeom prst="rect">
            <a:avLst/>
          </a:prstGeom>
          <a:noFill/>
        </p:spPr>
      </p:pic>
      <p:pic>
        <p:nvPicPr>
          <p:cNvPr id="65539" name="Picture 3" descr="C:\Users\Administrator\Desktop\000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42908" y="4143380"/>
            <a:ext cx="3015241" cy="1857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5540" name="Picture 4" descr="C:\Users\Administrator\Desktop\0000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00364" y="4152524"/>
            <a:ext cx="3000396" cy="18482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  <p:bldP spid="10" grpId="1"/>
      <p:bldP spid="11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2" name="ตัวยึดเนื้อหา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graphicFrame>
        <p:nvGraphicFramePr>
          <p:cNvPr id="4" name="ตาราง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03258237"/>
              </p:ext>
            </p:extLst>
          </p:nvPr>
        </p:nvGraphicFramePr>
        <p:xfrm>
          <a:off x="251520" y="612311"/>
          <a:ext cx="8640960" cy="49572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0"/>
              </a:tblGrid>
              <a:tr h="0">
                <a:tc>
                  <a:txBody>
                    <a:bodyPr/>
                    <a:lstStyle/>
                    <a:p>
                      <a:r>
                        <a:rPr lang="th-TH" sz="2400" b="1" kern="1200" dirty="0" smtClean="0">
                          <a:solidFill>
                            <a:schemeClr val="lt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เริ่มประกาศในปี 2558</a:t>
                      </a:r>
                      <a:endParaRPr lang="en-US" sz="2400" b="1" kern="1200" dirty="0">
                        <a:solidFill>
                          <a:schemeClr val="lt1"/>
                        </a:solidFill>
                        <a:effectLst/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  <a:tr h="4685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kern="1200" dirty="0" smtClean="0">
                          <a:solidFill>
                            <a:schemeClr val="dk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เขตพัฒนาการท่องเที่ยว</a:t>
                      </a:r>
                      <a:r>
                        <a:rPr lang="th-TH" sz="2400" b="1" kern="1200" dirty="0" err="1" smtClean="0">
                          <a:solidFill>
                            <a:schemeClr val="dk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อารย</a:t>
                      </a:r>
                      <a:r>
                        <a:rPr lang="th-TH" sz="2400" b="1" kern="1200" dirty="0" smtClean="0">
                          <a:solidFill>
                            <a:schemeClr val="dk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ธรรมล้านนา</a:t>
                      </a:r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4685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kern="1200" dirty="0" smtClean="0">
                          <a:solidFill>
                            <a:schemeClr val="dk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เขตพัฒนาการท่องเที่ยว</a:t>
                      </a:r>
                      <a:r>
                        <a:rPr lang="th-TH" sz="2400" b="1" kern="1200" dirty="0" err="1" smtClean="0">
                          <a:solidFill>
                            <a:schemeClr val="dk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อารย</a:t>
                      </a:r>
                      <a:r>
                        <a:rPr lang="th-TH" sz="2400" b="1" kern="1200" dirty="0" smtClean="0">
                          <a:solidFill>
                            <a:schemeClr val="dk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ธรรมอีสานใต้</a:t>
                      </a:r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468503">
                <a:tc>
                  <a:txBody>
                    <a:bodyPr/>
                    <a:lstStyle/>
                    <a:p>
                      <a:r>
                        <a:rPr lang="th-TH" sz="2400" b="1" kern="1200" dirty="0" smtClean="0">
                          <a:solidFill>
                            <a:schemeClr val="dk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เขตพัฒนาการท่องเที่ยวฝั่งทะเลตะวันออก</a:t>
                      </a:r>
                      <a:endParaRPr lang="en-US" sz="2400" kern="1200" dirty="0">
                        <a:solidFill>
                          <a:schemeClr val="dk1"/>
                        </a:solidFill>
                        <a:effectLst/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6462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kern="1200" dirty="0" smtClean="0">
                          <a:solidFill>
                            <a:schemeClr val="dk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เขตพัฒนาการท่องเที่ยวฝั่งทะเลตะวันตก</a:t>
                      </a:r>
                      <a:endParaRPr lang="th-TH" sz="18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5760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kern="1200" dirty="0" smtClean="0">
                          <a:solidFill>
                            <a:schemeClr val="bg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เพิ่มเติมในปี 2559</a:t>
                      </a:r>
                      <a:endParaRPr lang="th-TH" sz="1800" b="1" dirty="0">
                        <a:solidFill>
                          <a:schemeClr val="bg1"/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kern="1200" dirty="0" smtClean="0">
                          <a:solidFill>
                            <a:schemeClr val="dk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เขตพัฒนาการท่องเที่ยวมรดกโลกด้านวัฒนธรรม</a:t>
                      </a:r>
                      <a:endParaRPr lang="th-TH" sz="24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6480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kern="1200" dirty="0" smtClean="0">
                          <a:solidFill>
                            <a:schemeClr val="dk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เขตพัฒนาการท่องเที่ยววิถีชีวิตลุ่มแม่น้ำโขง</a:t>
                      </a:r>
                      <a:endParaRPr lang="th-TH" sz="24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6480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kern="1200" dirty="0" smtClean="0">
                          <a:solidFill>
                            <a:schemeClr val="dk1"/>
                          </a:solidFill>
                          <a:effectLst/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เขตพัฒนาการท่องเที่ยววิถีชีวิตลุ่มแม่น้ำเจ้าพระยาตอนกลาง</a:t>
                      </a:r>
                      <a:endParaRPr lang="th-TH" sz="2400" b="1" dirty="0"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เนื้อหา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graphicFrame>
        <p:nvGraphicFramePr>
          <p:cNvPr id="4" name="ตาราง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4191617"/>
              </p:ext>
            </p:extLst>
          </p:nvPr>
        </p:nvGraphicFramePr>
        <p:xfrm>
          <a:off x="214314" y="221481"/>
          <a:ext cx="8715404" cy="62131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19396"/>
                <a:gridCol w="4237746"/>
                <a:gridCol w="3658262"/>
              </a:tblGrid>
              <a:tr h="6277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th-TH" sz="22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ลำดับ</a:t>
                      </a:r>
                      <a:endParaRPr lang="en-US" sz="22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2450" marR="62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th-TH" sz="22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รายการ</a:t>
                      </a:r>
                      <a:endParaRPr lang="en-US" sz="22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2450" marR="62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th-TH" sz="22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แหล่งที่มา</a:t>
                      </a:r>
                      <a:endParaRPr lang="en-US" sz="22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2450" marR="62450" marT="0" marB="0"/>
                </a:tc>
              </a:tr>
              <a:tr h="13552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2200" b="1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</a:t>
                      </a:r>
                      <a:endParaRPr lang="en-US" sz="2200" b="1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2450" marR="62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th-TH" sz="22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รายได้</a:t>
                      </a:r>
                      <a:r>
                        <a:rPr lang="th-TH" sz="22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จากนักท่องเที่ยวชาวต่างชาติ </a:t>
                      </a:r>
                      <a:r>
                        <a:rPr lang="th-TH" sz="22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/>
                      </a:r>
                      <a:br>
                        <a:rPr lang="th-TH" sz="22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</a:br>
                      <a:r>
                        <a:rPr lang="th-TH" sz="22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เป็น</a:t>
                      </a:r>
                      <a:r>
                        <a:rPr lang="th-TH" sz="22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ลำดับที่ 6 ของโลก ในปี 2558</a:t>
                      </a:r>
                      <a:endParaRPr lang="en-US" sz="22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2450" marR="62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22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United Nation World Organization (UNWTO)</a:t>
                      </a:r>
                      <a:endParaRPr lang="en-US" sz="22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2450" marR="62450" marT="0" marB="0"/>
                </a:tc>
              </a:tr>
              <a:tr h="12555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2200" b="1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</a:t>
                      </a:r>
                      <a:endParaRPr lang="en-US" sz="2200" b="1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2450" marR="62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th-TH" sz="22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</a:t>
                      </a:r>
                      <a:r>
                        <a:rPr lang="th-TH" sz="22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นักท่องเที่ยวชาวต่างชาติเดินทางมาท่องเที่ยวมากเป็นลำดับ 11 ของโลก ในปี 2558</a:t>
                      </a:r>
                      <a:endParaRPr lang="en-US" sz="22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2450" marR="62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22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United Nation World Organization (UNWTO)</a:t>
                      </a:r>
                      <a:endParaRPr lang="en-US" sz="22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2450" marR="62450" marT="0" marB="0"/>
                </a:tc>
              </a:tr>
              <a:tr h="9416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2200" b="1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</a:t>
                      </a:r>
                      <a:endParaRPr lang="en-US" sz="2200" b="1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2450" marR="62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th-TH" sz="22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กรุงเทพฯ ติดอันดับ 2 เมืองที่น่าเที่ยวมากที่สุดในโลก ปี 2015</a:t>
                      </a:r>
                      <a:endParaRPr lang="en-US" sz="22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2450" marR="62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2200" b="1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Cable News Network (CNN)</a:t>
                      </a:r>
                      <a:endParaRPr lang="en-US" sz="2200" b="1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2450" marR="62450" marT="0" marB="0"/>
                </a:tc>
              </a:tr>
              <a:tr h="13552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2200" b="1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</a:t>
                      </a:r>
                      <a:endParaRPr lang="en-US" sz="2200" b="1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2450" marR="62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th-TH" sz="22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กรุงเทพฯ เป็นเมืองอันดับที่ 1 ที่นักท่องเที่ยวต่างชาติมาค้างคืนมากที่สุดในภูมิภาคเอเชียแปซิฟิก ปี 2558</a:t>
                      </a:r>
                      <a:endParaRPr lang="en-US" sz="22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2450" marR="62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th-TH" sz="22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หนังสือ "</a:t>
                      </a:r>
                      <a:r>
                        <a:rPr lang="en-US" sz="22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MasterCard Asia Pacific Destinations Index 2015”</a:t>
                      </a:r>
                      <a:endParaRPr lang="en-US" sz="22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2450" marR="62450" marT="0" marB="0"/>
                </a:tc>
              </a:tr>
              <a:tr h="6776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th-TH" sz="2200" b="1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</a:t>
                      </a:r>
                      <a:endParaRPr lang="en-US" sz="2200" b="1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2450" marR="62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th-TH" sz="2200" b="1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ภูเก็ตเป็นเมืองสร้างสรรค์ด้านอาหารของยูเนสโก้</a:t>
                      </a:r>
                      <a:endParaRPr lang="en-US" sz="2200" b="1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2450" marR="62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22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UNESCO</a:t>
                      </a:r>
                      <a:endParaRPr lang="en-US" sz="22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2450" marR="62450" marT="0" marB="0"/>
                </a:tc>
              </a:tr>
            </a:tbl>
          </a:graphicData>
        </a:graphic>
      </p:graphicFrame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6" name="Picture 14" descr="Image result for เที่ยวกรุงเทพ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-571528"/>
            <a:ext cx="6564387" cy="4429132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3332" name="Picture 20" descr="Image result for ฝรั่ง เที่ยวกรุงเทพ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14412" y="-500090"/>
            <a:ext cx="6965203" cy="4643470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3328" name="Picture 16" descr="Image result for เที่ยวกรุงเทพ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642974" y="3143248"/>
            <a:ext cx="7065884" cy="4357718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4" name="AutoShape 4" descr="http://upload.wikimedia.org/wikipedia/commons/8/8c/Flag_of_Myanmar.svg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AutoShape 6" descr="http://upload.wikimedia.org/wikipedia/commons/8/8c/Flag_of_Myanmar.svg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16" name="สี่เหลี่ยมผืนผ้า 5"/>
          <p:cNvSpPr/>
          <p:nvPr/>
        </p:nvSpPr>
        <p:spPr>
          <a:xfrm>
            <a:off x="285720" y="85531"/>
            <a:ext cx="8858215" cy="120032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ct val="0"/>
              </a:spcBef>
            </a:pPr>
            <a:r>
              <a:rPr lang="th-TH" sz="7200" b="1" dirty="0" smtClean="0">
                <a:solidFill>
                  <a:srgbClr val="FFFF00"/>
                </a:solidFill>
                <a:effectLst>
                  <a:glow rad="101600">
                    <a:prstClr val="black"/>
                  </a:glow>
                </a:effectLst>
                <a:latin typeface="TH Sarabun New" pitchFamily="34" charset="-34"/>
                <a:cs typeface="TH Sarabun New" pitchFamily="34" charset="-34"/>
              </a:rPr>
              <a:t>ด้านการท่องเที่ยว</a:t>
            </a:r>
          </a:p>
        </p:txBody>
      </p:sp>
      <p:sp>
        <p:nvSpPr>
          <p:cNvPr id="20488" name="AutoShape 8" descr="http://images.voicetv.co.th/media/1200/0/storage0/1174446.jpg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10244" name="AutoShape 4" descr="Image result for อาหารไทย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10246" name="AutoShape 6" descr="Image result for อาหารไทย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10248" name="AutoShape 8" descr="Image result for อาหารไทย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10250" name="AutoShape 10" descr="Image result for อาหารไทย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13314" name="AutoShape 2" descr="Image result for อาหารไทย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13318" name="AutoShape 6" descr="Image result for อาหารไทย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prstClr val="black"/>
              </a:solidFill>
            </a:endParaRPr>
          </a:p>
        </p:txBody>
      </p:sp>
      <p:pic>
        <p:nvPicPr>
          <p:cNvPr id="13330" name="Picture 18" descr="Image result for ฝรั่ง เที่ยวกรุงเทพ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3571876"/>
            <a:ext cx="5429256" cy="3595374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17" name="สี่เหลี่ยมผืนผ้า 5"/>
          <p:cNvSpPr/>
          <p:nvPr/>
        </p:nvSpPr>
        <p:spPr>
          <a:xfrm>
            <a:off x="142844" y="3435494"/>
            <a:ext cx="9001188" cy="707886"/>
          </a:xfrm>
          <a:prstGeom prst="rect">
            <a:avLst/>
          </a:prstGeom>
          <a:solidFill>
            <a:schemeClr val="tx2">
              <a:lumMod val="75000"/>
              <a:alpha val="50000"/>
            </a:schemeClr>
          </a:solidFill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ct val="0"/>
              </a:spcBef>
            </a:pPr>
            <a:r>
              <a:rPr lang="th-TH" sz="4000" b="1" dirty="0" smtClean="0">
                <a:solidFill>
                  <a:srgbClr val="FFFF00"/>
                </a:solidFill>
                <a:effectLst>
                  <a:glow rad="101600">
                    <a:prstClr val="black"/>
                  </a:glow>
                </a:effectLst>
                <a:latin typeface="TH Sarabun New" pitchFamily="34" charset="-34"/>
                <a:cs typeface="TH Sarabun New" pitchFamily="34" charset="-34"/>
              </a:rPr>
              <a:t>  จัดการชุมชน มาตรฐานสูง </a:t>
            </a:r>
            <a:r>
              <a:rPr lang="en-US" sz="4000" b="1" dirty="0" smtClean="0">
                <a:solidFill>
                  <a:srgbClr val="FFFF00"/>
                </a:solidFill>
                <a:effectLst>
                  <a:glow rad="101600">
                    <a:prstClr val="black"/>
                  </a:glow>
                </a:effectLst>
                <a:latin typeface="TH Sarabun New" pitchFamily="34" charset="-34"/>
                <a:cs typeface="TH Sarabun New" pitchFamily="34" charset="-34"/>
              </a:rPr>
              <a:t>(</a:t>
            </a:r>
            <a:r>
              <a:rPr lang="th-TH" sz="4000" b="1" dirty="0" smtClean="0">
                <a:solidFill>
                  <a:srgbClr val="FFFF00"/>
                </a:solidFill>
                <a:effectLst>
                  <a:glow rad="101600">
                    <a:prstClr val="black"/>
                  </a:glow>
                </a:effectLst>
                <a:latin typeface="TH Sarabun New" pitchFamily="34" charset="-34"/>
                <a:cs typeface="TH Sarabun New" pitchFamily="34" charset="-34"/>
              </a:rPr>
              <a:t> ร้อยละ</a:t>
            </a:r>
            <a:r>
              <a:rPr lang="en-US" sz="4000" b="1" dirty="0" smtClean="0">
                <a:solidFill>
                  <a:srgbClr val="FFFF00"/>
                </a:solidFill>
                <a:effectLst>
                  <a:glow rad="101600">
                    <a:prstClr val="black"/>
                  </a:glow>
                </a:effectLst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th-TH" sz="4000" b="1" dirty="0" smtClean="0">
                <a:solidFill>
                  <a:srgbClr val="FFFF00"/>
                </a:solidFill>
                <a:effectLst>
                  <a:glow rad="101600">
                    <a:prstClr val="black"/>
                  </a:glow>
                </a:effectLst>
                <a:latin typeface="TH Sarabun New" pitchFamily="34" charset="-34"/>
                <a:cs typeface="TH Sarabun New" pitchFamily="34" charset="-34"/>
              </a:rPr>
              <a:t>๘๓.๕๙</a:t>
            </a:r>
            <a:r>
              <a:rPr lang="en-US" sz="4000" b="1" dirty="0" smtClean="0">
                <a:solidFill>
                  <a:srgbClr val="FFFF00"/>
                </a:solidFill>
                <a:effectLst>
                  <a:glow rad="101600">
                    <a:prstClr val="black"/>
                  </a:glow>
                </a:effectLst>
                <a:latin typeface="TH Sarabun New" pitchFamily="34" charset="-34"/>
                <a:cs typeface="TH Sarabun New" pitchFamily="34" charset="-34"/>
              </a:rPr>
              <a:t> )</a:t>
            </a:r>
            <a:endParaRPr lang="th-TH" sz="4000" b="1" dirty="0" smtClean="0">
              <a:solidFill>
                <a:srgbClr val="FFFF00"/>
              </a:solidFill>
              <a:effectLst>
                <a:glow rad="101600">
                  <a:prstClr val="black"/>
                </a:glow>
              </a:effectLst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3" name="สี่เหลี่ยมผืนผ้า 5"/>
          <p:cNvSpPr/>
          <p:nvPr/>
        </p:nvSpPr>
        <p:spPr>
          <a:xfrm>
            <a:off x="571472" y="2214554"/>
            <a:ext cx="7715304" cy="707886"/>
          </a:xfrm>
          <a:prstGeom prst="rect">
            <a:avLst/>
          </a:prstGeom>
          <a:solidFill>
            <a:schemeClr val="tx2">
              <a:lumMod val="75000"/>
              <a:alpha val="50000"/>
            </a:schemeClr>
          </a:solidFill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ct val="0"/>
              </a:spcBef>
            </a:pPr>
            <a:r>
              <a:rPr lang="th-TH" sz="4000" b="1" dirty="0" smtClean="0">
                <a:solidFill>
                  <a:srgbClr val="FFFF00"/>
                </a:solidFill>
                <a:effectLst>
                  <a:glow rad="101600">
                    <a:prstClr val="black"/>
                  </a:glow>
                </a:effectLst>
                <a:latin typeface="TH Sarabun New" pitchFamily="34" charset="-34"/>
                <a:cs typeface="TH Sarabun New" pitchFamily="34" charset="-34"/>
              </a:rPr>
              <a:t> กระตุ้นเศรษฐกิจ เพิ่มขึ้น ๑๘</a:t>
            </a:r>
            <a:r>
              <a:rPr lang="en-US" sz="4000" b="1" dirty="0" smtClean="0">
                <a:solidFill>
                  <a:srgbClr val="FFFF00"/>
                </a:solidFill>
                <a:effectLst>
                  <a:glow rad="101600">
                    <a:prstClr val="black"/>
                  </a:glow>
                </a:effectLst>
                <a:latin typeface="TH Sarabun New" pitchFamily="34" charset="-34"/>
                <a:cs typeface="TH Sarabun New" pitchFamily="34" charset="-34"/>
              </a:rPr>
              <a:t>%</a:t>
            </a:r>
            <a:endParaRPr lang="th-TH" sz="4000" b="1" dirty="0" smtClean="0">
              <a:solidFill>
                <a:srgbClr val="FFFF00"/>
              </a:solidFill>
              <a:effectLst>
                <a:glow rad="101600">
                  <a:prstClr val="black"/>
                </a:glow>
              </a:effectLst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427353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6" name="Picture 8" descr="Image result for ท่องเที่ยว ค้าขาย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-214338"/>
            <a:ext cx="7620000" cy="5105400"/>
          </a:xfrm>
          <a:prstGeom prst="rect">
            <a:avLst/>
          </a:prstGeom>
          <a:noFill/>
        </p:spPr>
      </p:pic>
      <p:pic>
        <p:nvPicPr>
          <p:cNvPr id="32774" name="Picture 6" descr="Image result for ท่องเที่ยว ค้าขาย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85849" y="-352593"/>
            <a:ext cx="5715040" cy="4510213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32770" name="Picture 2" descr="Image result for ท่องเที่ยวสร้างรายได้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57222" y="3286124"/>
            <a:ext cx="5890654" cy="3929066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32772" name="Picture 4" descr="Image result for ท่องเที่ยวสร้างรายได้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2857496"/>
            <a:ext cx="5810264" cy="4357700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4" name="AutoShape 4" descr="http://upload.wikimedia.org/wikipedia/commons/8/8c/Flag_of_Myanmar.svg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AutoShape 6" descr="http://upload.wikimedia.org/wikipedia/commons/8/8c/Flag_of_Myanmar.svg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16" name="สี่เหลี่ยมผืนผ้า 5"/>
          <p:cNvSpPr/>
          <p:nvPr/>
        </p:nvSpPr>
        <p:spPr>
          <a:xfrm>
            <a:off x="0" y="428604"/>
            <a:ext cx="8858215" cy="120032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ct val="0"/>
              </a:spcBef>
            </a:pPr>
            <a:r>
              <a:rPr lang="th-TH" sz="7200" b="1" dirty="0" smtClean="0">
                <a:solidFill>
                  <a:srgbClr val="FFFF00"/>
                </a:solidFill>
                <a:effectLst>
                  <a:glow rad="101600">
                    <a:prstClr val="black"/>
                  </a:glow>
                </a:effectLst>
                <a:latin typeface="TH Sarabun New" pitchFamily="34" charset="-34"/>
                <a:cs typeface="TH Sarabun New" pitchFamily="34" charset="-34"/>
              </a:rPr>
              <a:t>ส่งเสริมอุตสาหกรรม </a:t>
            </a:r>
            <a:r>
              <a:rPr lang="en-US" sz="7200" b="1" dirty="0" smtClean="0">
                <a:solidFill>
                  <a:srgbClr val="FFFF00"/>
                </a:solidFill>
                <a:effectLst>
                  <a:glow rad="101600">
                    <a:prstClr val="black"/>
                  </a:glow>
                </a:effectLst>
                <a:latin typeface="TH Sarabun New" pitchFamily="34" charset="-34"/>
                <a:cs typeface="TH Sarabun New" pitchFamily="34" charset="-34"/>
              </a:rPr>
              <a:t>MICE</a:t>
            </a:r>
            <a:endParaRPr lang="th-TH" sz="7200" b="1" dirty="0" smtClean="0">
              <a:solidFill>
                <a:srgbClr val="FFFF00"/>
              </a:solidFill>
              <a:effectLst>
                <a:glow rad="101600">
                  <a:prstClr val="black"/>
                </a:glow>
              </a:effectLst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0488" name="AutoShape 8" descr="http://images.voicetv.co.th/media/1200/0/storage0/1174446.jpg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10244" name="AutoShape 4" descr="Image result for อาหารไทย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10246" name="AutoShape 6" descr="Image result for อาหารไทย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10248" name="AutoShape 8" descr="Image result for อาหารไทย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10250" name="AutoShape 10" descr="Image result for อาหารไทย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13314" name="AutoShape 2" descr="Image result for อาหารไทย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13318" name="AutoShape 6" descr="Image result for อาหารไทย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13" name="สี่เหลี่ยมผืนผ้า 5"/>
          <p:cNvSpPr/>
          <p:nvPr/>
        </p:nvSpPr>
        <p:spPr>
          <a:xfrm>
            <a:off x="785786" y="5643578"/>
            <a:ext cx="7500990" cy="707886"/>
          </a:xfrm>
          <a:prstGeom prst="rect">
            <a:avLst/>
          </a:prstGeom>
          <a:solidFill>
            <a:schemeClr val="tx2">
              <a:lumMod val="75000"/>
              <a:alpha val="50000"/>
            </a:schemeClr>
          </a:solidFill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ct val="0"/>
              </a:spcBef>
            </a:pPr>
            <a:r>
              <a:rPr lang="th-TH" sz="4000" b="1" dirty="0" smtClean="0">
                <a:solidFill>
                  <a:srgbClr val="FFFF00"/>
                </a:solidFill>
                <a:effectLst>
                  <a:glow rad="101600">
                    <a:prstClr val="black"/>
                  </a:glow>
                </a:effectLst>
                <a:latin typeface="TH Sarabun New" pitchFamily="34" charset="-34"/>
                <a:cs typeface="TH Sarabun New" pitchFamily="34" charset="-34"/>
              </a:rPr>
              <a:t> ประเทศที่มีพื้นที่ใช้สอยอันดับ ๑</a:t>
            </a:r>
          </a:p>
        </p:txBody>
      </p:sp>
      <p:graphicFrame>
        <p:nvGraphicFramePr>
          <p:cNvPr id="18" name="ตาราง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01728679"/>
              </p:ext>
            </p:extLst>
          </p:nvPr>
        </p:nvGraphicFramePr>
        <p:xfrm>
          <a:off x="0" y="3286124"/>
          <a:ext cx="9144001" cy="15840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93616"/>
                <a:gridCol w="1662225"/>
                <a:gridCol w="1662225"/>
                <a:gridCol w="1662225"/>
                <a:gridCol w="1463710"/>
              </a:tblGrid>
              <a:tr h="7200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dirty="0">
                          <a:solidFill>
                            <a:srgbClr val="FFFF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รายการ</a:t>
                      </a:r>
                      <a:endParaRPr lang="en-US" sz="2800" dirty="0">
                        <a:solidFill>
                          <a:srgbClr val="FFFF00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dirty="0">
                          <a:solidFill>
                            <a:srgbClr val="FFFF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ปี 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2557</a:t>
                      </a:r>
                      <a:endParaRPr lang="en-US" sz="2800" dirty="0">
                        <a:solidFill>
                          <a:srgbClr val="FFFF00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dirty="0">
                          <a:solidFill>
                            <a:srgbClr val="FFFF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ปี </a:t>
                      </a:r>
                      <a:r>
                        <a:rPr lang="en-US" sz="2800" dirty="0">
                          <a:solidFill>
                            <a:srgbClr val="FFFF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2558</a:t>
                      </a:r>
                      <a:endParaRPr lang="en-US" sz="2800" dirty="0">
                        <a:solidFill>
                          <a:srgbClr val="FFFF00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dirty="0">
                          <a:solidFill>
                            <a:srgbClr val="FFFF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ปี </a:t>
                      </a:r>
                      <a:r>
                        <a:rPr lang="en-US" sz="2800" dirty="0" smtClean="0">
                          <a:solidFill>
                            <a:srgbClr val="FFFF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2559</a:t>
                      </a:r>
                      <a:endParaRPr lang="en-US" sz="2800" dirty="0">
                        <a:solidFill>
                          <a:srgbClr val="FFFF00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dirty="0" smtClean="0">
                          <a:solidFill>
                            <a:srgbClr val="FFFF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หมายเหตุ</a:t>
                      </a:r>
                      <a:endParaRPr lang="en-US" sz="2800" dirty="0">
                        <a:solidFill>
                          <a:srgbClr val="FFFF00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  <a:tr h="4319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 (คน)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919,164</a:t>
                      </a:r>
                      <a:endParaRPr lang="en-US" sz="20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1,095,995</a:t>
                      </a:r>
                      <a:endParaRPr lang="en-US" sz="20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1,286,986</a:t>
                      </a:r>
                      <a:endParaRPr lang="en-US" sz="20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+40.00</a:t>
                      </a:r>
                      <a:endParaRPr lang="en-US" sz="2000" b="1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</a:tr>
              <a:tr h="4319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รายได้ (ล้านบาท)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80,800</a:t>
                      </a:r>
                      <a:endParaRPr lang="en-US" sz="20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95,875</a:t>
                      </a:r>
                      <a:endParaRPr lang="en-US" sz="20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103,873</a:t>
                      </a:r>
                      <a:endParaRPr lang="en-US" sz="20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+28.55</a:t>
                      </a:r>
                      <a:endParaRPr lang="en-US" sz="20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643111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153" y="934813"/>
            <a:ext cx="3033651" cy="509653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83866" y="231680"/>
            <a:ext cx="654858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th-TH" sz="6000" b="1" dirty="0" smtClean="0">
                <a:solidFill>
                  <a:srgbClr val="FFFF00"/>
                </a:solidFill>
                <a:effectLst>
                  <a:glow rad="101600">
                    <a:prstClr val="black"/>
                  </a:glow>
                </a:effectLst>
                <a:latin typeface="TH SarabunPSK" pitchFamily="34" charset="-34"/>
                <a:cs typeface="TH SarabunPSK" pitchFamily="34" charset="-34"/>
              </a:rPr>
              <a:t>ผลงานการแข่งขันกีฬาที่สำคัญ</a:t>
            </a:r>
            <a:endParaRPr lang="th-TH" sz="6000" b="1" dirty="0">
              <a:solidFill>
                <a:srgbClr val="FFFF00"/>
              </a:solidFill>
              <a:effectLst>
                <a:glow rad="101600">
                  <a:prstClr val="black"/>
                </a:glo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1" y="1247344"/>
            <a:ext cx="2514600" cy="22296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39" y="1682879"/>
            <a:ext cx="2459265" cy="17031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434" y="3751207"/>
            <a:ext cx="2752725" cy="2209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78" y="3677908"/>
            <a:ext cx="1938584" cy="17227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65" y="3264956"/>
            <a:ext cx="1538461" cy="28228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182" y="2898265"/>
            <a:ext cx="2243476" cy="16820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648" y="1341994"/>
            <a:ext cx="1471714" cy="14300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526" y="1341995"/>
            <a:ext cx="1780370" cy="14300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387279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95" y="1247344"/>
            <a:ext cx="3706958" cy="3295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16" y="0"/>
            <a:ext cx="3587830" cy="32950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6" y="3232727"/>
            <a:ext cx="2342810" cy="22282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053" y="3127871"/>
            <a:ext cx="3744191" cy="30073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33" y="3837250"/>
            <a:ext cx="3523082" cy="32474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753" y="4764578"/>
            <a:ext cx="3131993" cy="25055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561" y="4105380"/>
            <a:ext cx="3053195" cy="27112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992" y="231681"/>
            <a:ext cx="2834678" cy="22677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48" y="113099"/>
            <a:ext cx="3120716" cy="31160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163" y="2538677"/>
            <a:ext cx="2641600" cy="1981200"/>
          </a:xfrm>
          <a:prstGeom prst="rect">
            <a:avLst/>
          </a:prstGeom>
        </p:spPr>
      </p:pic>
      <p:graphicFrame>
        <p:nvGraphicFramePr>
          <p:cNvPr id="15" name="ตาราง 1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38376135"/>
              </p:ext>
            </p:extLst>
          </p:nvPr>
        </p:nvGraphicFramePr>
        <p:xfrm>
          <a:off x="251520" y="836713"/>
          <a:ext cx="8208912" cy="2197975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3723102"/>
                <a:gridCol w="727277"/>
                <a:gridCol w="699305"/>
                <a:gridCol w="850356"/>
                <a:gridCol w="618186"/>
                <a:gridCol w="665738"/>
                <a:gridCol w="924948"/>
              </a:tblGrid>
              <a:tr h="4455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dirty="0" err="1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โอลิมปิกส์</a:t>
                      </a:r>
                      <a:endParaRPr lang="en-US" sz="240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th-TH" sz="24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ริโอ </a:t>
                      </a:r>
                      <a:r>
                        <a:rPr lang="en-US" sz="24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2559 </a:t>
                      </a:r>
                      <a:endParaRPr lang="en-US" sz="240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ลอนดอน </a:t>
                      </a:r>
                      <a:r>
                        <a:rPr lang="en-US" sz="240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2555 </a:t>
                      </a:r>
                      <a:endParaRPr lang="en-US" sz="240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4453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เหรียญ</a:t>
                      </a:r>
                      <a:endParaRPr lang="en-US" sz="240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ทอง</a:t>
                      </a:r>
                      <a:endParaRPr lang="en-US" sz="240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เงิน</a:t>
                      </a:r>
                      <a:endParaRPr lang="en-US" sz="240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ทองแดง</a:t>
                      </a:r>
                      <a:endParaRPr lang="en-US" sz="240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ทอง</a:t>
                      </a:r>
                      <a:endParaRPr lang="en-US" sz="240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เงิน</a:t>
                      </a:r>
                      <a:endParaRPr lang="en-US" sz="240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ทองแดง</a:t>
                      </a:r>
                      <a:endParaRPr lang="en-US" sz="240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/>
                </a:tc>
              </a:tr>
              <a:tr h="3819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</a:t>
                      </a:r>
                      <a:endParaRPr lang="en-US" sz="240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en-US" sz="240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en-US" sz="240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en-US" sz="240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en-US" sz="240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en-US" sz="240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en-US" sz="240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/>
                </a:tc>
              </a:tr>
              <a:tr h="3819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รวม</a:t>
                      </a:r>
                      <a:endParaRPr lang="en-US" sz="240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</a:t>
                      </a:r>
                      <a:endParaRPr lang="en-US" sz="2400" b="1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3819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อันดับ </a:t>
                      </a:r>
                      <a:endParaRPr lang="en-US" sz="240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35</a:t>
                      </a:r>
                      <a:endParaRPr lang="en-US" sz="2400" b="1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57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6" name="ตาราง 1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42996188"/>
              </p:ext>
            </p:extLst>
          </p:nvPr>
        </p:nvGraphicFramePr>
        <p:xfrm>
          <a:off x="214282" y="3500438"/>
          <a:ext cx="8136905" cy="2173224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3696073"/>
                <a:gridCol w="723506"/>
                <a:gridCol w="688394"/>
                <a:gridCol w="842704"/>
                <a:gridCol w="617245"/>
                <a:gridCol w="595992"/>
                <a:gridCol w="972991"/>
              </a:tblGrid>
              <a:tr h="4364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dirty="0" err="1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เอเชียนเกมส์</a:t>
                      </a:r>
                      <a:endParaRPr lang="en-US" sz="240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อินชอน </a:t>
                      </a:r>
                      <a:r>
                        <a:rPr lang="en-US" sz="240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2557</a:t>
                      </a:r>
                      <a:endParaRPr lang="en-US" sz="240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กวางโจว </a:t>
                      </a:r>
                      <a:r>
                        <a:rPr lang="en-US" sz="240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2553</a:t>
                      </a:r>
                      <a:endParaRPr lang="en-US" sz="240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3990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เหรียญ</a:t>
                      </a:r>
                      <a:endParaRPr lang="en-US" sz="240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ทอง</a:t>
                      </a:r>
                      <a:endParaRPr lang="en-US" sz="240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เงิน</a:t>
                      </a:r>
                      <a:endParaRPr lang="en-US" sz="240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ทองแดง</a:t>
                      </a:r>
                      <a:endParaRPr lang="en-US" sz="240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ทอง</a:t>
                      </a:r>
                      <a:endParaRPr lang="en-US" sz="240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เงิน</a:t>
                      </a:r>
                      <a:endParaRPr lang="en-US" sz="240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ทองแดง</a:t>
                      </a:r>
                      <a:endParaRPr lang="en-US" sz="240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/>
                </a:tc>
              </a:tr>
              <a:tr h="3879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</a:t>
                      </a:r>
                      <a:endParaRPr lang="en-US" sz="240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en-US" sz="240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en-US" sz="240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en-US" sz="240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en-US" sz="240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en-US" sz="240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en-US" sz="240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/>
                </a:tc>
              </a:tr>
              <a:tr h="3879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รวม</a:t>
                      </a:r>
                      <a:endParaRPr lang="en-US" sz="240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47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52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3879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อันดับ </a:t>
                      </a:r>
                      <a:endParaRPr lang="en-US" sz="240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6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9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530138240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5 Southeast Asian Games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683" y="156313"/>
            <a:ext cx="997616" cy="2014233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630" y="628072"/>
            <a:ext cx="2326609" cy="22490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608" y="1238106"/>
            <a:ext cx="3256977" cy="26160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630" y="3064778"/>
            <a:ext cx="2326609" cy="20680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75" y="2355272"/>
            <a:ext cx="2806925" cy="24905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861" y="4045834"/>
            <a:ext cx="2371724" cy="21740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72" y="4966160"/>
            <a:ext cx="2430008" cy="1670631"/>
          </a:xfrm>
          <a:prstGeom prst="rect">
            <a:avLst/>
          </a:prstGeom>
        </p:spPr>
      </p:pic>
      <p:graphicFrame>
        <p:nvGraphicFramePr>
          <p:cNvPr id="11" name="ตาราง 1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68691548"/>
              </p:ext>
            </p:extLst>
          </p:nvPr>
        </p:nvGraphicFramePr>
        <p:xfrm>
          <a:off x="285720" y="2285992"/>
          <a:ext cx="8496945" cy="2185412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3528392"/>
                <a:gridCol w="1086744"/>
                <a:gridCol w="718854"/>
                <a:gridCol w="879992"/>
                <a:gridCol w="644556"/>
                <a:gridCol w="622363"/>
                <a:gridCol w="1016044"/>
              </a:tblGrid>
              <a:tr h="5029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พารา</a:t>
                      </a:r>
                      <a:r>
                        <a:rPr lang="th-TH" sz="2800" dirty="0" err="1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ลิมปิกส์</a:t>
                      </a:r>
                      <a:endParaRPr lang="en-US" sz="240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th-TH" sz="24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ริโอ </a:t>
                      </a:r>
                      <a:r>
                        <a:rPr lang="en-US" sz="24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2559 </a:t>
                      </a:r>
                      <a:endParaRPr lang="en-US" sz="240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ลอนดอน</a:t>
                      </a:r>
                      <a:r>
                        <a:rPr lang="en-US" sz="240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2555 </a:t>
                      </a:r>
                      <a:endParaRPr lang="en-US" sz="240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25506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เหรียญ</a:t>
                      </a:r>
                      <a:endParaRPr lang="en-US" sz="240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ทอง</a:t>
                      </a:r>
                      <a:endParaRPr lang="en-US" sz="240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เงิน</a:t>
                      </a:r>
                      <a:endParaRPr lang="en-US" sz="240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ทองแดง</a:t>
                      </a:r>
                      <a:endParaRPr lang="en-US" sz="240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ทอง</a:t>
                      </a:r>
                      <a:endParaRPr lang="en-US" sz="240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เงิน</a:t>
                      </a:r>
                      <a:endParaRPr lang="en-US" sz="240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ทองแดง</a:t>
                      </a:r>
                      <a:endParaRPr lang="en-US" sz="240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/>
                </a:tc>
              </a:tr>
              <a:tr h="41147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จำนวน</a:t>
                      </a:r>
                      <a:endParaRPr lang="en-US" sz="240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en-US" sz="240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en-US" sz="240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en-US" sz="240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en-US" sz="240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en-US" sz="240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en-US" sz="240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/>
                </a:tc>
              </a:tr>
              <a:tr h="41147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รวม</a:t>
                      </a:r>
                      <a:endParaRPr lang="en-US" sz="240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en-US" sz="240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8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  <a:tr h="41147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อันดับ </a:t>
                      </a:r>
                      <a:endParaRPr lang="en-US" sz="2400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 </a:t>
                      </a:r>
                      <a:endParaRPr lang="en-US" sz="240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31</a:t>
                      </a:r>
                      <a:endParaRPr lang="en-US" sz="24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8580" marR="68580" marT="0" marB="0" anchor="b"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32429836"/>
      </p:ext>
    </p:extLst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4" name="Picture 6" descr="Image result for สร้าง ไบค์เลน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5466" cy="6858000"/>
          </a:xfrm>
          <a:prstGeom prst="rect">
            <a:avLst/>
          </a:prstGeom>
          <a:noFill/>
        </p:spPr>
      </p:pic>
      <p:sp>
        <p:nvSpPr>
          <p:cNvPr id="4" name="AutoShape 4" descr="http://upload.wikimedia.org/wikipedia/commons/8/8c/Flag_of_Myanmar.svg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AutoShape 6" descr="http://upload.wikimedia.org/wikipedia/commons/8/8c/Flag_of_Myanmar.svg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16" name="สี่เหลี่ยมผืนผ้า 5"/>
          <p:cNvSpPr/>
          <p:nvPr/>
        </p:nvSpPr>
        <p:spPr>
          <a:xfrm>
            <a:off x="285720" y="-71462"/>
            <a:ext cx="8858215" cy="120032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ct val="0"/>
              </a:spcBef>
            </a:pPr>
            <a:r>
              <a:rPr lang="th-TH" sz="7200" b="1" dirty="0" smtClean="0">
                <a:solidFill>
                  <a:srgbClr val="FFFF00"/>
                </a:solidFill>
                <a:effectLst>
                  <a:glow rad="101600">
                    <a:prstClr val="black"/>
                  </a:glow>
                </a:effectLst>
                <a:latin typeface="TH Sarabun New" pitchFamily="34" charset="-34"/>
                <a:cs typeface="TH Sarabun New" pitchFamily="34" charset="-34"/>
              </a:rPr>
              <a:t>ด้านการกีฬา</a:t>
            </a:r>
          </a:p>
        </p:txBody>
      </p:sp>
      <p:sp>
        <p:nvSpPr>
          <p:cNvPr id="20488" name="AutoShape 8" descr="http://images.voicetv.co.th/media/1200/0/storage0/1174446.jpg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12" name="สี่เหลี่ยมผืนผ้า 5"/>
          <p:cNvSpPr/>
          <p:nvPr/>
        </p:nvSpPr>
        <p:spPr>
          <a:xfrm>
            <a:off x="1000100" y="2643182"/>
            <a:ext cx="7358114" cy="83099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chemeClr val="accent1">
                  <a:tint val="44500"/>
                  <a:satMod val="160000"/>
                  <a:alpha val="33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2600000" scaled="0"/>
          </a:gradFill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ct val="0"/>
              </a:spcBef>
            </a:pPr>
            <a:r>
              <a:rPr lang="th-TH" sz="4800" b="1" dirty="0" smtClean="0">
                <a:solidFill>
                  <a:srgbClr val="FFFF00"/>
                </a:solidFill>
                <a:effectLst>
                  <a:glow rad="101600">
                    <a:prstClr val="black"/>
                  </a:glow>
                </a:effectLst>
                <a:latin typeface="TH Sarabun New" pitchFamily="34" charset="-34"/>
                <a:cs typeface="TH Sarabun New" pitchFamily="34" charset="-34"/>
              </a:rPr>
              <a:t>  สร้าง </a:t>
            </a:r>
            <a:r>
              <a:rPr lang="en-US" sz="4800" b="1" dirty="0" smtClean="0">
                <a:solidFill>
                  <a:srgbClr val="FFFF00"/>
                </a:solidFill>
                <a:effectLst>
                  <a:glow rad="101600">
                    <a:prstClr val="black"/>
                  </a:glow>
                </a:effectLst>
                <a:latin typeface="TH Sarabun New" pitchFamily="34" charset="-34"/>
                <a:cs typeface="TH Sarabun New" pitchFamily="34" charset="-34"/>
              </a:rPr>
              <a:t>Bike </a:t>
            </a:r>
            <a:r>
              <a:rPr lang="th-TH" sz="4800" b="1" dirty="0" smtClean="0">
                <a:solidFill>
                  <a:srgbClr val="FFFF00"/>
                </a:solidFill>
                <a:effectLst>
                  <a:glow rad="101600">
                    <a:prstClr val="black"/>
                  </a:glow>
                </a:effectLst>
                <a:latin typeface="TH Sarabun New" pitchFamily="34" charset="-34"/>
                <a:cs typeface="TH Sarabun New" pitchFamily="34" charset="-34"/>
              </a:rPr>
              <a:t>เลน ๕๑ จังหวัด</a:t>
            </a:r>
          </a:p>
        </p:txBody>
      </p:sp>
      <p:sp>
        <p:nvSpPr>
          <p:cNvPr id="11" name="สี่เหลี่ยมผืนผ้า 5"/>
          <p:cNvSpPr/>
          <p:nvPr/>
        </p:nvSpPr>
        <p:spPr>
          <a:xfrm>
            <a:off x="71406" y="1285860"/>
            <a:ext cx="8858215" cy="1015663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000" b="1" dirty="0" smtClean="0">
                <a:solidFill>
                  <a:srgbClr val="00FF00"/>
                </a:solidFill>
                <a:effectLst>
                  <a:glow rad="101600">
                    <a:prstClr val="black"/>
                  </a:glow>
                </a:effectLst>
                <a:latin typeface="TH Sarabun New" pitchFamily="34" charset="-34"/>
                <a:cs typeface="TH Sarabun New" pitchFamily="34" charset="-34"/>
              </a:rPr>
              <a:t>Sport for All</a:t>
            </a:r>
            <a:endParaRPr lang="th-TH" sz="6000" b="1" dirty="0" smtClean="0">
              <a:solidFill>
                <a:srgbClr val="00FF00"/>
              </a:solidFill>
              <a:effectLst>
                <a:glow rad="101600">
                  <a:prstClr val="black"/>
                </a:glow>
              </a:effectLst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3" name="สี่เหลี่ยมผืนผ้า 5"/>
          <p:cNvSpPr/>
          <p:nvPr/>
        </p:nvSpPr>
        <p:spPr>
          <a:xfrm>
            <a:off x="1000100" y="3688493"/>
            <a:ext cx="4143404" cy="83099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chemeClr val="accent1">
                  <a:tint val="44500"/>
                  <a:satMod val="160000"/>
                  <a:alpha val="33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2600000" scaled="0"/>
          </a:gradFill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ct val="0"/>
              </a:spcBef>
            </a:pPr>
            <a:r>
              <a:rPr lang="en-US" sz="4800" b="1" dirty="0" smtClean="0">
                <a:solidFill>
                  <a:srgbClr val="FFFF00"/>
                </a:solidFill>
                <a:effectLst>
                  <a:glow rad="101600">
                    <a:prstClr val="black"/>
                  </a:glow>
                </a:effectLst>
                <a:latin typeface="TH Sarabun New" pitchFamily="34" charset="-34"/>
                <a:cs typeface="TH Sarabun New" pitchFamily="34" charset="-34"/>
              </a:rPr>
              <a:t>  </a:t>
            </a:r>
            <a:r>
              <a:rPr lang="th-TH" sz="4800" b="1" dirty="0" smtClean="0">
                <a:solidFill>
                  <a:srgbClr val="FFFF00"/>
                </a:solidFill>
                <a:effectLst>
                  <a:glow rad="101600">
                    <a:prstClr val="black"/>
                  </a:glow>
                </a:effectLst>
                <a:latin typeface="TH Sarabun New" pitchFamily="34" charset="-34"/>
                <a:cs typeface="TH Sarabun New" pitchFamily="34" charset="-34"/>
              </a:rPr>
              <a:t>๙๕ เส้นทาง </a:t>
            </a:r>
          </a:p>
        </p:txBody>
      </p:sp>
      <p:sp>
        <p:nvSpPr>
          <p:cNvPr id="14" name="สี่เหลี่ยมผืนผ้า 5"/>
          <p:cNvSpPr/>
          <p:nvPr/>
        </p:nvSpPr>
        <p:spPr>
          <a:xfrm>
            <a:off x="1000100" y="4688625"/>
            <a:ext cx="5357850" cy="83099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chemeClr val="accent1">
                  <a:tint val="44500"/>
                  <a:satMod val="160000"/>
                  <a:alpha val="33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2600000" scaled="0"/>
          </a:gradFill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ct val="0"/>
              </a:spcBef>
            </a:pPr>
            <a:r>
              <a:rPr lang="th-TH" sz="4800" b="1" dirty="0" smtClean="0">
                <a:solidFill>
                  <a:srgbClr val="FFFF00"/>
                </a:solidFill>
                <a:effectLst>
                  <a:glow rad="101600">
                    <a:prstClr val="black"/>
                  </a:glow>
                </a:effectLst>
                <a:latin typeface="TH Sarabun New" pitchFamily="34" charset="-34"/>
                <a:cs typeface="TH Sarabun New" pitchFamily="34" charset="-34"/>
              </a:rPr>
              <a:t>  ระยะทาง ๖๕๒ กิโลเมตร</a:t>
            </a:r>
          </a:p>
        </p:txBody>
      </p:sp>
    </p:spTree>
    <p:extLst>
      <p:ext uri="{BB962C8B-B14F-4D97-AF65-F5344CB8AC3E}">
        <p14:creationId xmlns="" xmlns:p14="http://schemas.microsoft.com/office/powerpoint/2010/main" val="21441130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6" name="Picture 8" descr="Image result for ASEAN School Gam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AutoShape 4" descr="http://upload.wikimedia.org/wikipedia/commons/8/8c/Flag_of_Myanmar.svg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AutoShape 6" descr="http://upload.wikimedia.org/wikipedia/commons/8/8c/Flag_of_Myanmar.svg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16" name="สี่เหลี่ยมผืนผ้า 5"/>
          <p:cNvSpPr/>
          <p:nvPr/>
        </p:nvSpPr>
        <p:spPr>
          <a:xfrm>
            <a:off x="0" y="-71462"/>
            <a:ext cx="9143935" cy="1200329"/>
          </a:xfrm>
          <a:prstGeom prst="rect">
            <a:avLst/>
          </a:prstGeom>
          <a:solidFill>
            <a:schemeClr val="tx2">
              <a:lumMod val="75000"/>
            </a:schemeClr>
          </a:solidFill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ct val="0"/>
              </a:spcBef>
            </a:pPr>
            <a:r>
              <a:rPr lang="th-TH" sz="7200" b="1" dirty="0" smtClean="0">
                <a:solidFill>
                  <a:srgbClr val="FFFF00"/>
                </a:solidFill>
                <a:effectLst>
                  <a:glow rad="101600">
                    <a:prstClr val="black"/>
                  </a:glow>
                </a:effectLst>
                <a:latin typeface="TH Sarabun New" pitchFamily="34" charset="-34"/>
                <a:cs typeface="TH Sarabun New" pitchFamily="34" charset="-34"/>
              </a:rPr>
              <a:t>ด้านการกีฬา</a:t>
            </a:r>
          </a:p>
        </p:txBody>
      </p:sp>
      <p:sp>
        <p:nvSpPr>
          <p:cNvPr id="20488" name="AutoShape 8" descr="http://images.voicetv.co.th/media/1200/0/storage0/1174446.jpg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12" name="สี่เหลี่ยมผืนผ้า 5"/>
          <p:cNvSpPr/>
          <p:nvPr/>
        </p:nvSpPr>
        <p:spPr>
          <a:xfrm>
            <a:off x="428596" y="5000636"/>
            <a:ext cx="8286808" cy="156966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chemeClr val="accent1">
                  <a:tint val="44500"/>
                  <a:satMod val="160000"/>
                  <a:alpha val="33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2600000" scaled="0"/>
          </a:gradFill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ct val="0"/>
              </a:spcBef>
            </a:pPr>
            <a:r>
              <a:rPr lang="th-TH" sz="4800" b="1" dirty="0" smtClean="0">
                <a:solidFill>
                  <a:srgbClr val="FFFF00"/>
                </a:solidFill>
                <a:effectLst>
                  <a:glow rad="101600">
                    <a:prstClr val="black"/>
                  </a:glow>
                </a:effectLst>
                <a:latin typeface="TH Sarabun New" pitchFamily="34" charset="-34"/>
                <a:cs typeface="TH Sarabun New" pitchFamily="34" charset="-34"/>
              </a:rPr>
              <a:t>  จัดการแข่งขันกับประเทศเพื่อนบ้าน </a:t>
            </a:r>
            <a:br>
              <a:rPr lang="th-TH" sz="4800" b="1" dirty="0" smtClean="0">
                <a:solidFill>
                  <a:srgbClr val="FFFF00"/>
                </a:solidFill>
                <a:effectLst>
                  <a:glow rad="101600">
                    <a:prstClr val="black"/>
                  </a:glow>
                </a:effectLst>
                <a:latin typeface="TH Sarabun New" pitchFamily="34" charset="-34"/>
                <a:cs typeface="TH Sarabun New" pitchFamily="34" charset="-34"/>
              </a:rPr>
            </a:br>
            <a:r>
              <a:rPr lang="th-TH" sz="4800" b="1" dirty="0" smtClean="0">
                <a:solidFill>
                  <a:srgbClr val="FFFF00"/>
                </a:solidFill>
                <a:effectLst>
                  <a:glow rad="101600">
                    <a:prstClr val="black"/>
                  </a:glow>
                </a:effectLst>
                <a:latin typeface="TH Sarabun New" pitchFamily="34" charset="-34"/>
                <a:cs typeface="TH Sarabun New" pitchFamily="34" charset="-34"/>
              </a:rPr>
              <a:t>  เช่น </a:t>
            </a:r>
            <a:r>
              <a:rPr lang="en-US" sz="4800" b="1" dirty="0" smtClean="0">
                <a:solidFill>
                  <a:srgbClr val="FFFF00"/>
                </a:solidFill>
                <a:effectLst>
                  <a:glow rad="101600">
                    <a:prstClr val="black"/>
                  </a:glow>
                </a:effectLst>
                <a:latin typeface="TH Sarabun New" pitchFamily="34" charset="-34"/>
                <a:cs typeface="TH Sarabun New" pitchFamily="34" charset="-34"/>
              </a:rPr>
              <a:t>ASEAN School Games </a:t>
            </a:r>
            <a:endParaRPr lang="th-TH" sz="4800" b="1" dirty="0" smtClean="0">
              <a:solidFill>
                <a:srgbClr val="FFFF00"/>
              </a:solidFill>
              <a:effectLst>
                <a:glow rad="101600">
                  <a:prstClr val="black"/>
                </a:glow>
              </a:effectLst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15" name="สี่เหลี่ยมผืนผ้า 5"/>
          <p:cNvSpPr/>
          <p:nvPr/>
        </p:nvSpPr>
        <p:spPr>
          <a:xfrm>
            <a:off x="71406" y="1000108"/>
            <a:ext cx="9072594" cy="1015663"/>
          </a:xfrm>
          <a:prstGeom prst="rect">
            <a:avLst/>
          </a:prstGeom>
          <a:solidFill>
            <a:schemeClr val="tx2">
              <a:lumMod val="75000"/>
              <a:alpha val="50000"/>
            </a:schemeClr>
          </a:solidFill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000" b="1" dirty="0" smtClean="0">
                <a:solidFill>
                  <a:srgbClr val="00FF00"/>
                </a:solidFill>
                <a:effectLst>
                  <a:glow rad="101600">
                    <a:prstClr val="black"/>
                  </a:glow>
                </a:effectLst>
                <a:latin typeface="TH Sarabun New" pitchFamily="34" charset="-34"/>
                <a:cs typeface="TH Sarabun New" pitchFamily="34" charset="-34"/>
              </a:rPr>
              <a:t>Sport for Unity </a:t>
            </a:r>
            <a:endParaRPr lang="th-TH" sz="6000" b="1" dirty="0" smtClean="0">
              <a:solidFill>
                <a:srgbClr val="00FF00"/>
              </a:solidFill>
              <a:effectLst>
                <a:glow rad="101600">
                  <a:prstClr val="black"/>
                </a:glow>
              </a:effectLst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58378" name="Picture 10" descr="Image result for ASEAN School Gam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1991120"/>
            <a:ext cx="4572032" cy="27237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332155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8" name="Picture 4" descr="Image result for พรบ.นโยบายการกีฬาแห่งชาติ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4181" y="0"/>
            <a:ext cx="9308181" cy="6858000"/>
          </a:xfrm>
          <a:prstGeom prst="rect">
            <a:avLst/>
          </a:prstGeom>
          <a:noFill/>
        </p:spPr>
      </p:pic>
      <p:sp>
        <p:nvSpPr>
          <p:cNvPr id="4" name="AutoShape 4" descr="http://upload.wikimedia.org/wikipedia/commons/8/8c/Flag_of_Myanmar.svg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AutoShape 6" descr="http://upload.wikimedia.org/wikipedia/commons/8/8c/Flag_of_Myanmar.svg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16" name="สี่เหลี่ยมผืนผ้า 5"/>
          <p:cNvSpPr/>
          <p:nvPr/>
        </p:nvSpPr>
        <p:spPr>
          <a:xfrm>
            <a:off x="-142907" y="0"/>
            <a:ext cx="9286908" cy="1200329"/>
          </a:xfrm>
          <a:prstGeom prst="rect">
            <a:avLst/>
          </a:prstGeom>
          <a:solidFill>
            <a:schemeClr val="tx2">
              <a:lumMod val="75000"/>
              <a:alpha val="40000"/>
            </a:schemeClr>
          </a:solidFill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ct val="0"/>
              </a:spcBef>
            </a:pPr>
            <a:r>
              <a:rPr lang="th-TH" sz="7200" b="1" dirty="0" smtClean="0">
                <a:solidFill>
                  <a:srgbClr val="FFFF00"/>
                </a:solidFill>
                <a:effectLst>
                  <a:glow rad="101600">
                    <a:prstClr val="black"/>
                  </a:glow>
                </a:effectLst>
                <a:latin typeface="TH Sarabun New" pitchFamily="34" charset="-34"/>
                <a:cs typeface="TH Sarabun New" pitchFamily="34" charset="-34"/>
              </a:rPr>
              <a:t>การปรับปรุงกฎหมาย</a:t>
            </a:r>
          </a:p>
        </p:txBody>
      </p:sp>
      <p:sp>
        <p:nvSpPr>
          <p:cNvPr id="20488" name="AutoShape 8" descr="http://images.voicetv.co.th/media/1200/0/storage0/1174446.jpg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12" name="สี่เหลี่ยมผืนผ้า 5"/>
          <p:cNvSpPr/>
          <p:nvPr/>
        </p:nvSpPr>
        <p:spPr>
          <a:xfrm>
            <a:off x="500034" y="1571612"/>
            <a:ext cx="8286808" cy="64633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chemeClr val="accent1">
                  <a:tint val="44500"/>
                  <a:satMod val="160000"/>
                  <a:alpha val="33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2600000" scaled="0"/>
          </a:gradFill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ct val="0"/>
              </a:spcBef>
            </a:pPr>
            <a:r>
              <a:rPr lang="th-TH" sz="3600" b="1" dirty="0" smtClean="0">
                <a:solidFill>
                  <a:srgbClr val="FFFF00"/>
                </a:solidFill>
                <a:effectLst>
                  <a:glow rad="101600">
                    <a:prstClr val="black"/>
                  </a:glow>
                </a:effectLst>
                <a:latin typeface="TH Sarabun New" pitchFamily="34" charset="-34"/>
                <a:cs typeface="TH Sarabun New" pitchFamily="34" charset="-34"/>
              </a:rPr>
              <a:t>การรวมกองทุนพัฒนาการกีฬาแห่งชาติ กีฬาอาชีพ และกีฬามวย</a:t>
            </a:r>
          </a:p>
        </p:txBody>
      </p:sp>
      <p:sp>
        <p:nvSpPr>
          <p:cNvPr id="10" name="สี่เหลี่ยมผืนผ้า 5"/>
          <p:cNvSpPr/>
          <p:nvPr/>
        </p:nvSpPr>
        <p:spPr>
          <a:xfrm>
            <a:off x="500034" y="2500306"/>
            <a:ext cx="8286808" cy="64633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chemeClr val="accent1">
                  <a:tint val="44500"/>
                  <a:satMod val="160000"/>
                  <a:alpha val="33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2600000" scaled="0"/>
          </a:gradFill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ct val="0"/>
              </a:spcBef>
            </a:pPr>
            <a:r>
              <a:rPr lang="th-TH" sz="3600" b="1" dirty="0" smtClean="0">
                <a:solidFill>
                  <a:srgbClr val="FFFF00"/>
                </a:solidFill>
                <a:effectLst>
                  <a:glow rad="101600">
                    <a:prstClr val="black"/>
                  </a:glow>
                </a:effectLst>
                <a:latin typeface="TH Sarabun New" pitchFamily="34" charset="-34"/>
                <a:cs typeface="TH Sarabun New" pitchFamily="34" charset="-34"/>
              </a:rPr>
              <a:t>การปรับปรุงองค์ประกอบคณะกรรมการกีฬาแห่งประเทศไทย</a:t>
            </a:r>
          </a:p>
        </p:txBody>
      </p:sp>
      <p:sp>
        <p:nvSpPr>
          <p:cNvPr id="11" name="สี่เหลี่ยมผืนผ้า 5"/>
          <p:cNvSpPr/>
          <p:nvPr/>
        </p:nvSpPr>
        <p:spPr>
          <a:xfrm>
            <a:off x="500034" y="3429000"/>
            <a:ext cx="8286808" cy="64633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chemeClr val="accent1">
                  <a:tint val="44500"/>
                  <a:satMod val="160000"/>
                  <a:alpha val="33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2600000" scaled="0"/>
          </a:gradFill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ct val="0"/>
              </a:spcBef>
            </a:pPr>
            <a:r>
              <a:rPr lang="th-TH" sz="3600" b="1" dirty="0" smtClean="0">
                <a:solidFill>
                  <a:srgbClr val="FFFF00"/>
                </a:solidFill>
                <a:effectLst>
                  <a:glow rad="101600">
                    <a:prstClr val="black"/>
                  </a:glow>
                </a:effectLst>
                <a:latin typeface="TH Sarabun New" pitchFamily="34" charset="-34"/>
                <a:cs typeface="TH Sarabun New" pitchFamily="34" charset="-34"/>
              </a:rPr>
              <a:t>ร่างพระราชบัญญัตินโยบายการกีฬาแห่งชาติ</a:t>
            </a:r>
          </a:p>
        </p:txBody>
      </p:sp>
      <p:pic>
        <p:nvPicPr>
          <p:cNvPr id="62466" name="Picture 2" descr="Image result for พรบ.นโยบายการกีฬาแห่งชาติ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5357826"/>
            <a:ext cx="4800521" cy="1350077"/>
          </a:xfrm>
          <a:prstGeom prst="rect">
            <a:avLst/>
          </a:prstGeom>
          <a:noFill/>
        </p:spPr>
      </p:pic>
      <p:sp>
        <p:nvSpPr>
          <p:cNvPr id="13" name="สี่เหลี่ยมผืนผ้า 5"/>
          <p:cNvSpPr/>
          <p:nvPr/>
        </p:nvSpPr>
        <p:spPr>
          <a:xfrm>
            <a:off x="500034" y="4429132"/>
            <a:ext cx="8286808" cy="60016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chemeClr val="accent1">
                  <a:tint val="44500"/>
                  <a:satMod val="160000"/>
                  <a:alpha val="33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2600000" scaled="0"/>
          </a:gradFill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ct val="0"/>
              </a:spcBef>
            </a:pPr>
            <a:r>
              <a:rPr lang="th-TH" sz="3300" b="1" dirty="0" smtClean="0">
                <a:solidFill>
                  <a:srgbClr val="FFFF00"/>
                </a:solidFill>
                <a:effectLst>
                  <a:glow rad="101600">
                    <a:prstClr val="black"/>
                  </a:glow>
                </a:effectLst>
                <a:latin typeface="TH Sarabun New" pitchFamily="34" charset="-34"/>
                <a:cs typeface="TH Sarabun New" pitchFamily="34" charset="-34"/>
              </a:rPr>
              <a:t>การยกระดับสถาบันการพลศึกษาเป็นมหาวิทยาลัยการกีฬาแห่งชาติ</a:t>
            </a:r>
          </a:p>
        </p:txBody>
      </p:sp>
    </p:spTree>
    <p:extLst>
      <p:ext uri="{BB962C8B-B14F-4D97-AF65-F5344CB8AC3E}">
        <p14:creationId xmlns="" xmlns:p14="http://schemas.microsoft.com/office/powerpoint/2010/main" val="27405226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  <p:bldP spid="11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0" name="ตัวยึดเนื้อหา 9" descr="vbvb  v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93535" y="231681"/>
            <a:ext cx="732925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th-TH" sz="6000" b="1" dirty="0" smtClean="0">
                <a:solidFill>
                  <a:srgbClr val="FFFF00"/>
                </a:solidFill>
                <a:effectLst>
                  <a:glow rad="101600">
                    <a:prstClr val="black"/>
                  </a:glow>
                </a:effectLst>
                <a:latin typeface="TH SarabunPSK" pitchFamily="34" charset="-34"/>
                <a:cs typeface="TH SarabunPSK" pitchFamily="34" charset="-34"/>
              </a:rPr>
              <a:t>ผลงานนักกีฬาที่สำคัญในรอบ ๒ ปี</a:t>
            </a:r>
            <a:endParaRPr lang="th-TH" sz="6000" b="1" dirty="0">
              <a:solidFill>
                <a:srgbClr val="FFFF00"/>
              </a:solidFill>
              <a:effectLst>
                <a:glow rad="101600">
                  <a:prstClr val="black"/>
                </a:glo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3" name="Picture 14" descr="Image result for โอลิมปิก 2016 ไทย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928670"/>
            <a:ext cx="4286250" cy="2990850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5" name="Picture 24" descr="Image result for โอลิมปิก 2016 ไทย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306511"/>
            <a:ext cx="4661330" cy="3551489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6" name="Picture 18" descr="Image result for โอลิมปิก 2016 ไทย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38650" y="1154979"/>
            <a:ext cx="4257486" cy="4500570"/>
          </a:xfrm>
          <a:prstGeom prst="rect">
            <a:avLst/>
          </a:prstGeom>
          <a:noFill/>
          <a:effectLst>
            <a:softEdge rad="317500"/>
          </a:effectLst>
        </p:spPr>
      </p:pic>
    </p:spTree>
    <p:extLst>
      <p:ext uri="{BB962C8B-B14F-4D97-AF65-F5344CB8AC3E}">
        <p14:creationId xmlns="" xmlns:p14="http://schemas.microsoft.com/office/powerpoint/2010/main" val="97964437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เม ย์ รัช นก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8660" y="0"/>
            <a:ext cx="4720461" cy="4857784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4104" name="Picture 8" descr="Image result for เม ย์ รัช นก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14412" y="2357430"/>
            <a:ext cx="3929090" cy="5369756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4100" name="Picture 4" descr="Image result for เม ย์ รัช นก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66" y="3500438"/>
            <a:ext cx="6215074" cy="3729044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61442" name="Picture 2" descr="Image result for เม รัชนก"/>
          <p:cNvPicPr>
            <a:picLocks noChangeAspect="1" noChangeArrowheads="1"/>
          </p:cNvPicPr>
          <p:nvPr/>
        </p:nvPicPr>
        <p:blipFill>
          <a:blip r:embed="rId5" cstate="print"/>
          <a:srcRect t="-3125" r="35546"/>
          <a:stretch>
            <a:fillRect/>
          </a:stretch>
        </p:blipFill>
        <p:spPr bwMode="auto">
          <a:xfrm>
            <a:off x="5072066" y="-500090"/>
            <a:ext cx="4714908" cy="7886725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4" name="AutoShape 4" descr="http://upload.wikimedia.org/wikipedia/commons/8/8c/Flag_of_Myanmar.svg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AutoShape 6" descr="http://upload.wikimedia.org/wikipedia/commons/8/8c/Flag_of_Myanmar.svg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16" name="สี่เหลี่ยมผืนผ้า 5"/>
          <p:cNvSpPr/>
          <p:nvPr/>
        </p:nvSpPr>
        <p:spPr>
          <a:xfrm>
            <a:off x="285785" y="285728"/>
            <a:ext cx="8858215" cy="120032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ct val="0"/>
              </a:spcBef>
            </a:pPr>
            <a:r>
              <a:rPr lang="th-TH" sz="7200" b="1" dirty="0" smtClean="0">
                <a:solidFill>
                  <a:srgbClr val="FFFF00"/>
                </a:solidFill>
                <a:effectLst>
                  <a:glow rad="101600">
                    <a:prstClr val="black"/>
                  </a:glow>
                </a:effectLst>
                <a:latin typeface="TH Sarabun New" pitchFamily="34" charset="-34"/>
                <a:cs typeface="TH Sarabun New" pitchFamily="34" charset="-34"/>
              </a:rPr>
              <a:t>ด้านการกีฬา</a:t>
            </a:r>
          </a:p>
        </p:txBody>
      </p:sp>
      <p:sp>
        <p:nvSpPr>
          <p:cNvPr id="20488" name="AutoShape 8" descr="http://images.voicetv.co.th/media/1200/0/storage0/1174446.jpg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13" name="สี่เหลี่ยมผืนผ้า 5"/>
          <p:cNvSpPr/>
          <p:nvPr/>
        </p:nvSpPr>
        <p:spPr>
          <a:xfrm>
            <a:off x="2357422" y="5786454"/>
            <a:ext cx="4643405" cy="83099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ct val="0"/>
              </a:spcBef>
            </a:pPr>
            <a:r>
              <a:rPr lang="th-TH" sz="4800" b="1" dirty="0" smtClean="0">
                <a:solidFill>
                  <a:srgbClr val="00FF00"/>
                </a:solidFill>
                <a:effectLst>
                  <a:glow rad="101600">
                    <a:prstClr val="black"/>
                  </a:glow>
                </a:effectLst>
                <a:latin typeface="TH Sarabun New" pitchFamily="34" charset="-34"/>
                <a:cs typeface="TH Sarabun New" pitchFamily="34" charset="-34"/>
              </a:rPr>
              <a:t>รัชนก อิน</a:t>
            </a:r>
            <a:r>
              <a:rPr lang="th-TH" sz="4800" b="1" dirty="0" err="1" smtClean="0">
                <a:solidFill>
                  <a:srgbClr val="00FF00"/>
                </a:solidFill>
                <a:effectLst>
                  <a:glow rad="101600">
                    <a:prstClr val="black"/>
                  </a:glow>
                </a:effectLst>
                <a:latin typeface="TH Sarabun New" pitchFamily="34" charset="-34"/>
                <a:cs typeface="TH Sarabun New" pitchFamily="34" charset="-34"/>
              </a:rPr>
              <a:t>ทนนท์</a:t>
            </a:r>
            <a:r>
              <a:rPr lang="th-TH" sz="4800" b="1" dirty="0" smtClean="0">
                <a:solidFill>
                  <a:srgbClr val="00FF00"/>
                </a:solidFill>
                <a:effectLst>
                  <a:glow rad="101600">
                    <a:prstClr val="black"/>
                  </a:glow>
                </a:effectLst>
                <a:latin typeface="TH Sarabun New" pitchFamily="34" charset="-34"/>
                <a:cs typeface="TH Sarabun New" pitchFamily="34" charset="-34"/>
              </a:rPr>
              <a:t> (น้อง</a:t>
            </a:r>
            <a:r>
              <a:rPr lang="th-TH" sz="4800" b="1" dirty="0" err="1" smtClean="0">
                <a:solidFill>
                  <a:srgbClr val="00FF00"/>
                </a:solidFill>
                <a:effectLst>
                  <a:glow rad="101600">
                    <a:prstClr val="black"/>
                  </a:glow>
                </a:effectLst>
                <a:latin typeface="TH Sarabun New" pitchFamily="34" charset="-34"/>
                <a:cs typeface="TH Sarabun New" pitchFamily="34" charset="-34"/>
              </a:rPr>
              <a:t>เมย์</a:t>
            </a:r>
            <a:r>
              <a:rPr lang="th-TH" sz="4800" b="1" dirty="0" smtClean="0">
                <a:solidFill>
                  <a:srgbClr val="00FF00"/>
                </a:solidFill>
                <a:effectLst>
                  <a:glow rad="101600">
                    <a:prstClr val="black"/>
                  </a:glow>
                </a:effectLst>
                <a:latin typeface="TH Sarabun New" pitchFamily="34" charset="-34"/>
                <a:cs typeface="TH Sarabun New" pitchFamily="34" charset="-34"/>
              </a:rPr>
              <a:t>)</a:t>
            </a:r>
          </a:p>
        </p:txBody>
      </p:sp>
      <p:pic>
        <p:nvPicPr>
          <p:cNvPr id="4102" name="Picture 6" descr="Image result for เม ย์ รัช นก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14546" y="642918"/>
            <a:ext cx="4929186" cy="3786214"/>
          </a:xfrm>
          <a:prstGeom prst="rect">
            <a:avLst/>
          </a:prstGeom>
          <a:noFill/>
          <a:effectLst>
            <a:softEdge rad="635000"/>
          </a:effectLst>
        </p:spPr>
      </p:pic>
    </p:spTree>
    <p:extLst>
      <p:ext uri="{BB962C8B-B14F-4D97-AF65-F5344CB8AC3E}">
        <p14:creationId xmlns="" xmlns:p14="http://schemas.microsoft.com/office/powerpoint/2010/main" val="8885653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563" y="214290"/>
            <a:ext cx="4805437" cy="385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2" name="Picture 6" descr="Image result for เอรียา จุฑานุกาล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43040" y="2979526"/>
            <a:ext cx="7786742" cy="4378564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24584" name="Picture 8" descr="Image result for เอรียา จุฑานุกาล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3344" y="3190899"/>
            <a:ext cx="7315200" cy="4095753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24578" name="Picture 2" descr="Image result for เอรียา จุฑานุกาล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00164" y="-428652"/>
            <a:ext cx="6643734" cy="4500594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4" name="AutoShape 4" descr="http://upload.wikimedia.org/wikipedia/commons/8/8c/Flag_of_Myanmar.svg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AutoShape 6" descr="http://upload.wikimedia.org/wikipedia/commons/8/8c/Flag_of_Myanmar.svg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16" name="สี่เหลี่ยมผืนผ้า 5"/>
          <p:cNvSpPr/>
          <p:nvPr/>
        </p:nvSpPr>
        <p:spPr>
          <a:xfrm>
            <a:off x="285785" y="214290"/>
            <a:ext cx="8858215" cy="120032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ct val="0"/>
              </a:spcBef>
            </a:pPr>
            <a:r>
              <a:rPr lang="th-TH" sz="7200" b="1" dirty="0" smtClean="0">
                <a:solidFill>
                  <a:srgbClr val="FFFF00"/>
                </a:solidFill>
                <a:effectLst>
                  <a:glow rad="101600">
                    <a:prstClr val="black"/>
                  </a:glow>
                </a:effectLst>
                <a:latin typeface="TH Sarabun New" pitchFamily="34" charset="-34"/>
                <a:cs typeface="TH Sarabun New" pitchFamily="34" charset="-34"/>
              </a:rPr>
              <a:t>ด้านการกีฬา</a:t>
            </a:r>
          </a:p>
        </p:txBody>
      </p:sp>
      <p:sp>
        <p:nvSpPr>
          <p:cNvPr id="20488" name="AutoShape 8" descr="http://images.voicetv.co.th/media/1200/0/storage0/1174446.jpg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14" name="สี่เหลี่ยมผืนผ้า 5"/>
          <p:cNvSpPr/>
          <p:nvPr/>
        </p:nvSpPr>
        <p:spPr>
          <a:xfrm>
            <a:off x="1928826" y="5786454"/>
            <a:ext cx="5000628" cy="83099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ct val="0"/>
              </a:spcBef>
            </a:pPr>
            <a:r>
              <a:rPr lang="th-TH" sz="4800" b="1" dirty="0" smtClean="0">
                <a:solidFill>
                  <a:schemeClr val="bg1">
                    <a:lumMod val="95000"/>
                  </a:schemeClr>
                </a:solidFill>
                <a:effectLst>
                  <a:glow rad="101600">
                    <a:prstClr val="black"/>
                  </a:glow>
                </a:effectLst>
                <a:latin typeface="TH Sarabun New" pitchFamily="34" charset="-34"/>
                <a:cs typeface="TH Sarabun New" pitchFamily="34" charset="-34"/>
              </a:rPr>
              <a:t>เอรียา จุฑานุกาล (น้องเม)</a:t>
            </a:r>
          </a:p>
        </p:txBody>
      </p:sp>
    </p:spTree>
    <p:extLst>
      <p:ext uri="{BB962C8B-B14F-4D97-AF65-F5344CB8AC3E}">
        <p14:creationId xmlns="" xmlns:p14="http://schemas.microsoft.com/office/powerpoint/2010/main" val="13393775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สุธิยา จิวเฉลิมมิตร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1536" y="-285776"/>
            <a:ext cx="7358114" cy="4908913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3078" name="Picture 6" descr="Image result for สุธิยา จิวเฉลิมมิตร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-142900"/>
            <a:ext cx="5715000" cy="4000504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3076" name="Picture 4" descr="Image result for สุธิยา จิวเฉลิมมิตร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58" y="3057540"/>
            <a:ext cx="6929454" cy="4157674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3080" name="Picture 8" descr="Image result for สุธิยา จิวเฉลิมมิตร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642974" y="2643182"/>
            <a:ext cx="7286676" cy="4847664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4" name="AutoShape 4" descr="http://upload.wikimedia.org/wikipedia/commons/8/8c/Flag_of_Myanmar.svg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AutoShape 6" descr="http://upload.wikimedia.org/wikipedia/commons/8/8c/Flag_of_Myanmar.svg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16" name="สี่เหลี่ยมผืนผ้า 5"/>
          <p:cNvSpPr/>
          <p:nvPr/>
        </p:nvSpPr>
        <p:spPr>
          <a:xfrm>
            <a:off x="285720" y="85531"/>
            <a:ext cx="8858215" cy="120032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ct val="0"/>
              </a:spcBef>
            </a:pPr>
            <a:r>
              <a:rPr lang="th-TH" sz="7200" b="1" dirty="0" smtClean="0">
                <a:solidFill>
                  <a:srgbClr val="FFFF00"/>
                </a:solidFill>
                <a:effectLst>
                  <a:glow rad="101600">
                    <a:prstClr val="black"/>
                  </a:glow>
                </a:effectLst>
                <a:latin typeface="TH Sarabun New" pitchFamily="34" charset="-34"/>
                <a:cs typeface="TH Sarabun New" pitchFamily="34" charset="-34"/>
              </a:rPr>
              <a:t>ด้านการกีฬา</a:t>
            </a:r>
          </a:p>
        </p:txBody>
      </p:sp>
      <p:sp>
        <p:nvSpPr>
          <p:cNvPr id="20488" name="AutoShape 8" descr="http://images.voicetv.co.th/media/1200/0/storage0/1174446.jpg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15" name="สี่เหลี่ยมผืนผ้า 5"/>
          <p:cNvSpPr/>
          <p:nvPr/>
        </p:nvSpPr>
        <p:spPr>
          <a:xfrm>
            <a:off x="1785918" y="5715016"/>
            <a:ext cx="5572164" cy="83099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ct val="0"/>
              </a:spcBef>
            </a:pPr>
            <a:r>
              <a:rPr lang="th-TH" sz="4800" b="1" dirty="0" smtClean="0">
                <a:solidFill>
                  <a:srgbClr val="00FF00"/>
                </a:solidFill>
                <a:effectLst>
                  <a:glow rad="101600">
                    <a:prstClr val="black"/>
                  </a:glow>
                </a:effectLst>
                <a:latin typeface="TH Sarabun New" pitchFamily="34" charset="-34"/>
                <a:cs typeface="TH Sarabun New" pitchFamily="34" charset="-34"/>
              </a:rPr>
              <a:t>สุธียา </a:t>
            </a:r>
            <a:r>
              <a:rPr lang="th-TH" sz="4800" b="1" dirty="0" err="1" smtClean="0">
                <a:solidFill>
                  <a:srgbClr val="00FF00"/>
                </a:solidFill>
                <a:effectLst>
                  <a:glow rad="101600">
                    <a:prstClr val="black"/>
                  </a:glow>
                </a:effectLst>
                <a:latin typeface="TH Sarabun New" pitchFamily="34" charset="-34"/>
                <a:cs typeface="TH Sarabun New" pitchFamily="34" charset="-34"/>
              </a:rPr>
              <a:t>จิว</a:t>
            </a:r>
            <a:r>
              <a:rPr lang="th-TH" sz="4800" b="1" dirty="0" smtClean="0">
                <a:solidFill>
                  <a:srgbClr val="00FF00"/>
                </a:solidFill>
                <a:effectLst>
                  <a:glow rad="101600">
                    <a:prstClr val="black"/>
                  </a:glow>
                </a:effectLst>
                <a:latin typeface="TH Sarabun New" pitchFamily="34" charset="-34"/>
                <a:cs typeface="TH Sarabun New" pitchFamily="34" charset="-34"/>
              </a:rPr>
              <a:t>เฉลิมมิตร (</a:t>
            </a:r>
            <a:r>
              <a:rPr lang="th-TH" sz="4800" b="1" dirty="0" err="1" smtClean="0">
                <a:solidFill>
                  <a:srgbClr val="00FF00"/>
                </a:solidFill>
                <a:effectLst>
                  <a:glow rad="101600">
                    <a:prstClr val="black"/>
                  </a:glow>
                </a:effectLst>
                <a:latin typeface="TH Sarabun New" pitchFamily="34" charset="-34"/>
                <a:cs typeface="TH Sarabun New" pitchFamily="34" charset="-34"/>
              </a:rPr>
              <a:t>น้องณี</a:t>
            </a:r>
            <a:r>
              <a:rPr lang="th-TH" sz="4800" b="1" dirty="0" smtClean="0">
                <a:solidFill>
                  <a:srgbClr val="00FF00"/>
                </a:solidFill>
                <a:effectLst>
                  <a:glow rad="101600">
                    <a:prstClr val="black"/>
                  </a:glow>
                </a:effectLst>
                <a:latin typeface="TH Sarabun New" pitchFamily="34" charset="-34"/>
                <a:cs typeface="TH Sarabun New" pitchFamily="34" charset="-34"/>
              </a:rPr>
              <a:t>)</a:t>
            </a:r>
          </a:p>
        </p:txBody>
      </p:sp>
    </p:spTree>
    <p:extLst>
      <p:ext uri="{BB962C8B-B14F-4D97-AF65-F5344CB8AC3E}">
        <p14:creationId xmlns="" xmlns:p14="http://schemas.microsoft.com/office/powerpoint/2010/main" val="15077588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0" name="Picture 20" descr="Image result for ท่องเที่ยวไทย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-428652"/>
            <a:ext cx="8572500" cy="5715001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61458" name="Picture 18" descr="Image result for โอลิมปิก 2016 ไทย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4346" y="-71462"/>
            <a:ext cx="5676648" cy="450057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4" name="AutoShape 4" descr="http://upload.wikimedia.org/wikipedia/commons/8/8c/Flag_of_Myanmar.svg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AutoShape 6" descr="http://upload.wikimedia.org/wikipedia/commons/8/8c/Flag_of_Myanmar.svg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20488" name="AutoShape 8" descr="http://images.voicetv.co.th/media/1200/0/storage0/1174446.jpg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prstClr val="black"/>
              </a:solidFill>
            </a:endParaRPr>
          </a:p>
        </p:txBody>
      </p:sp>
      <p:pic>
        <p:nvPicPr>
          <p:cNvPr id="61454" name="Picture 14" descr="Image result for โอลิมปิก 2016 ไทย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642974" y="2224100"/>
            <a:ext cx="5715000" cy="2990850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61462" name="Picture 22" descr="Image result for ฝรั่ง ท่องเที่ยวไทย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620" y="2928934"/>
            <a:ext cx="5810259" cy="4357694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61464" name="Picture 24" descr="Image result for โอลิมปิก 2016 ไทย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57222" y="3663725"/>
            <a:ext cx="6215106" cy="3551489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16" name="สี่เหลี่ยมผืนผ้า 5"/>
          <p:cNvSpPr/>
          <p:nvPr/>
        </p:nvSpPr>
        <p:spPr>
          <a:xfrm>
            <a:off x="0" y="2246178"/>
            <a:ext cx="9143999" cy="1938992"/>
          </a:xfrm>
          <a:prstGeom prst="rect">
            <a:avLst/>
          </a:prstGeom>
          <a:solidFill>
            <a:schemeClr val="tx2">
              <a:alpha val="49000"/>
            </a:schemeClr>
          </a:solidFill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ct val="0"/>
              </a:spcBef>
            </a:pPr>
            <a:r>
              <a:rPr lang="th-TH" sz="6000" b="1" dirty="0" smtClean="0">
                <a:solidFill>
                  <a:srgbClr val="FFFF00"/>
                </a:solidFill>
                <a:effectLst>
                  <a:glow rad="101600">
                    <a:prstClr val="black"/>
                  </a:glow>
                </a:effectLst>
                <a:latin typeface="TH SarabunPSK" pitchFamily="34" charset="-34"/>
                <a:cs typeface="TH SarabunPSK" pitchFamily="34" charset="-34"/>
              </a:rPr>
              <a:t>ความสำเร็จด้านวัฒนธรรม </a:t>
            </a:r>
            <a:br>
              <a:rPr lang="th-TH" sz="6000" b="1" dirty="0" smtClean="0">
                <a:solidFill>
                  <a:srgbClr val="FFFF00"/>
                </a:solidFill>
                <a:effectLst>
                  <a:glow rad="101600">
                    <a:prstClr val="black"/>
                  </a:glo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6000" b="1" dirty="0" smtClean="0">
                <a:solidFill>
                  <a:srgbClr val="FFFF00"/>
                </a:solidFill>
                <a:effectLst>
                  <a:glow rad="101600">
                    <a:prstClr val="black"/>
                  </a:glow>
                </a:effectLst>
                <a:latin typeface="TH SarabunPSK" pitchFamily="34" charset="-34"/>
                <a:cs typeface="TH SarabunPSK" pitchFamily="34" charset="-34"/>
              </a:rPr>
              <a:t>ท่องเที่ยว และกีฬา</a:t>
            </a:r>
          </a:p>
        </p:txBody>
      </p:sp>
    </p:spTree>
    <p:extLst>
      <p:ext uri="{BB962C8B-B14F-4D97-AF65-F5344CB8AC3E}">
        <p14:creationId xmlns="" xmlns:p14="http://schemas.microsoft.com/office/powerpoint/2010/main" val="22164467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Image result for มั่นคง มั่งคั่ง ยั่งยืน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2571744"/>
            <a:ext cx="7215238" cy="5411429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4" name="AutoShape 4" descr="http://upload.wikimedia.org/wikipedia/commons/8/8c/Flag_of_Myanmar.svg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5" name="AutoShape 6" descr="http://upload.wikimedia.org/wikipedia/commons/8/8c/Flag_of_Myanmar.svg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prstClr val="black"/>
              </a:solidFill>
            </a:endParaRPr>
          </a:p>
        </p:txBody>
      </p:sp>
      <p:sp>
        <p:nvSpPr>
          <p:cNvPr id="20488" name="AutoShape 8" descr="http://images.voicetv.co.th/media/1200/0/storage0/1174446.jpg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>
              <a:solidFill>
                <a:prstClr val="black"/>
              </a:solidFill>
            </a:endParaRPr>
          </a:p>
        </p:txBody>
      </p:sp>
      <p:pic>
        <p:nvPicPr>
          <p:cNvPr id="25606" name="Picture 6" descr="Image result for มั่นคง มั่งคั่ง ยั่งยืน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2928934"/>
            <a:ext cx="4572032" cy="3071833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25610" name="Picture 10" descr="Image result for ชาวนา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857288" y="2857496"/>
            <a:ext cx="3964729" cy="2643153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12" name="สี่เหลี่ยมผืนผ้า 5"/>
          <p:cNvSpPr/>
          <p:nvPr/>
        </p:nvSpPr>
        <p:spPr>
          <a:xfrm>
            <a:off x="2071670" y="2084382"/>
            <a:ext cx="5286412" cy="341632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ct val="0"/>
              </a:spcBef>
            </a:pPr>
            <a:r>
              <a:rPr lang="th-TH" sz="7200" b="1" dirty="0" smtClean="0">
                <a:solidFill>
                  <a:srgbClr val="FFFF00"/>
                </a:solidFill>
                <a:effectLst>
                  <a:glow rad="101600">
                    <a:prstClr val="black"/>
                  </a:glow>
                </a:effectLst>
                <a:latin typeface="TH Sarabun New" pitchFamily="34" charset="-34"/>
                <a:cs typeface="TH Sarabun New" pitchFamily="34" charset="-34"/>
              </a:rPr>
              <a:t>ประเทศไทย</a:t>
            </a:r>
          </a:p>
          <a:p>
            <a:pPr algn="ctr">
              <a:spcBef>
                <a:spcPct val="0"/>
              </a:spcBef>
            </a:pPr>
            <a:r>
              <a:rPr lang="th-TH" sz="7200" b="1" dirty="0" smtClean="0">
                <a:solidFill>
                  <a:srgbClr val="FFFF00"/>
                </a:solidFill>
                <a:effectLst>
                  <a:glow rad="101600">
                    <a:prstClr val="black"/>
                  </a:glow>
                </a:effectLst>
                <a:latin typeface="TH Sarabun New" pitchFamily="34" charset="-34"/>
                <a:cs typeface="TH Sarabun New" pitchFamily="34" charset="-34"/>
              </a:rPr>
              <a:t>มั่นคง  มั่งคั่ง  ยั่งยืน</a:t>
            </a:r>
          </a:p>
          <a:p>
            <a:pPr algn="ctr">
              <a:spcBef>
                <a:spcPct val="0"/>
              </a:spcBef>
            </a:pPr>
            <a:endParaRPr lang="th-TH" sz="7200" b="1" dirty="0" smtClean="0">
              <a:solidFill>
                <a:srgbClr val="FFFF00"/>
              </a:solidFill>
              <a:effectLst>
                <a:glow rad="101600">
                  <a:prstClr val="black"/>
                </a:glow>
              </a:effectLst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25612" name="Picture 12" descr="Image result for คนทำงาน ยิ้ม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642974" y="4714884"/>
            <a:ext cx="3626852" cy="2357454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5608" name="Picture 8" descr="Image result for นักเรียน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00232" y="4640052"/>
            <a:ext cx="4071966" cy="2718038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3" name="Picture 7" descr="D:\Photo\Logo\logo-moc-L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49748" y="260806"/>
            <a:ext cx="1346557" cy="2091459"/>
          </a:xfrm>
          <a:prstGeom prst="rect">
            <a:avLst/>
          </a:prstGeom>
          <a:noFill/>
        </p:spPr>
      </p:pic>
      <p:pic>
        <p:nvPicPr>
          <p:cNvPr id="14" name="Picture 8" descr="D:\Photo\Logo\GTT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43306" y="428604"/>
            <a:ext cx="1720624" cy="1737842"/>
          </a:xfrm>
          <a:prstGeom prst="rect">
            <a:avLst/>
          </a:prstGeom>
          <a:noFill/>
        </p:spPr>
      </p:pic>
      <p:pic>
        <p:nvPicPr>
          <p:cNvPr id="15" name="Picture 9" descr="D:\Photo\Logo\ssw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32378" y="403682"/>
            <a:ext cx="1816974" cy="18169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330110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74" name="Picture 14" descr="C:\Users\Administrator\Desktop\ค่านิยมประการที่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85916" y="-214338"/>
            <a:ext cx="10827283" cy="5429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6576" name="Picture 16" descr="http://www.oknation.net/blog/home/blog_data/672/30672/images/Image999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4214818"/>
            <a:ext cx="4429156" cy="2945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6565" name="AutoShape 5" descr="http://12values.siam.im/Image/%E0%B8%84%E0%B9%88%E0%B8%B2%E0%B8%99%E0%B8%B4%E0%B8%A2%E0%B8%A1%E0%B8%9B%E0%B8%A3%E0%B8%B0%E0%B8%81%E0%B8%B2%E0%B8%A3%E0%B8%97%E0%B8%B5%E0%B9%881.jpg?i=1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66567" name="AutoShape 7" descr="http://12values.siam.im/Image/%E0%B8%84%E0%B9%88%E0%B8%B2%E0%B8%99%E0%B8%B4%E0%B8%A2%E0%B8%A1%E0%B8%9B%E0%B8%A3%E0%B8%B0%E0%B8%81%E0%B8%B2%E0%B8%A3%E0%B8%97%E0%B8%B5%E0%B9%881.jpg?i=1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66569" name="AutoShape 9" descr="http://12values.siam.im/Image/%E0%B8%84%E0%B9%88%E0%B8%B2%E0%B8%99%E0%B8%B4%E0%B8%A2%E0%B8%A1%E0%B8%9B%E0%B8%A3%E0%B8%B0%E0%B8%81%E0%B8%B2%E0%B8%A3%E0%B8%97%E0%B8%B5%E0%B9%881.jpg?i=1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66571" name="AutoShape 11" descr="http://12values.siam.im/Image/%E0%B8%84%E0%B9%88%E0%B8%B2%E0%B8%99%E0%B8%B4%E0%B8%A2%E0%B8%A1%E0%B8%9B%E0%B8%A3%E0%B8%B0%E0%B8%81%E0%B8%B2%E0%B8%A3%E0%B8%97%E0%B8%B5%E0%B9%881.jpg?i=1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66578" name="Picture 18" descr="http://hilight.kapook.com/img_cms2/news_4/love-thailand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786316" y="4143380"/>
            <a:ext cx="4500592" cy="2857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6573" name="AutoShape 13" descr="http://12values.siam.im/Image/%E0%B8%84%E0%B9%88%E0%B8%B2%E0%B8%99%E0%B8%B4%E0%B8%A2%E0%B8%A1%E0%B8%9B%E0%B8%A3%E0%B8%B0%E0%B8%81%E0%B8%B2%E0%B8%A3%E0%B8%97%E0%B8%B5%E0%B9%881.jpg?i=1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6" name="Picture 16" descr="http://www.oknation.net/blog/home/blog_data/672/30672/images/Image999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86180" y="4214818"/>
            <a:ext cx="4429156" cy="2945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6562" name="Picture 2" descr="D:\Photo\ในหลวง\1 (7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42908" y="142852"/>
            <a:ext cx="4774984" cy="60701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ยึดเนื้อหา 3" descr="vdv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สี่เหลี่ยมผืนผ้า 4"/>
          <p:cNvSpPr/>
          <p:nvPr/>
        </p:nvSpPr>
        <p:spPr>
          <a:xfrm>
            <a:off x="0" y="3071810"/>
            <a:ext cx="9144000" cy="928694"/>
          </a:xfrm>
          <a:prstGeom prst="rect">
            <a:avLst/>
          </a:prstGeom>
          <a:solidFill>
            <a:schemeClr val="accent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600" b="1" dirty="0" smtClean="0">
              <a:solidFill>
                <a:srgbClr val="FFFF00"/>
              </a:solidFill>
              <a:effectLst>
                <a:glow rad="101600">
                  <a:prstClr val="black"/>
                </a:glow>
              </a:effectLst>
              <a:latin typeface="TH Sarabun New" pitchFamily="34" charset="-34"/>
              <a:cs typeface="TH Sarabun New" pitchFamily="34" charset="-34"/>
            </a:endParaRPr>
          </a:p>
          <a:p>
            <a:pPr algn="ctr"/>
            <a:r>
              <a:rPr lang="th-TH" sz="3600" b="1" dirty="0" smtClean="0">
                <a:solidFill>
                  <a:srgbClr val="FFFF00"/>
                </a:solidFill>
                <a:effectLst>
                  <a:glow rad="101600">
                    <a:prstClr val="black"/>
                  </a:glow>
                </a:effectLst>
                <a:latin typeface="TH Sarabun New" pitchFamily="34" charset="-34"/>
                <a:cs typeface="TH Sarabun New" pitchFamily="34" charset="-34"/>
              </a:rPr>
              <a:t>งานใต้ร่มพระบารมี ๒๓๔ ปี กรุงรัตนโกสินทร์</a:t>
            </a:r>
          </a:p>
          <a:p>
            <a:pPr algn="ctr"/>
            <a:r>
              <a:rPr lang="th-TH" sz="3600" b="1" dirty="0" smtClean="0">
                <a:latin typeface="TH Sarabun New" pitchFamily="34" charset="-34"/>
                <a:cs typeface="TH Sarabun New" pitchFamily="34" charset="-34"/>
              </a:rPr>
              <a:t> </a:t>
            </a:r>
            <a:endParaRPr lang="th-TH" sz="3600" b="1" dirty="0">
              <a:latin typeface="TH Sarabun New" pitchFamily="34" charset="-34"/>
              <a:cs typeface="TH Sarabun New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ตัวยึดเนื้อหา 6" descr="vcv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3999" cy="6858000"/>
          </a:xfrm>
        </p:spPr>
      </p:pic>
      <p:sp>
        <p:nvSpPr>
          <p:cNvPr id="8" name="สี่เหลี่ยมผืนผ้า 7"/>
          <p:cNvSpPr/>
          <p:nvPr/>
        </p:nvSpPr>
        <p:spPr>
          <a:xfrm>
            <a:off x="0" y="2285992"/>
            <a:ext cx="9144000" cy="928694"/>
          </a:xfrm>
          <a:prstGeom prst="rect">
            <a:avLst/>
          </a:prstGeom>
          <a:solidFill>
            <a:schemeClr val="accent1"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solidFill>
                  <a:srgbClr val="FFFF00"/>
                </a:solidFill>
                <a:effectLst>
                  <a:glow rad="101600">
                    <a:prstClr val="black"/>
                  </a:glow>
                </a:effectLst>
                <a:latin typeface="TH Sarabun New" pitchFamily="34" charset="-34"/>
                <a:cs typeface="TH Sarabun New" pitchFamily="34" charset="-34"/>
              </a:rPr>
              <a:t>การแสดงโขนพระราชทานเฉลิมพระเกียรติ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F:\สวดมนต์ข้ามปี  หนังสือเฉลิมพระเกียรติ\1387870807-P1060579-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00164" y="-32423"/>
            <a:ext cx="10429948" cy="6890423"/>
          </a:xfrm>
          <a:prstGeom prst="rect">
            <a:avLst/>
          </a:prstGeom>
          <a:noFill/>
        </p:spPr>
      </p:pic>
      <p:graphicFrame>
        <p:nvGraphicFramePr>
          <p:cNvPr id="4" name="ตาราง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23192507"/>
              </p:ext>
            </p:extLst>
          </p:nvPr>
        </p:nvGraphicFramePr>
        <p:xfrm>
          <a:off x="71407" y="2571744"/>
          <a:ext cx="8929749" cy="17145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39335"/>
                <a:gridCol w="1319667"/>
                <a:gridCol w="1319667"/>
                <a:gridCol w="1732064"/>
                <a:gridCol w="1919016"/>
              </a:tblGrid>
              <a:tr h="7913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2100" b="1" dirty="0">
                          <a:solidFill>
                            <a:srgbClr val="FFFF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การอุปถัมภ์ศาสนา</a:t>
                      </a:r>
                      <a:endParaRPr lang="en-US" sz="2100" b="1" dirty="0">
                        <a:solidFill>
                          <a:srgbClr val="FFFF00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5049" marR="65049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2100" b="1" dirty="0">
                          <a:solidFill>
                            <a:srgbClr val="FFFF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ปี 57</a:t>
                      </a:r>
                      <a:endParaRPr lang="en-US" sz="2100" b="1" dirty="0">
                        <a:solidFill>
                          <a:srgbClr val="FFFF00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5049" marR="65049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2100" b="1" dirty="0">
                          <a:solidFill>
                            <a:srgbClr val="FFFF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ปี 58</a:t>
                      </a:r>
                      <a:endParaRPr lang="en-US" sz="2100" b="1" dirty="0">
                        <a:solidFill>
                          <a:srgbClr val="FFFF00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5049" marR="65049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2100" b="1" dirty="0">
                          <a:solidFill>
                            <a:srgbClr val="FFFF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ปี 59</a:t>
                      </a:r>
                      <a:endParaRPr lang="en-US" sz="2100" b="1" dirty="0">
                        <a:solidFill>
                          <a:srgbClr val="FFFF00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5049" marR="65049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h-TH" sz="2100" b="1" dirty="0" smtClean="0">
                          <a:solidFill>
                            <a:srgbClr val="FFFF00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หมายเหตุ</a:t>
                      </a:r>
                      <a:endParaRPr lang="en-US" sz="2100" b="1" dirty="0">
                        <a:solidFill>
                          <a:srgbClr val="FFFF00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5049" marR="65049" marT="0" marB="0"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  <a:tr h="9232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900" b="1" dirty="0" smtClean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ผู้เข้าร่วมสวดมนต์ข้ามปี (</a:t>
                      </a:r>
                      <a:r>
                        <a:rPr lang="th-TH" sz="19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ล้านคน)</a:t>
                      </a:r>
                      <a:endParaRPr lang="en-US" sz="19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5049" marR="650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21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12</a:t>
                      </a:r>
                      <a:endParaRPr lang="en-US" sz="21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5049" marR="650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21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15</a:t>
                      </a:r>
                      <a:endParaRPr lang="en-US" sz="21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5049" marR="650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21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18</a:t>
                      </a:r>
                      <a:endParaRPr lang="en-US" sz="21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5049" marR="6504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th-TH" sz="21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เพิ่มขึ้น 50</a:t>
                      </a:r>
                      <a:r>
                        <a:rPr lang="en-US" sz="2100" b="1" dirty="0"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%</a:t>
                      </a:r>
                      <a:endParaRPr lang="en-US" sz="2100" b="1" dirty="0"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65049" marR="65049" marT="0" marB="0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-357222" y="-214338"/>
            <a:ext cx="550072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th-TH" sz="5000" b="1" dirty="0" smtClean="0">
              <a:solidFill>
                <a:srgbClr val="FFFF00"/>
              </a:solidFill>
              <a:effectLst>
                <a:glow rad="101600">
                  <a:prstClr val="black"/>
                </a:glow>
              </a:effectLst>
              <a:latin typeface="TH Sarabun New" pitchFamily="34" charset="-34"/>
              <a:cs typeface="TH Sarabun New" pitchFamily="34" charset="-34"/>
            </a:endParaRPr>
          </a:p>
          <a:p>
            <a:pPr algn="ctr"/>
            <a:r>
              <a:rPr lang="th-TH" sz="7000" b="1" dirty="0" smtClean="0">
                <a:solidFill>
                  <a:srgbClr val="FFFF00"/>
                </a:solidFill>
                <a:effectLst>
                  <a:glow rad="101600">
                    <a:prstClr val="black"/>
                  </a:glow>
                </a:effectLst>
                <a:latin typeface="TH Sarabun New" pitchFamily="34" charset="-34"/>
                <a:cs typeface="TH Sarabun New" pitchFamily="34" charset="-34"/>
              </a:rPr>
              <a:t>การสวดมนต์ข้ามปี</a:t>
            </a:r>
          </a:p>
          <a:p>
            <a:pPr algn="ctr"/>
            <a:r>
              <a:rPr lang="th-TH" sz="5000" b="1" dirty="0" smtClean="0">
                <a:latin typeface="TH Sarabun New" pitchFamily="34" charset="-34"/>
                <a:cs typeface="TH Sarabun New" pitchFamily="34" charset="-34"/>
              </a:rPr>
              <a:t> </a:t>
            </a:r>
            <a:endParaRPr lang="th-TH" sz="5000" b="1" dirty="0"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3209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graphicFrame>
        <p:nvGraphicFramePr>
          <p:cNvPr id="11" name="ตัวยึดเนื้อหา 10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1266" name="Picture 2" descr="F:\สวดมนต์ข้ามปี  หนังสือเฉลิมพระเกียรติ\2F8F2D971BD241F88773C647809034D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-1928858" y="-214314"/>
            <a:ext cx="7262856" cy="4695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7" name="Picture 3" descr="F:\สวดมนต์ข้ามปี  หนังสือเฉลิมพระเกียรติ\402_feature-1000x4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86302" y="-285776"/>
            <a:ext cx="10201332" cy="4310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9" name="Picture 5" descr="F:\สวดมนต์ข้ามปี  หนังสือเฉลิมพระเกียรติ\558000014795001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190622" y="3643314"/>
            <a:ext cx="6191250" cy="4133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0" name="Picture 6" descr="F:\สวดมนต์ข้ามปี  หนังสือเฉลิมพระเกียรติ\p123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3643314"/>
            <a:ext cx="6858008" cy="4572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1052</TotalTime>
  <Words>1018</Words>
  <Application>Microsoft Office PowerPoint</Application>
  <PresentationFormat>นำเสนอทางหน้าจอ (4:3)</PresentationFormat>
  <Paragraphs>326</Paragraphs>
  <Slides>45</Slides>
  <Notes>0</Notes>
  <HiddenSlides>1</HiddenSlides>
  <MMClips>0</MMClips>
  <ScaleCrop>false</ScaleCrop>
  <HeadingPairs>
    <vt:vector size="6" baseType="variant">
      <vt:variant>
        <vt:lpstr>แบบอักษรที่ถูกใช้</vt:lpstr>
      </vt:variant>
      <vt:variant>
        <vt:i4>6</vt:i4>
      </vt:variant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45</vt:i4>
      </vt:variant>
    </vt:vector>
  </HeadingPairs>
  <TitlesOfParts>
    <vt:vector size="52" baseType="lpstr">
      <vt:lpstr>Arial</vt:lpstr>
      <vt:lpstr>Angsana New</vt:lpstr>
      <vt:lpstr>TH Sarabun New</vt:lpstr>
      <vt:lpstr>Calibri</vt:lpstr>
      <vt:lpstr>Cordia New</vt:lpstr>
      <vt:lpstr>TH SarabunPSK</vt:lpstr>
      <vt:lpstr>ชุดรูปแบบของ Office</vt:lpstr>
      <vt:lpstr>ผลงาน ๒ ปี ด้านวัฒนธรรม ท่องเที่ยว กีฬา และกิจการอื่นๆ</vt:lpstr>
      <vt:lpstr>ภาพนิ่ง 2</vt:lpstr>
      <vt:lpstr>ภาพนิ่ง 3</vt:lpstr>
      <vt:lpstr>ภาพนิ่ง 4</vt:lpstr>
      <vt:lpstr>ภาพนิ่ง 5</vt:lpstr>
      <vt:lpstr>ภาพนิ่ง 6</vt:lpstr>
      <vt:lpstr>ภาพนิ่ง 7</vt:lpstr>
      <vt:lpstr>ภาพนิ่ง 8</vt:lpstr>
      <vt:lpstr>ภาพนิ่ง 9</vt:lpstr>
      <vt:lpstr>ภาพนิ่ง 10</vt:lpstr>
      <vt:lpstr>ภาพนิ่ง 11</vt:lpstr>
      <vt:lpstr>ภาพนิ่ง 12</vt:lpstr>
      <vt:lpstr>ภาพนิ่ง 13</vt:lpstr>
      <vt:lpstr>ภาพนิ่ง 14</vt:lpstr>
      <vt:lpstr>ภาพนิ่ง 15</vt:lpstr>
      <vt:lpstr>ภาพนิ่ง 16</vt:lpstr>
      <vt:lpstr>ภาพนิ่ง 17</vt:lpstr>
      <vt:lpstr>ภาพนิ่ง 18</vt:lpstr>
      <vt:lpstr>ภาพนิ่ง 19</vt:lpstr>
      <vt:lpstr>ภาพนิ่ง 20</vt:lpstr>
      <vt:lpstr>ภาพนิ่ง 21</vt:lpstr>
      <vt:lpstr>ภาพนิ่ง 22</vt:lpstr>
      <vt:lpstr>ภาพนิ่ง 23</vt:lpstr>
      <vt:lpstr>ภาพนิ่ง 24</vt:lpstr>
      <vt:lpstr>ภาพนิ่ง 25</vt:lpstr>
      <vt:lpstr>ภาพนิ่ง 26</vt:lpstr>
      <vt:lpstr>ภาพนิ่ง 27</vt:lpstr>
      <vt:lpstr>ภาพนิ่ง 28</vt:lpstr>
      <vt:lpstr>ภาพนิ่ง 29</vt:lpstr>
      <vt:lpstr>ภาพนิ่ง 30</vt:lpstr>
      <vt:lpstr>ภาพนิ่ง 31</vt:lpstr>
      <vt:lpstr>ภาพนิ่ง 32</vt:lpstr>
      <vt:lpstr>ภาพนิ่ง 33</vt:lpstr>
      <vt:lpstr>ภาพนิ่ง 34</vt:lpstr>
      <vt:lpstr>ภาพนิ่ง 35</vt:lpstr>
      <vt:lpstr>ภาพนิ่ง 36</vt:lpstr>
      <vt:lpstr>ภาพนิ่ง 37</vt:lpstr>
      <vt:lpstr>ภาพนิ่ง 38</vt:lpstr>
      <vt:lpstr>ภาพนิ่ง 39</vt:lpstr>
      <vt:lpstr>ภาพนิ่ง 40</vt:lpstr>
      <vt:lpstr>ภาพนิ่ง 41</vt:lpstr>
      <vt:lpstr>ภาพนิ่ง 42</vt:lpstr>
      <vt:lpstr>ภาพนิ่ง 43</vt:lpstr>
      <vt:lpstr>ภาพนิ่ง 44</vt:lpstr>
      <vt:lpstr>ภาพนิ่ง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ผลงาน 2 ปี</dc:title>
  <dc:creator>ggg</dc:creator>
  <cp:lastModifiedBy>ggg</cp:lastModifiedBy>
  <cp:revision>132</cp:revision>
  <dcterms:created xsi:type="dcterms:W3CDTF">2016-09-14T02:27:46Z</dcterms:created>
  <dcterms:modified xsi:type="dcterms:W3CDTF">2016-09-15T04:55:43Z</dcterms:modified>
</cp:coreProperties>
</file>