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65" r:id="rId3"/>
    <p:sldId id="281" r:id="rId4"/>
    <p:sldId id="280" r:id="rId5"/>
    <p:sldId id="259" r:id="rId6"/>
    <p:sldId id="275" r:id="rId7"/>
    <p:sldId id="260" r:id="rId8"/>
    <p:sldId id="278" r:id="rId9"/>
    <p:sldId id="261" r:id="rId10"/>
    <p:sldId id="262" r:id="rId11"/>
    <p:sldId id="274" r:id="rId12"/>
    <p:sldId id="282" r:id="rId13"/>
    <p:sldId id="270" r:id="rId14"/>
    <p:sldId id="271" r:id="rId15"/>
    <p:sldId id="272" r:id="rId16"/>
    <p:sldId id="273" r:id="rId17"/>
  </p:sldIdLst>
  <p:sldSz cx="9144000" cy="5715000" type="screen16x10"/>
  <p:notesSz cx="6797675" cy="98567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GOV\AppData\Local\Microsoft\Windows\Temporary%20Internet%20Files\Content.IE5\6FZCKOM1\capital%20flo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322284768399733E-2"/>
          <c:y val="3.7311651601970301E-2"/>
          <c:w val="0.88978157967835103"/>
          <c:h val="0.88504893049388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เงินทุนเคลื่อนย้ายสุทธิ (Net Capital Flow) 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Lbls>
            <c:dLbl>
              <c:idx val="2"/>
              <c:layout>
                <c:manualLayout>
                  <c:x val="-1.7278617710583161E-2"/>
                  <c:y val="5.0409707877727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398848092152647E-3"/>
                  <c:y val="-3.36064719184849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1994240460763184E-3"/>
                  <c:y val="8.7377091605949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1677465802735852E-2"/>
                  <c:y val="6.3852296645121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519078473722123E-2"/>
                  <c:y val="8.4016179796212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Sheet2!$B$1:$R$1</c:f>
              <c:strCache>
                <c:ptCount val="17"/>
                <c:pt idx="0">
                  <c:v>Q1/52</c:v>
                </c:pt>
                <c:pt idx="1">
                  <c:v>Q2/52</c:v>
                </c:pt>
                <c:pt idx="2">
                  <c:v>Q3/52</c:v>
                </c:pt>
                <c:pt idx="3">
                  <c:v>Q4/52</c:v>
                </c:pt>
                <c:pt idx="4">
                  <c:v>Q1/53</c:v>
                </c:pt>
                <c:pt idx="5">
                  <c:v>Q2/53</c:v>
                </c:pt>
                <c:pt idx="6">
                  <c:v>Q3/53</c:v>
                </c:pt>
                <c:pt idx="7">
                  <c:v>Q4/53</c:v>
                </c:pt>
                <c:pt idx="8">
                  <c:v>Q1/54</c:v>
                </c:pt>
                <c:pt idx="9">
                  <c:v>Q2/54</c:v>
                </c:pt>
                <c:pt idx="10">
                  <c:v>Q3/54</c:v>
                </c:pt>
                <c:pt idx="11">
                  <c:v>Q4/54</c:v>
                </c:pt>
                <c:pt idx="12">
                  <c:v>Q1/55</c:v>
                </c:pt>
                <c:pt idx="13">
                  <c:v>Q2/55</c:v>
                </c:pt>
                <c:pt idx="14">
                  <c:v>Q3/55</c:v>
                </c:pt>
                <c:pt idx="15">
                  <c:v>Q4/55</c:v>
                </c:pt>
                <c:pt idx="16">
                  <c:v>Q1/56</c:v>
                </c:pt>
              </c:strCache>
            </c:strRef>
          </c:cat>
          <c:val>
            <c:numRef>
              <c:f>Sheet2!$B$2:$R$2</c:f>
              <c:numCache>
                <c:formatCode>0</c:formatCode>
                <c:ptCount val="17"/>
                <c:pt idx="0">
                  <c:v>-2823.65</c:v>
                </c:pt>
                <c:pt idx="1">
                  <c:v>-2532.5500000000002</c:v>
                </c:pt>
                <c:pt idx="2">
                  <c:v>1668.82</c:v>
                </c:pt>
                <c:pt idx="3">
                  <c:v>1086.8699999999999</c:v>
                </c:pt>
                <c:pt idx="4">
                  <c:v>7003.33</c:v>
                </c:pt>
                <c:pt idx="5">
                  <c:v>6332.29</c:v>
                </c:pt>
                <c:pt idx="6">
                  <c:v>8475.719999999983</c:v>
                </c:pt>
                <c:pt idx="7">
                  <c:v>2997.58</c:v>
                </c:pt>
                <c:pt idx="8">
                  <c:v>1431.74</c:v>
                </c:pt>
                <c:pt idx="9">
                  <c:v>231.8</c:v>
                </c:pt>
                <c:pt idx="10">
                  <c:v>-575.02</c:v>
                </c:pt>
                <c:pt idx="11">
                  <c:v>-6280.76</c:v>
                </c:pt>
                <c:pt idx="12">
                  <c:v>3611.24</c:v>
                </c:pt>
                <c:pt idx="13">
                  <c:v>-563.38</c:v>
                </c:pt>
                <c:pt idx="14">
                  <c:v>4460.3500000000004</c:v>
                </c:pt>
                <c:pt idx="15">
                  <c:v>4032.54</c:v>
                </c:pt>
                <c:pt idx="16" formatCode="_-* #,##0_-;\-* #,##0_-;_-* &quot;-&quot;??_-;_-@_-">
                  <c:v>4775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การลงทุนโดยตรง (Direct Investment)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4398848092152647E-3"/>
                  <c:y val="2.6885177534788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97696184305289E-3"/>
                  <c:y val="3.3606471918485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994240460763184E-3"/>
                  <c:y val="-3.3606471918485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94240460763184E-3"/>
                  <c:y val="-1.6803235959242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19078473722123E-2"/>
                  <c:y val="6.7212943836970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59539236861057E-3"/>
                  <c:y val="-6.7212943836970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797696184305256E-2"/>
                  <c:y val="6.0491649453273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6393088552915685E-3"/>
                  <c:y val="0.10418006294730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6393088552915685E-3"/>
                  <c:y val="0.134425887673939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1519078473722123E-2"/>
                  <c:y val="0.107541503992819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6393088552915685E-3"/>
                  <c:y val="6.7212943836970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8796562416740002E-3"/>
                  <c:y val="6.7210297658078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Sheet2!$B$1:$R$1</c:f>
              <c:strCache>
                <c:ptCount val="17"/>
                <c:pt idx="0">
                  <c:v>Q1/52</c:v>
                </c:pt>
                <c:pt idx="1">
                  <c:v>Q2/52</c:v>
                </c:pt>
                <c:pt idx="2">
                  <c:v>Q3/52</c:v>
                </c:pt>
                <c:pt idx="3">
                  <c:v>Q4/52</c:v>
                </c:pt>
                <c:pt idx="4">
                  <c:v>Q1/53</c:v>
                </c:pt>
                <c:pt idx="5">
                  <c:v>Q2/53</c:v>
                </c:pt>
                <c:pt idx="6">
                  <c:v>Q3/53</c:v>
                </c:pt>
                <c:pt idx="7">
                  <c:v>Q4/53</c:v>
                </c:pt>
                <c:pt idx="8">
                  <c:v>Q1/54</c:v>
                </c:pt>
                <c:pt idx="9">
                  <c:v>Q2/54</c:v>
                </c:pt>
                <c:pt idx="10">
                  <c:v>Q3/54</c:v>
                </c:pt>
                <c:pt idx="11">
                  <c:v>Q4/54</c:v>
                </c:pt>
                <c:pt idx="12">
                  <c:v>Q1/55</c:v>
                </c:pt>
                <c:pt idx="13">
                  <c:v>Q2/55</c:v>
                </c:pt>
                <c:pt idx="14">
                  <c:v>Q3/55</c:v>
                </c:pt>
                <c:pt idx="15">
                  <c:v>Q4/55</c:v>
                </c:pt>
                <c:pt idx="16">
                  <c:v>Q1/56</c:v>
                </c:pt>
              </c:strCache>
            </c:strRef>
          </c:cat>
          <c:val>
            <c:numRef>
              <c:f>Sheet2!$B$3:$R$3</c:f>
              <c:numCache>
                <c:formatCode>0</c:formatCode>
                <c:ptCount val="17"/>
                <c:pt idx="0">
                  <c:v>241.57</c:v>
                </c:pt>
                <c:pt idx="1">
                  <c:v>2.25</c:v>
                </c:pt>
                <c:pt idx="2">
                  <c:v>318.69</c:v>
                </c:pt>
                <c:pt idx="3">
                  <c:v>138.18</c:v>
                </c:pt>
                <c:pt idx="4">
                  <c:v>1384.02</c:v>
                </c:pt>
                <c:pt idx="5">
                  <c:v>3049.64</c:v>
                </c:pt>
                <c:pt idx="6">
                  <c:v>1612.49</c:v>
                </c:pt>
                <c:pt idx="7">
                  <c:v>-1550.86</c:v>
                </c:pt>
                <c:pt idx="8">
                  <c:v>-3922.27</c:v>
                </c:pt>
                <c:pt idx="9">
                  <c:v>2379.75</c:v>
                </c:pt>
                <c:pt idx="10">
                  <c:v>-944.05</c:v>
                </c:pt>
                <c:pt idx="11">
                  <c:v>2043.4</c:v>
                </c:pt>
                <c:pt idx="12">
                  <c:v>-1117.44</c:v>
                </c:pt>
                <c:pt idx="13">
                  <c:v>-1590.54</c:v>
                </c:pt>
                <c:pt idx="14">
                  <c:v>-622.89</c:v>
                </c:pt>
                <c:pt idx="15">
                  <c:v>25.55</c:v>
                </c:pt>
                <c:pt idx="16" formatCode="_-* #,##0_-;\-* #,##0_-;_-* &quot;-&quot;??_-;_-@_-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68864"/>
        <c:axId val="138928128"/>
      </c:barChart>
      <c:lineChart>
        <c:grouping val="standard"/>
        <c:varyColors val="0"/>
        <c:ser>
          <c:idx val="3"/>
          <c:order val="2"/>
          <c:tx>
            <c:strRef>
              <c:f>Sheet2!$A$5</c:f>
              <c:strCache>
                <c:ptCount val="1"/>
                <c:pt idx="0">
                  <c:v>อัตราแลกเปลี่ยน ณ สิ้นไตรมาส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Sheet2!$B$1:$R$1</c:f>
              <c:strCache>
                <c:ptCount val="17"/>
                <c:pt idx="0">
                  <c:v>Q1/52</c:v>
                </c:pt>
                <c:pt idx="1">
                  <c:v>Q2/52</c:v>
                </c:pt>
                <c:pt idx="2">
                  <c:v>Q3/52</c:v>
                </c:pt>
                <c:pt idx="3">
                  <c:v>Q4/52</c:v>
                </c:pt>
                <c:pt idx="4">
                  <c:v>Q1/53</c:v>
                </c:pt>
                <c:pt idx="5">
                  <c:v>Q2/53</c:v>
                </c:pt>
                <c:pt idx="6">
                  <c:v>Q3/53</c:v>
                </c:pt>
                <c:pt idx="7">
                  <c:v>Q4/53</c:v>
                </c:pt>
                <c:pt idx="8">
                  <c:v>Q1/54</c:v>
                </c:pt>
                <c:pt idx="9">
                  <c:v>Q2/54</c:v>
                </c:pt>
                <c:pt idx="10">
                  <c:v>Q3/54</c:v>
                </c:pt>
                <c:pt idx="11">
                  <c:v>Q4/54</c:v>
                </c:pt>
                <c:pt idx="12">
                  <c:v>Q1/55</c:v>
                </c:pt>
                <c:pt idx="13">
                  <c:v>Q2/55</c:v>
                </c:pt>
                <c:pt idx="14">
                  <c:v>Q3/55</c:v>
                </c:pt>
                <c:pt idx="15">
                  <c:v>Q4/55</c:v>
                </c:pt>
                <c:pt idx="16">
                  <c:v>Q1/56</c:v>
                </c:pt>
              </c:strCache>
            </c:strRef>
          </c:cat>
          <c:val>
            <c:numRef>
              <c:f>Sheet2!$B$5:$R$5</c:f>
              <c:numCache>
                <c:formatCode>0.0</c:formatCode>
                <c:ptCount val="17"/>
                <c:pt idx="0">
                  <c:v>35.479700000000001</c:v>
                </c:pt>
                <c:pt idx="1">
                  <c:v>33.979600000000005</c:v>
                </c:pt>
                <c:pt idx="2">
                  <c:v>33.510200000000005</c:v>
                </c:pt>
                <c:pt idx="3">
                  <c:v>33.319699999999997</c:v>
                </c:pt>
                <c:pt idx="4">
                  <c:v>32.324200000000005</c:v>
                </c:pt>
                <c:pt idx="5">
                  <c:v>32.3947</c:v>
                </c:pt>
                <c:pt idx="6">
                  <c:v>30.366800000000001</c:v>
                </c:pt>
                <c:pt idx="7">
                  <c:v>30.151299999999999</c:v>
                </c:pt>
                <c:pt idx="8">
                  <c:v>30.29669999999992</c:v>
                </c:pt>
                <c:pt idx="9">
                  <c:v>30.747199999999989</c:v>
                </c:pt>
                <c:pt idx="10">
                  <c:v>31.167400000000001</c:v>
                </c:pt>
                <c:pt idx="11">
                  <c:v>31.691199999999988</c:v>
                </c:pt>
                <c:pt idx="12">
                  <c:v>30.8431</c:v>
                </c:pt>
                <c:pt idx="13">
                  <c:v>31.8261</c:v>
                </c:pt>
                <c:pt idx="14">
                  <c:v>30.828800000000001</c:v>
                </c:pt>
                <c:pt idx="15">
                  <c:v>30.631599999999999</c:v>
                </c:pt>
                <c:pt idx="16">
                  <c:v>29.308499999999924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31200"/>
        <c:axId val="138929664"/>
      </c:lineChart>
      <c:catAx>
        <c:axId val="13766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8928128"/>
        <c:crosses val="autoZero"/>
        <c:auto val="1"/>
        <c:lblAlgn val="ctr"/>
        <c:lblOffset val="100"/>
        <c:noMultiLvlLbl val="0"/>
      </c:catAx>
      <c:valAx>
        <c:axId val="1389281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7668864"/>
        <c:crosses val="autoZero"/>
        <c:crossBetween val="between"/>
      </c:valAx>
      <c:valAx>
        <c:axId val="138929664"/>
        <c:scaling>
          <c:orientation val="minMax"/>
          <c:max val="36"/>
          <c:min val="29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931200"/>
        <c:crosses val="max"/>
        <c:crossBetween val="between"/>
      </c:valAx>
      <c:catAx>
        <c:axId val="138931200"/>
        <c:scaling>
          <c:orientation val="minMax"/>
        </c:scaling>
        <c:delete val="1"/>
        <c:axPos val="b"/>
        <c:majorTickMark val="out"/>
        <c:minorTickMark val="none"/>
        <c:tickLblPos val="none"/>
        <c:crossAx val="1389296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1310295176386038E-2"/>
          <c:y val="0.84236791730373461"/>
          <c:w val="0.72414686825054064"/>
          <c:h val="7.14095189405546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2839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2839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7D867A33-7857-4550-BFA2-FDCCF0C3E17B}" type="datetimeFigureOut">
              <a:rPr lang="th-TH" smtClean="0"/>
              <a:pPr/>
              <a:t>28/05/56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7" tIns="45469" rIns="90937" bIns="4546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0937" tIns="45469" rIns="90937" bIns="454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9"/>
            <a:ext cx="2945659" cy="492839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2839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B9E08C65-00A5-4153-977C-5F5490F5058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3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38188"/>
            <a:ext cx="5915025" cy="3697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400F-5742-4BF1-9B34-BD8AED2C79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752B43-47C2-425B-BF3D-A2B563CE2181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752B43-47C2-425B-BF3D-A2B563CE2181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752B43-47C2-425B-BF3D-A2B563CE2181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752B43-47C2-425B-BF3D-A2B563CE2181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79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022"/>
            <a:ext cx="2133600" cy="304271"/>
          </a:xfrm>
          <a:prstGeom prst="rect">
            <a:avLst/>
          </a:prstGeom>
        </p:spPr>
        <p:txBody>
          <a:bodyPr/>
          <a:lstStyle/>
          <a:p>
            <a:fld id="{4F69494E-78A8-40B6-B8C3-8B3035BA4D3B}" type="datetime1">
              <a:rPr lang="th-TH" sz="1800">
                <a:solidFill>
                  <a:prstClr val="black"/>
                </a:solidFill>
              </a:rPr>
              <a:pPr/>
              <a:t>28/05/56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02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994" y="5297022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b="1">
                <a:latin typeface="TH SarabunPSK" pitchFamily="34" charset="-34"/>
                <a:cs typeface="TH SarabunPSK" pitchFamily="34" charset="-34"/>
              </a:defRPr>
            </a:lvl1pPr>
          </a:lstStyle>
          <a:p>
            <a:fld id="{A6F0F811-E6EE-4408-965F-69CC390FE3A0}" type="slidenum">
              <a:rPr lang="en-GB" sz="1800" smtClean="0">
                <a:solidFill>
                  <a:prstClr val="black"/>
                </a:solidFill>
              </a:rPr>
              <a:pPr/>
              <a:t>‹#›</a:t>
            </a:fld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3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5565000"/>
            <a:ext cx="0" cy="15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320000"/>
            <a:ext cx="8064000" cy="240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>
          <a:xfrm>
            <a:off x="8604000" y="5544000"/>
            <a:ext cx="432000" cy="180000"/>
          </a:xfrm>
          <a:prstGeom prst="rect">
            <a:avLst/>
          </a:prstGeom>
        </p:spPr>
        <p:txBody>
          <a:bodyPr/>
          <a:lstStyle/>
          <a:p>
            <a:fld id="{590D2304-24A7-4E4C-82B3-924AC4FEAFAD}" type="slidenum">
              <a:rPr lang="de-DE" sz="1800">
                <a:solidFill>
                  <a:prstClr val="black"/>
                </a:solidFill>
              </a:rPr>
              <a:pPr/>
              <a:t>‹#›</a:t>
            </a:fld>
            <a:endParaRPr lang="de-D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603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8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0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8" r:id="rId5"/>
    <p:sldLayoutId id="214748366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3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0.png"/><Relationship Id="rId5" Type="http://schemas.openxmlformats.org/officeDocument/2006/relationships/tags" Target="../tags/tag14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6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48300"/>
            <a:ext cx="5334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7" name="Picture 6" descr="http://1.bp.blogspot.com/-iO4OywgoybU/UXGs1l6_MuI/AAAAAAAACsQ/XJJJxkl5mlI/s1600/408237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20" y="1913861"/>
            <a:ext cx="1852447" cy="13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" y="1881497"/>
            <a:ext cx="1706038" cy="142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192" y="1736436"/>
            <a:ext cx="6048672" cy="174228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h-TH" sz="4800" dirty="0" smtClean="0">
                <a:solidFill>
                  <a:srgbClr val="C00000"/>
                </a:solidFill>
                <a:latin typeface="DSN LardPhrao" pitchFamily="2" charset="-34"/>
                <a:cs typeface="DSN LardPhrao" pitchFamily="2" charset="-34"/>
              </a:rPr>
              <a:t>กรอบเสถียรภาพเศรษฐกิจ 2556</a:t>
            </a:r>
            <a:endParaRPr lang="th-TH" sz="4800" dirty="0">
              <a:solidFill>
                <a:srgbClr val="C00000"/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87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 rot="10800000" flipH="1">
            <a:off x="700668" y="872340"/>
            <a:ext cx="6629400" cy="4320480"/>
          </a:xfrm>
          <a:prstGeom prst="homePlate">
            <a:avLst>
              <a:gd name="adj" fmla="val 2380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45719" rIns="91439" bIns="45719" anchor="ctr">
            <a:noAutofit/>
          </a:bodyPr>
          <a:lstStyle/>
          <a:p>
            <a:pPr algn="ctr">
              <a:spcAft>
                <a:spcPts val="417"/>
              </a:spcAft>
            </a:pPr>
            <a:endParaRPr lang="de-AT" sz="1800">
              <a:solidFill>
                <a:srgbClr val="0070C0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8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0765" y="2818688"/>
            <a:ext cx="5329238" cy="45044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ดำเนินการปฏิรูป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โครงสร้างภาษี</a:t>
            </a:r>
          </a:p>
        </p:txBody>
      </p:sp>
      <p:sp>
        <p:nvSpPr>
          <p:cNvPr id="9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9271" y="3379059"/>
            <a:ext cx="5329238" cy="45044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สนับสนุนด้านสินเชื่อผ่านสถาบันการเงินเฉพาะกิจของรัฐ</a:t>
            </a:r>
          </a:p>
          <a:p>
            <a:pPr marL="176213" indent="-176213">
              <a:spcAft>
                <a:spcPts val="417"/>
              </a:spcAft>
              <a:buSzPct val="90000"/>
              <a:buFont typeface="Wingdings"/>
              <a:buChar char="§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0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5944" y="1136718"/>
            <a:ext cx="5329238" cy="45044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กำกับดูแลการ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เบิกจ่ายงบประมาณ</a:t>
            </a:r>
          </a:p>
          <a:p>
            <a:pPr>
              <a:spcAft>
                <a:spcPts val="417"/>
              </a:spcAft>
              <a:buSzPct val="90000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1" name="Rectangle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9271" y="2258317"/>
            <a:ext cx="5329238" cy="45044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กำหนดให้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รัฐวิสาหกิจชำระหนี้/ปรับโครงสร้างหนี้เงินตราต่างประเทศ</a:t>
            </a:r>
          </a:p>
          <a:p>
            <a:pPr>
              <a:spcAft>
                <a:spcPts val="417"/>
              </a:spcAft>
              <a:buSzPct val="90000"/>
            </a:pP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1922" y="3939431"/>
            <a:ext cx="5329238" cy="45044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ส่งเสริมให้ภาคธุรกิจเอกชนไปลงทุนต่างประเทศในภาคธุรกิจที่เหมาะสม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5298" y="1699968"/>
            <a:ext cx="5329238" cy="448063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ดำเนินการ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โครงการลงทุนขนาดใหญ่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772853" y="2234560"/>
            <a:ext cx="1948437" cy="187046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45719" rIns="91439" bIns="45719" anchor="ctr">
            <a:noAutofit/>
          </a:bodyPr>
          <a:lstStyle/>
          <a:p>
            <a:pPr algn="ctr">
              <a:spcAft>
                <a:spcPts val="417"/>
              </a:spcAft>
            </a:pPr>
            <a:r>
              <a:rPr lang="th-TH" dirty="0">
                <a:solidFill>
                  <a:prstClr val="white"/>
                </a:solidFill>
                <a:latin typeface="DSN LardPhrao" pitchFamily="2" charset="-34"/>
                <a:cs typeface="DSN LardPhrao" pitchFamily="2" charset="-34"/>
              </a:rPr>
              <a:t>มาตรการ</a:t>
            </a:r>
          </a:p>
          <a:p>
            <a:pPr algn="ctr">
              <a:spcAft>
                <a:spcPts val="417"/>
              </a:spcAft>
            </a:pPr>
            <a:r>
              <a:rPr lang="th-TH" dirty="0">
                <a:solidFill>
                  <a:prstClr val="white"/>
                </a:solidFill>
                <a:latin typeface="DSN LardPhrao" pitchFamily="2" charset="-34"/>
                <a:cs typeface="DSN LardPhrao" pitchFamily="2" charset="-34"/>
              </a:rPr>
              <a:t>ด้านการคลัง</a:t>
            </a:r>
            <a:endParaRPr lang="de-AT" dirty="0">
              <a:solidFill>
                <a:prstClr val="white"/>
              </a:solidFill>
              <a:latin typeface="DSN LardPhrao" pitchFamily="2" charset="-34"/>
              <a:cs typeface="DSN LardPhrao" pitchFamily="2" charset="-34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38" y="4071957"/>
            <a:ext cx="768415" cy="6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01" y="395465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02" y="4467660"/>
            <a:ext cx="490967" cy="61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988" y="88678"/>
            <a:ext cx="5742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มาตรการรักษาเสถียรภาพของเศรษฐกิจ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38001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1840096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หน่วยงานหลัก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:</a:t>
            </a:r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กค</a:t>
            </a:r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7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4520" y="4481808"/>
            <a:ext cx="5329238" cy="45044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ส่งเสริมการออมและการประกันภัยของครัวเรือนให้ทั่วประเทศ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2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 flipH="1">
            <a:off x="2088000" y="697260"/>
            <a:ext cx="6629400" cy="4758044"/>
          </a:xfrm>
          <a:prstGeom prst="homePlate">
            <a:avLst>
              <a:gd name="adj" fmla="val 2380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45719" rIns="91439" bIns="45719" anchor="ctr">
            <a:noAutofit/>
          </a:bodyPr>
          <a:lstStyle/>
          <a:p>
            <a:pPr algn="ctr">
              <a:spcAft>
                <a:spcPts val="417"/>
              </a:spcAft>
            </a:pPr>
            <a:endParaRPr lang="de-AT" sz="180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8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6855" y="1969875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ด้านอุตสาหกรรมขนาดใหญ่ (อก.) ขยายการลงทุนและพัฒนาเทคโนโลยี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9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26855" y="1393811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ctr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SMEs (</a:t>
            </a:r>
            <a:r>
              <a:rPr lang="th-TH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กค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) 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เพิ่มสัดส่วนเป็นร้อยละ 40 ของ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GDP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0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518" y="4276476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ICT 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(ทก.) ยกระดับเทคโนโลยีและการเข้าถึงบริการ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1" name="Rectangle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6855" y="2534636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ด้านท่องเที่ยว (กก.) เพิ่มจำนวนนักท่องเที่ยว และเพิ่มรายได้เป็น  2 เท่า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2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6855" y="3684419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endParaRPr lang="th-TH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>
              <a:spcAft>
                <a:spcPts val="417"/>
              </a:spcAft>
              <a:buSzPct val="90000"/>
            </a:pP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26855" y="837508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ด้านเกษตร (</a:t>
            </a:r>
            <a:r>
              <a:rPr lang="th-TH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กษ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.) เพื่อยกระดับรายได้เกษตรกร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19128" y="1866926"/>
            <a:ext cx="2086667" cy="196659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45719" rIns="91439" bIns="45719" anchor="ctr">
            <a:noAutofit/>
          </a:bodyPr>
          <a:lstStyle/>
          <a:p>
            <a:pPr algn="ctr">
              <a:spcAft>
                <a:spcPts val="417"/>
              </a:spcAft>
            </a:pPr>
            <a:r>
              <a:rPr lang="th-TH" sz="3200" dirty="0">
                <a:solidFill>
                  <a:schemeClr val="bg1"/>
                </a:solidFill>
                <a:latin typeface="DSN LardPhrao" pitchFamily="2" charset="-34"/>
                <a:cs typeface="DSN LardPhrao" pitchFamily="2" charset="-34"/>
              </a:rPr>
              <a:t>มาตรการ</a:t>
            </a:r>
          </a:p>
          <a:p>
            <a:pPr algn="ctr">
              <a:spcAft>
                <a:spcPts val="417"/>
              </a:spcAft>
            </a:pPr>
            <a:r>
              <a:rPr lang="th-TH" sz="3200" dirty="0" smtClean="0">
                <a:solidFill>
                  <a:schemeClr val="bg1"/>
                </a:solidFill>
                <a:latin typeface="DSN LardPhrao" pitchFamily="2" charset="-34"/>
                <a:cs typeface="DSN LardPhrao" pitchFamily="2" charset="-34"/>
              </a:rPr>
              <a:t>เฉพาะด้าน</a:t>
            </a:r>
            <a:endParaRPr lang="de-AT" sz="3200" dirty="0">
              <a:solidFill>
                <a:schemeClr val="bg1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15477" y="3124348"/>
            <a:ext cx="5329238" cy="448063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ด้านการส่งออก (พณ.) ขยายตัวร้อย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ละ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 7.0 - 7.5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ในปี 2556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6462" y="3721596"/>
            <a:ext cx="515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ด้านพลังงาน (พน.) มีแหล่งพลังงานที่มั่นคง ในราคาเหมาะสม 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11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88" y="88678"/>
            <a:ext cx="5742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มาตรการรักษาเสถียรภาพของเศรษฐกิจ</a:t>
            </a:r>
          </a:p>
        </p:txBody>
      </p:sp>
      <p:sp>
        <p:nvSpPr>
          <p:cNvPr id="28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3848" y="4850195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ด้านผู้มีรายได้น้อย (</a:t>
            </a:r>
            <a:r>
              <a:rPr lang="th-TH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กค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.) สร้างรายได้และกำลังซื้อ ลดต้นทุนประกอบอาชีพ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>
              <a:spcAft>
                <a:spcPts val="417"/>
              </a:spcAft>
              <a:buSzPct val="90000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4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7744" y="2333119"/>
            <a:ext cx="5517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dirty="0" smtClean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รายละเอียดมาตรการเฉพาะด้าน</a:t>
            </a:r>
            <a:endParaRPr lang="th-TH" sz="5000" dirty="0">
              <a:solidFill>
                <a:schemeClr val="tx2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12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3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11305"/>
              </p:ext>
            </p:extLst>
          </p:nvPr>
        </p:nvGraphicFramePr>
        <p:xfrm>
          <a:off x="124581" y="1633364"/>
          <a:ext cx="8894501" cy="38164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1680"/>
                <a:gridCol w="1405499"/>
                <a:gridCol w="2808312"/>
                <a:gridCol w="2880320"/>
                <a:gridCol w="918690"/>
              </a:tblGrid>
              <a:tr h="69670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ด้าน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เป้าหมาย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มาตรการสำคัญ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ใน 6 เดือน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มาตรการปรับโครงสร้างที่สำคัญ</a:t>
                      </a:r>
                      <a:b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</a:b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ตามยุทธศาสตร์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หน่วยงานเจ้าภาพหลัก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77608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itchFamily="34" charset="0"/>
                        <a:buNone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ภาคเกษตร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ยกระดับรายได้เกษตรกร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การจำนำผลผลิตทางการเกษตร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(55/56) จำนวน 22 ล้านตัน</a:t>
                      </a:r>
                    </a:p>
                    <a:p>
                      <a:pPr marL="228600" indent="-22860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บัตรเครดิตเกษตรกร</a:t>
                      </a:r>
                    </a:p>
                    <a:p>
                      <a:pPr marL="228600" indent="-22860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ประกันภัยพืชผล</a:t>
                      </a: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Zoning 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เกษตร</a:t>
                      </a:r>
                      <a:endParaRPr lang="en-US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  <a:p>
                      <a:pPr marL="171450" indent="-17145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ปรับปรุงตลอดห่วงโซ่การผลิตเพิ่มมูลค่าและมาตรฐานสินค้าเกษตร</a:t>
                      </a:r>
                    </a:p>
                    <a:p>
                      <a:pPr marL="171450" indent="-17145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นโยบายอาหารแห่งชาติ (เกษตรอินทรีย์ อาหารฮาลาล อาหารปลอดภัย)</a:t>
                      </a: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itchFamily="34" charset="0"/>
                        <a:buNone/>
                      </a:pPr>
                      <a:r>
                        <a:rPr lang="th-TH" sz="16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กษ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.</a:t>
                      </a: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641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SMEs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เพิ่มสัดส่วนเป็น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ร้อยละ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40</a:t>
                      </a: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ของ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GDP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27305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ขยายปริมาณสินเชื่อ และการค้ำประกันสินเชื่อให้กับ 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SMEs</a:t>
                      </a:r>
                      <a:endParaRPr lang="th-TH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  <a:p>
                      <a:pPr marL="228600" indent="-228600" defTabSz="27305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ยกเว้นภาษีอัญมณีสำหรับงานแสดงสินค้าอัญมณีและเครื่องประดับ</a:t>
                      </a:r>
                      <a:endParaRPr lang="th-TH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ตั้งกองทุน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Venture Capital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และ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Incubators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พัฒนาสินค้า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OTOP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เศรษฐกิจสร้างสรรค์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ศูนย์ตรวจสอบชิ้นส่วนยานยนต์</a:t>
                      </a:r>
                      <a:endParaRPr lang="th-TH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th-TH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800"/>
                        </a:lnSpc>
                        <a:buFont typeface="Arial" pitchFamily="34" charset="0"/>
                        <a:buNone/>
                      </a:pPr>
                      <a:r>
                        <a:rPr lang="th-TH" sz="16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กค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.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endParaRPr lang="th-TH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988" y="88678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มาตรการเฉพาะด้าน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13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4275" y="769268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>
              <a:lnSpc>
                <a:spcPts val="2400"/>
              </a:lnSpc>
              <a:spcBef>
                <a:spcPts val="600"/>
              </a:spcBef>
            </a:pPr>
            <a:r>
              <a:rPr lang="th-TH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เพื่อรักษาศักยภาพในการขยายตัวของเศรษฐกิจในปี 2556 และสร้างความสามารถในการแข่งขันเพื่อให้สามารถรองรับสถานการณ์เศรษฐกิจโลกที่ยังมีความเสี่ยงต่อการขยายตัวของเศรษฐกิจไทย </a:t>
            </a:r>
          </a:p>
        </p:txBody>
      </p:sp>
    </p:spTree>
    <p:extLst>
      <p:ext uri="{BB962C8B-B14F-4D97-AF65-F5344CB8AC3E}">
        <p14:creationId xmlns:p14="http://schemas.microsoft.com/office/powerpoint/2010/main" val="11260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60874"/>
              </p:ext>
            </p:extLst>
          </p:nvPr>
        </p:nvGraphicFramePr>
        <p:xfrm>
          <a:off x="124581" y="851444"/>
          <a:ext cx="8894501" cy="45957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1680"/>
                <a:gridCol w="1657201"/>
                <a:gridCol w="2124562"/>
                <a:gridCol w="3312368"/>
                <a:gridCol w="918690"/>
              </a:tblGrid>
              <a:tr h="85927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ด้าน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เป้าหมาย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มาตรการสำคัญ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ใน 6 เดือน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มาตรการปรับโครงสร้างที่สำคัญ</a:t>
                      </a:r>
                      <a:b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</a:b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ตามยุทธศาสตร์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หน่วยงานเจ้าภาพหลัก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50656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อุตสาหกรรมขนาดใหญ่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ขยายการลงทุนและพัฒนาเทคโนโลยี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ประกาศใช้ยุทธศาสตร์การส่งเสริมการลงทุนฉบับใหม่ 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พัฒนาพื้นที่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Eco-Industrial Tow</a:t>
                      </a:r>
                      <a:endParaRPr lang="th-TH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มาตรการสนับสนุน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Eco Car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โครงการพัฒนา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Bio-plastics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พัฒนาอุตสาหกรรมการบินและระบบราง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กรุงเทพเมืองแฟชั่น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อก.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988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ท่องเที่ยว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จำนวน 24.7 ล้านคนในปี 2556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รายได้เพิ่มขึ้น</a:t>
                      </a:r>
                      <a:r>
                        <a:rPr lang="th-TH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2 เท่าในปี 2558</a:t>
                      </a:r>
                      <a:endParaRPr lang="th-TH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ออก 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Multiple Entry Visa</a:t>
                      </a:r>
                      <a:endParaRPr lang="th-TH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  <a:p>
                      <a:pPr marL="228600" indent="-2286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สิทธิประโยชน์ภาษีในการลงทุนปรับปรุงโรงแรมและสถานที่ท่องเที่ยว</a:t>
                      </a:r>
                    </a:p>
                    <a:p>
                      <a:pPr marL="228600" indent="-2286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ดูแลด้านความปลอดภัยและสาธารณสุขของนักท่องเที่ยว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พัฒนา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Medical Hub</a:t>
                      </a:r>
                      <a:endParaRPr lang="th-TH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ขับเคลื่อนโครงการตามแผนเพิ่มรายได้การท่องเที่ยวเป็น 2 ล้านล้านบาท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ส่งเสริมจุดเด่นของจังหวัดท่องเที่ยวที่สำคัญ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มาตรการลด/ยกเว้นภาษีสำหรับสินค้าที่เป็นรายการดึงดูดนักท่องเที่ยวกลุ่มเป้าหมาย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ส่งเสริมการจัดประชุมสัมมนาขององค์กรภาครัฐและเอกชน ทั้งในระดับประเทศและนานาชาติ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กก.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988" y="88678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มาตรการเฉพาะด้าน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14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37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57227"/>
              </p:ext>
            </p:extLst>
          </p:nvPr>
        </p:nvGraphicFramePr>
        <p:xfrm>
          <a:off x="124581" y="851444"/>
          <a:ext cx="8894501" cy="41861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1680"/>
                <a:gridCol w="1657201"/>
                <a:gridCol w="2412594"/>
                <a:gridCol w="2952328"/>
                <a:gridCol w="990698"/>
              </a:tblGrid>
              <a:tr h="7399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ด้าน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เป้าหมาย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มาตรการสำคัญ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ใน 6 เดือน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มาตรการปรับโครงสร้างที่สำคัญ</a:t>
                      </a:r>
                      <a:b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</a:b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ตามยุทธศาสตร์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หน่วยงานเจ้าภาพหลัก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297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การส่งออก</a:t>
                      </a: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ขยายตัวร้อยละ 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</a:b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7.0 - 7.5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ในปี 2556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จัด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Roadshow</a:t>
                      </a:r>
                      <a:r>
                        <a:rPr kumimoji="0" lang="th-T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ในตลาดใหม่และเก่า</a:t>
                      </a:r>
                    </a:p>
                    <a:p>
                      <a:pPr marL="228600" indent="-2286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แก้ปัญหาสินค้าส่งออก</a:t>
                      </a: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เช่น ส่งออกไก่ไปญี่ปุ่น กุ้งติดเชื่อ และส่งออกสินค้าเกษตรไปอินโดนีเซีย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เป็นต้น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6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เพิ่มปริมาณการค้าชายแดน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National Single Window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การใช้เงินบาทเป็น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Settlement Currency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สำหรับการค้าชายแดน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การพัฒนาสินค้าและผู้ประกอบการ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476375" algn="l"/>
                        </a:tabLst>
                      </a:pPr>
                      <a:r>
                        <a:rPr lang="th-TH" sz="16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พณ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.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73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พลังงาน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มีแหล่งพลังงานที่มั่นคงในราคาที่เหมาะสม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ส่งเสริมการลงทุนพลังงานของครัวเรือนและชุมชน (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Solar Cell, Biomass)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การปรับโครงสร้างภาษีสรรพสามิตรถยนต์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(</a:t>
                      </a: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มติ ครม. เมื่อวันที่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18 </a:t>
                      </a: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ธ.ค.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55)</a:t>
                      </a:r>
                      <a:endParaRPr kumimoji="0" lang="th-TH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ปรับโครงสร้างการผลิตเพื่อเพิ่มพลังงานทดแทนให้ได้ร้อยละ 25 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ปรับโครงสร้างราคาพลังงานให้เป็นไปตามกลไกตลาดและสะท้อนต้นทุนซึ่งรวมถึงการปรับโครงสร้างภาษีสรรพสามิตน้ำมันฯ</a:t>
                      </a:r>
                      <a:endParaRPr kumimoji="0" lang="en-US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ลงทุนในระบบท่อส่งก๊าซธรรมชาติ ท่องขนส่งน้ำมัน และโครงข่ายไฟฟ้า</a:t>
                      </a:r>
                      <a:endParaRPr kumimoji="0" lang="en-US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มาตรการทางภาษีเพื่อส่งเสริมการผลิตพลังงานทดแทน</a:t>
                      </a:r>
                      <a:endParaRPr kumimoji="0" lang="th-TH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พน.</a:t>
                      </a:r>
                      <a:endParaRPr kumimoji="0" lang="th-TH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988" y="88678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มาตรการเฉพาะด้าน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1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32049"/>
              </p:ext>
            </p:extLst>
          </p:nvPr>
        </p:nvGraphicFramePr>
        <p:xfrm>
          <a:off x="124581" y="851444"/>
          <a:ext cx="8894501" cy="46403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1680"/>
                <a:gridCol w="1765539"/>
                <a:gridCol w="2376264"/>
                <a:gridCol w="2952328"/>
                <a:gridCol w="918690"/>
              </a:tblGrid>
              <a:tr h="7399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ด้าน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เป้าหมาย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มาตรการสำคัญ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ใน 6 เดือน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มาตรการปรับโครงสร้างที่สำคัญ</a:t>
                      </a:r>
                      <a:b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</a:br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ตามยุทธศาสตร์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 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solidFill>
                            <a:schemeClr val="bg1"/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หน่วยงานเจ้าภาพหลัก</a:t>
                      </a:r>
                      <a:endParaRPr lang="th-TH" sz="1800" b="0" dirty="0">
                        <a:solidFill>
                          <a:schemeClr val="bg1"/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48212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ICT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ยกระดับเทคโนโลยีและการเข้าถึงบริการให้เป็นระดับแนวหน้าในภูมิภาค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เร่งประมูลคลื่นความถี่สัญญาณโทรทัศน์ระบบดิจิตอล (ประสาน </a:t>
                      </a:r>
                      <a:r>
                        <a:rPr lang="th-TH" sz="16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กสทช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.)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  <a:defRPr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ประมูลคลื่น</a:t>
                      </a:r>
                      <a:r>
                        <a:rPr lang="th-TH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4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G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ในปี 2557 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(ประสาน </a:t>
                      </a:r>
                      <a:r>
                        <a:rPr lang="th-TH" sz="16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กสทช</a:t>
                      </a: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.)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E-Government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ส่งเสริมการทำธุรกรรมทางอิเล็กทรอนิกส์อย่างปลอดภัย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แผนยุทธศาสตร์เพื่อพลิกฟื้นกิจการของ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TOT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 </a:t>
                      </a:r>
                      <a:r>
                        <a:rPr lang="th-TH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และ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CAT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(กนร.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16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พ.ค.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56)</a:t>
                      </a:r>
                      <a:endParaRPr lang="th-TH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ทก.</a:t>
                      </a:r>
                      <a:endParaRPr lang="th-TH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82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รายได้ผู้มีรายได้น้อย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สร้างรายได้และกำลังซ้อ</a:t>
                      </a:r>
                    </a:p>
                    <a:p>
                      <a:pPr marL="180975" indent="-180975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ขยายการเข้าถึงแหล่งทุน</a:t>
                      </a:r>
                    </a:p>
                    <a:p>
                      <a:pPr marL="180975" indent="-180975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cs typeface="DSN LardPhrao" pitchFamily="2" charset="-34"/>
                        </a:rPr>
                        <a:t>ลดต้นทุนการประกอบอาชีพ</a:t>
                      </a:r>
                      <a:endParaRPr lang="th-T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กองทุน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หมู่บ้านและชุมชนเมือง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lvl="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กองทุนสตรี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lvl="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กองทุนตั้งตัวได้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lvl="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สินเชื่อธนาคารประชาชน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lvl="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บัตรเครดิตพลังงาน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177800" indent="-17780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โครงการพักหนี้ครัวเรือนของเกษตรกรรายย่อยและผู้มีรายได้น้อยที่มีหนี้คงค้างต่ำกว่า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500,000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บาท อย่างน้อย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3 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ปี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SN LardPhrao" pitchFamily="2" charset="-34"/>
                          <a:ea typeface="Times New Roman"/>
                          <a:cs typeface="DSN LardPhrao" pitchFamily="2" charset="-34"/>
                        </a:rPr>
                        <a:t>พั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ฒนาทักษะเพื่อเพิ่มคุณภาพแรงงานรองรับการรับรองสมรรถนะและคุณวุฒิวิชาชีพของประชาคมอาเซียน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พัฒนาระบบสวัสดิการให้มีประสิทธิภาพและการให้บริการอย่างทั่วถึง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แผนแม่บทการเงินภาคประชาชน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476375" algn="l"/>
                        </a:tabLst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การให้กู้ยืมเงินเพื่อการศึกษา</a:t>
                      </a:r>
                      <a:endParaRPr lang="en-US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การให้ความรู้ทางการเงิน(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Financial literacy)</a:t>
                      </a:r>
                      <a:endParaRPr lang="th-TH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16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กค</a:t>
                      </a:r>
                      <a:r>
                        <a:rPr lang="th-TH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DSN LardPhrao" pitchFamily="2" charset="-34"/>
                          <a:ea typeface="+mn-ea"/>
                          <a:cs typeface="DSN LardPhrao" pitchFamily="2" charset="-34"/>
                        </a:rPr>
                        <a:t>.</a:t>
                      </a:r>
                      <a:endParaRPr lang="th-TH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SN LardPhrao" pitchFamily="2" charset="-34"/>
                        <a:ea typeface="+mn-ea"/>
                        <a:cs typeface="DSN LardPhrao" pitchFamily="2" charset="-34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988" y="88678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มาตรการเฉพาะด้าน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8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/>
          <p:cNvGrpSpPr/>
          <p:nvPr/>
        </p:nvGrpSpPr>
        <p:grpSpPr>
          <a:xfrm>
            <a:off x="36512" y="467588"/>
            <a:ext cx="9107488" cy="4700356"/>
            <a:chOff x="0" y="1417340"/>
            <a:chExt cx="9144000" cy="3968082"/>
          </a:xfrm>
        </p:grpSpPr>
        <p:grpSp>
          <p:nvGrpSpPr>
            <p:cNvPr id="1032" name="Group 1031"/>
            <p:cNvGrpSpPr/>
            <p:nvPr/>
          </p:nvGrpSpPr>
          <p:grpSpPr>
            <a:xfrm>
              <a:off x="0" y="1417340"/>
              <a:ext cx="9144000" cy="3968082"/>
              <a:chOff x="0" y="692609"/>
              <a:chExt cx="9144000" cy="4692814"/>
            </a:xfrm>
          </p:grpSpPr>
          <p:pic>
            <p:nvPicPr>
              <p:cNvPr id="1026" name="Picture 2" descr="http://www.brittgillette.com/images/global_ma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92609"/>
                <a:ext cx="9144000" cy="4692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2353444"/>
                <a:ext cx="553959" cy="4025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5020" y="2152178"/>
                <a:ext cx="553959" cy="4025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2622905"/>
                <a:ext cx="553959" cy="4161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" name="Curved Down Arrow 1028"/>
              <p:cNvSpPr/>
              <p:nvPr/>
            </p:nvSpPr>
            <p:spPr>
              <a:xfrm rot="1466149">
                <a:off x="4816108" y="2052266"/>
                <a:ext cx="1954667" cy="459329"/>
              </a:xfrm>
              <a:prstGeom prst="curvedDownArrow">
                <a:avLst/>
              </a:prstGeom>
              <a:solidFill>
                <a:srgbClr val="FF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urved Down Arrow 37"/>
              <p:cNvSpPr/>
              <p:nvPr/>
            </p:nvSpPr>
            <p:spPr>
              <a:xfrm rot="11517336" flipH="1">
                <a:off x="1997589" y="3356589"/>
                <a:ext cx="4537190" cy="799675"/>
              </a:xfrm>
              <a:prstGeom prst="curvedDownArrow">
                <a:avLst/>
              </a:prstGeom>
              <a:solidFill>
                <a:srgbClr val="FF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urved Down Arrow 38"/>
              <p:cNvSpPr/>
              <p:nvPr/>
            </p:nvSpPr>
            <p:spPr>
              <a:xfrm rot="8590833">
                <a:off x="6966999" y="3400866"/>
                <a:ext cx="1206643" cy="417619"/>
              </a:xfrm>
              <a:prstGeom prst="curvedDownArrow">
                <a:avLst/>
              </a:prstGeom>
              <a:solidFill>
                <a:srgbClr val="FF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031" name="TextBox 1030"/>
              <p:cNvSpPr txBox="1"/>
              <p:nvPr/>
            </p:nvSpPr>
            <p:spPr>
              <a:xfrm>
                <a:off x="1666297" y="1799683"/>
                <a:ext cx="601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QE</a:t>
                </a:r>
                <a:endParaRPr lang="th-TH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237985" y="2180117"/>
              <a:ext cx="601447" cy="442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QE</a:t>
              </a:r>
              <a:endParaRPr lang="th-TH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8808" y="2564468"/>
              <a:ext cx="601447" cy="442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QE</a:t>
              </a:r>
              <a:endParaRPr lang="th-TH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988" y="88678"/>
            <a:ext cx="3853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C00000"/>
                </a:solidFill>
                <a:latin typeface="DSN LardPhrao" pitchFamily="2" charset="-34"/>
                <a:cs typeface="DSN LardPhrao" pitchFamily="2" charset="-34"/>
              </a:rPr>
              <a:t>ความเสี่ยงในเศรษฐกิจโลก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6808" y="408163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สภาพคล่องส่วนเกินจากมาตรการ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QE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ของ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3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ประเทศหลักสร้าง</a:t>
            </a:r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แรง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กดดันภูมิภาค</a:t>
            </a:r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เอเชีย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ต่อเนื่อง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โดย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QE4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ของ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US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จำนวน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85 Billion USD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ต่อเดือน ส่วนของ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JP 60  - 70 Trillion Yen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ต่อ ปี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6136" y="411647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เศรษฐกิจโลกยังฟื้นตัวล่าช้า และภูมิภาคเอเชียชะลอตัวลง ส่งผลกระทบต่อคู่ค้าที่สำคัญ</a:t>
            </a:r>
            <a:b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</a:b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ของไทย เช่นเดียวกับที่เคยเกิดขึ้นในปี 2549 จนทำให้ธนาคารแห่งประเทศไทยต้องดำเนินมาตรการควบคุมเงินทุนไหลเข้า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(URR 30%)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7928" y="2353444"/>
            <a:ext cx="3485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DSN LardPhrao" pitchFamily="2" charset="-34"/>
                <a:cs typeface="DSN LardPhrao" pitchFamily="2" charset="-34"/>
              </a:rPr>
              <a:t>ประมาณการสภาพคล่องส่วนเกินในระบบ </a:t>
            </a:r>
            <a:br>
              <a:rPr lang="th-TH" sz="2000" dirty="0" smtClean="0">
                <a:latin typeface="DSN LardPhrao" pitchFamily="2" charset="-34"/>
                <a:cs typeface="DSN LardPhrao" pitchFamily="2" charset="-34"/>
              </a:rPr>
            </a:br>
            <a:r>
              <a:rPr lang="th-TH" sz="2000" dirty="0" smtClean="0">
                <a:latin typeface="DSN LardPhrao" pitchFamily="2" charset="-34"/>
                <a:cs typeface="DSN LardPhrao" pitchFamily="2" charset="-34"/>
              </a:rPr>
              <a:t>ณ สิ้นปี </a:t>
            </a:r>
            <a:r>
              <a:rPr lang="en-US" sz="2000" dirty="0" smtClean="0">
                <a:latin typeface="DSN LardPhrao" pitchFamily="2" charset="-34"/>
                <a:cs typeface="DSN LardPhrao" pitchFamily="2" charset="-34"/>
              </a:rPr>
              <a:t>56 </a:t>
            </a:r>
            <a:r>
              <a:rPr lang="th-TH" sz="2000" dirty="0" smtClean="0">
                <a:latin typeface="DSN LardPhrao" pitchFamily="2" charset="-34"/>
                <a:cs typeface="DSN LardPhrao" pitchFamily="2" charset="-34"/>
              </a:rPr>
              <a:t>อยู่ที่ </a:t>
            </a:r>
            <a:r>
              <a:rPr lang="en-US" sz="2000" dirty="0" smtClean="0">
                <a:latin typeface="DSN LardPhrao" pitchFamily="2" charset="-34"/>
                <a:cs typeface="DSN LardPhrao" pitchFamily="2" charset="-34"/>
              </a:rPr>
              <a:t>5.86 Trillion USD</a:t>
            </a:r>
          </a:p>
          <a:p>
            <a:pPr algn="thaiDist"/>
            <a:r>
              <a:rPr lang="th-TH" sz="2000" dirty="0" smtClean="0">
                <a:latin typeface="DSN LardPhrao" pitchFamily="2" charset="-34"/>
                <a:cs typeface="DSN LardPhrao" pitchFamily="2" charset="-34"/>
              </a:rPr>
              <a:t>เทียบกับสภาพคล่องสะสมช่วง </a:t>
            </a:r>
            <a:r>
              <a:rPr lang="en-US" sz="2000" dirty="0" smtClean="0">
                <a:latin typeface="DSN LardPhrao" pitchFamily="2" charset="-34"/>
                <a:cs typeface="DSN LardPhrao" pitchFamily="2" charset="-34"/>
              </a:rPr>
              <a:t>Hamburger</a:t>
            </a:r>
            <a:r>
              <a:rPr lang="th-TH" sz="2000" dirty="0" smtClean="0">
                <a:latin typeface="DSN LardPhrao" pitchFamily="2" charset="-34"/>
                <a:cs typeface="DSN LardPhrao" pitchFamily="2" charset="-34"/>
              </a:rPr>
              <a:t> </a:t>
            </a:r>
            <a:r>
              <a:rPr lang="en-US" sz="2000" dirty="0" smtClean="0">
                <a:latin typeface="DSN LardPhrao" pitchFamily="2" charset="-34"/>
                <a:cs typeface="DSN LardPhrao" pitchFamily="2" charset="-34"/>
              </a:rPr>
              <a:t>Crisis</a:t>
            </a:r>
            <a:r>
              <a:rPr lang="th-TH" sz="2000" dirty="0" smtClean="0">
                <a:latin typeface="DSN LardPhrao" pitchFamily="2" charset="-34"/>
                <a:cs typeface="DSN LardPhrao" pitchFamily="2" charset="-34"/>
              </a:rPr>
              <a:t> 1.85 </a:t>
            </a:r>
            <a:r>
              <a:rPr lang="en-US" sz="2000" dirty="0" smtClean="0">
                <a:latin typeface="DSN LardPhrao" pitchFamily="2" charset="-34"/>
                <a:cs typeface="DSN LardPhrao" pitchFamily="2" charset="-34"/>
              </a:rPr>
              <a:t>Trillion USD</a:t>
            </a:r>
            <a:endParaRPr lang="en-US" sz="2000" dirty="0"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52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76200" y="75101"/>
            <a:ext cx="8686800" cy="4061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2509838" indent="-2509838"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  <a:defRPr/>
            </a:pPr>
            <a:r>
              <a:rPr lang="th-TH" sz="4000" dirty="0">
                <a:solidFill>
                  <a:srgbClr val="C00000"/>
                </a:solidFill>
                <a:latin typeface="DSN LardPhrao" pitchFamily="2" charset="-34"/>
                <a:cs typeface="DSN LardPhrao" pitchFamily="2" charset="-34"/>
              </a:rPr>
              <a:t>เงินทุนเคลื่อนย้ายสุทธิ : แรงกดดันต่อค่าเงิน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09210" y="932671"/>
            <a:ext cx="9144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02970" y="932671"/>
            <a:ext cx="13716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5010" y="932671"/>
            <a:ext cx="2295728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3092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ล้านดอลลาร์สรอ.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64275" y="4471018"/>
            <a:ext cx="8763000" cy="1041311"/>
          </a:xfrm>
          <a:prstGeom prst="rect">
            <a:avLst/>
          </a:pr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thaiDist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เงินทุนเคลื่อนย้ายสุทธิปรับเป็นการไหลเข้าในระดับสูงตั้งแต่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Q</a:t>
            </a: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3/55 -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Q</a:t>
            </a: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1/56 และอยู่สูงกว่าค่าเฉลี่ย 5 ปี กว่า 2 เท่า</a:t>
            </a:r>
          </a:p>
          <a:p>
            <a:pPr marL="174625" indent="-174625" algn="thaiDist">
              <a:lnSpc>
                <a:spcPts val="17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เงินทุนไหลเข้าที่เพิ่มสูงขึ้นในช่วง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Q</a:t>
            </a: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3/55 ถึงปัจจุบัน เป็นผลจากการลงทุนในหลักทรัพย์ของนักลงทุนต่างชาติ โดยเฉพาะในตลาดตราสารหนี้ </a:t>
            </a:r>
            <a:b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</a:b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ซึ่งแตกต่างจากช่วงปี 2553 ที่การไหลเข้าส่วนใหญ่เป็นผลจากการลงทุนโดยตรงของนักลงทุนต่างชาติ และการนำเข้าเงินกู้ระยะสั้นในภาค</a:t>
            </a:r>
            <a:r>
              <a:rPr lang="th-TH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ธนาคารเพื่อ</a:t>
            </a:r>
            <a:r>
              <a:rPr lang="th-T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สนับสนุนธุรกรรมป้องกันความเสี่ยงจากอัตราแลกเปลี่ยนของผู้ส่งออกเป็นสำคัญ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010" y="94686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QE1</a:t>
            </a:r>
            <a:endParaRPr lang="th-TH" sz="20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4594" y="94686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QE2</a:t>
            </a:r>
            <a:endParaRPr lang="th-TH" sz="20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6502" y="954067"/>
            <a:ext cx="90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QE3</a:t>
            </a:r>
            <a:endParaRPr lang="th-TH" sz="20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010" y="66766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พ.ย. 51 - มี.ค. 53</a:t>
            </a:r>
            <a:endParaRPr lang="th-TH" sz="1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04594" y="666038"/>
            <a:ext cx="13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พ.ย. 53 - ม.ย. 54</a:t>
            </a:r>
            <a:endParaRPr lang="th-TH" sz="1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8532" y="683326"/>
            <a:ext cx="112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14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.ย. 55 - ปัจจุบัน</a:t>
            </a:r>
            <a:endParaRPr lang="th-TH" sz="1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50525" y="49659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บาท/ดอลลาร์ สรอ.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156" y="218150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ค่าเฉลี่ย 5 ปีของเงินทุนเคลื่อนย้ายสุทธิ</a:t>
            </a:r>
            <a:endParaRPr lang="th-TH" sz="12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65282" y="2424739"/>
            <a:ext cx="7848600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9273" y="991251"/>
            <a:ext cx="580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DSN LardPhrao" pitchFamily="2" charset="-34"/>
                <a:cs typeface="DSN LardPhrao" pitchFamily="2" charset="-34"/>
              </a:defRPr>
            </a:lvl1pPr>
          </a:lstStyle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35.48</a:t>
            </a:r>
            <a:endParaRPr lang="th-TH" sz="12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7557" y="3734451"/>
            <a:ext cx="580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DSN LardPhrao" pitchFamily="2" charset="-34"/>
                <a:cs typeface="DSN LardPhrao" pitchFamily="2" charset="-34"/>
              </a:defRPr>
            </a:lvl1pPr>
          </a:lstStyle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30.15</a:t>
            </a:r>
            <a:endParaRPr lang="th-TH" sz="12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50069" y="4084469"/>
            <a:ext cx="580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DSN LardPhrao" pitchFamily="2" charset="-34"/>
                <a:cs typeface="DSN LardPhrao" pitchFamily="2" charset="-34"/>
              </a:defRPr>
            </a:lvl1pPr>
          </a:lstStyle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29.31</a:t>
            </a:r>
            <a:endParaRPr lang="th-TH" sz="12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5" name="แผนภูมิ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311262"/>
              </p:ext>
            </p:extLst>
          </p:nvPr>
        </p:nvGraphicFramePr>
        <p:xfrm>
          <a:off x="171598" y="801369"/>
          <a:ext cx="8820150" cy="377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242623" y="4251226"/>
            <a:ext cx="13573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05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050" dirty="0" smtClean="0">
                <a:latin typeface="TH SarabunPSK" pitchFamily="34" charset="-34"/>
                <a:cs typeface="TH SarabunPSK" pitchFamily="34" charset="-34"/>
              </a:rPr>
              <a:t>ธนาคารแห่งประเทศไทย</a:t>
            </a:r>
            <a:endParaRPr lang="th-TH" sz="10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3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1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81960"/>
              </p:ext>
            </p:extLst>
          </p:nvPr>
        </p:nvGraphicFramePr>
        <p:xfrm>
          <a:off x="228601" y="669964"/>
          <a:ext cx="8686798" cy="304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419"/>
                <a:gridCol w="650639"/>
                <a:gridCol w="574471"/>
                <a:gridCol w="575387"/>
                <a:gridCol w="617603"/>
                <a:gridCol w="617603"/>
                <a:gridCol w="574471"/>
                <a:gridCol w="575387"/>
                <a:gridCol w="575387"/>
                <a:gridCol w="575387"/>
                <a:gridCol w="575387"/>
                <a:gridCol w="549692"/>
                <a:gridCol w="1170965"/>
              </a:tblGrid>
              <a:tr h="329970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การเปลี่ยนแปลงอัตราดอกเบี้ยนโยบายของประเทศต่าง ๆ</a:t>
                      </a:r>
                      <a:endParaRPr lang="en-US" sz="16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70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ประเทศ</a:t>
                      </a:r>
                      <a:endParaRPr lang="en-US" sz="1500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2554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2555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2556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อัตราดอกเบี้ย </a:t>
                      </a:r>
                      <a:b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</a:b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ณ 17 พ.ค. </a:t>
                      </a: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5</a:t>
                      </a: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6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</a:tr>
              <a:tr h="2470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Q1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Q2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Q3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Q4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Q1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ม.ค.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ก.พ.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มี.ค.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เม.ย.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chemeClr val="bg1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พ.ค.</a:t>
                      </a:r>
                      <a:endParaRPr lang="en-US" sz="1300" b="1" kern="1400" dirty="0">
                        <a:solidFill>
                          <a:schemeClr val="bg1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ไทย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2.75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สหรัฐฯ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0.25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ยุโรป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-0.50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0.50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ญี่ปุ่น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0 - 0.1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จีน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-0.31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6.00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อินเดีย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+0.25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-0.50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-0.50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7.25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ออสเตรเลีย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-0.50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-0.75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-0.50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2.75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เกาหลีใต้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b="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-0.25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2.50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เวียดนาม</a:t>
                      </a:r>
                      <a:endParaRPr lang="en-US" sz="130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+6.00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-1.00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-3.00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-1.00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-1.00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-1.00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-1.00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 </a:t>
                      </a:r>
                      <a:endParaRPr lang="en-US" sz="1300" b="0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-1.00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kern="1400" dirty="0">
                          <a:solidFill>
                            <a:srgbClr val="993300"/>
                          </a:solidFill>
                          <a:effectLst/>
                          <a:latin typeface="DSN LardPhrao" pitchFamily="2" charset="-34"/>
                          <a:cs typeface="DSN LardPhrao" pitchFamily="2" charset="-34"/>
                        </a:rPr>
                        <a:t>7.00</a:t>
                      </a:r>
                      <a:endParaRPr lang="en-US" sz="1300" b="1" kern="1400" dirty="0">
                        <a:solidFill>
                          <a:srgbClr val="993300"/>
                        </a:solidFill>
                        <a:effectLst/>
                        <a:latin typeface="DSN LardPhrao" pitchFamily="2" charset="-34"/>
                        <a:ea typeface="Times New Roman"/>
                        <a:cs typeface="DSN LardPhrao" pitchFamily="2" charset="-34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28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C00000"/>
                </a:solidFill>
                <a:latin typeface="DSN LardPhrao" pitchFamily="2" charset="-34"/>
                <a:cs typeface="DSN LardPhrao" pitchFamily="2" charset="-34"/>
              </a:rPr>
              <a:t>อัตราดอกเบี้ยนโยบายของประเทศต่าง ๆ</a:t>
            </a:r>
            <a:endParaRPr lang="en-US" sz="4000" dirty="0">
              <a:solidFill>
                <a:srgbClr val="C00000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824668"/>
            <a:ext cx="8839200" cy="161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th-TH" sz="1400" b="1" dirty="0">
                <a:latin typeface="DSN LardPhrao" pitchFamily="2" charset="-34"/>
                <a:cs typeface="DSN LardPhrao" pitchFamily="2" charset="-34"/>
              </a:rPr>
              <a:t>ล่าสุดในเดือนพฤษภาคม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400" b="1" dirty="0">
                <a:latin typeface="DSN LardPhrao" pitchFamily="2" charset="-34"/>
                <a:cs typeface="DSN LardPhrao" pitchFamily="2" charset="-34"/>
              </a:rPr>
              <a:t>2556 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ประเทศต่างๆ ยังคงดำเนินนโยบายการเงินผ่อนคลาย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ต่อเนื่อง โดยการปรับลดอัตราดอกเบี้ยนโยบายลง ดังนี้ </a:t>
            </a: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ธนาคาร</a:t>
            </a:r>
            <a:r>
              <a:rPr lang="th-TH" sz="1400" b="1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กลางอินเดีย</a:t>
            </a:r>
            <a:r>
              <a:rPr lang="th-TH" sz="1400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ปรับ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ลดลง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ร้อยละ 0.25 เพื่อกระตุ้นเศรษฐกิจที่ยังคงมีความเสี่ยงจากการขาดดุลบัญชีเดินสะพัดที่สูงเป็น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ประวัติการณ์ </a:t>
            </a: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ธนาคาร</a:t>
            </a:r>
            <a:r>
              <a:rPr lang="th-TH" sz="1400" b="1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กลางยุโรป</a:t>
            </a:r>
            <a:r>
              <a:rPr lang="th-TH" sz="1400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ปรับ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ลดลง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ร้อยละ 0.25 ต่อปี เพื่อกระตุ้นเศรษฐกิจที่ยังคงอ่อนแอ </a:t>
            </a:r>
            <a:endParaRPr lang="th-TH" sz="1400" dirty="0" smtClean="0">
              <a:latin typeface="DSN LardPhrao" pitchFamily="2" charset="-34"/>
              <a:cs typeface="DSN LardPhrao" pitchFamily="2" charset="-34"/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ธนาคาร</a:t>
            </a:r>
            <a:r>
              <a:rPr lang="th-TH" sz="1400" b="1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กลางออสเตรเลีย</a:t>
            </a:r>
            <a:r>
              <a:rPr lang="th-TH" sz="1400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ปรับ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ลดลง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ร้อยละ 0.25 ต่อปี เนื่องจากเศรษฐกิจภายในประเทศได้รับผลกระทบจากการแข็งค่าของเงินดอลลาร์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ออสเตรเลียและ</a:t>
            </a:r>
            <a:br>
              <a:rPr lang="th-TH" sz="1400" dirty="0" smtClean="0">
                <a:latin typeface="DSN LardPhrao" pitchFamily="2" charset="-34"/>
                <a:cs typeface="DSN LardPhrao" pitchFamily="2" charset="-34"/>
              </a:rPr>
            </a:b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                                รองรับความเสี่ยงจากแนวโน้มการชะลอตัวของเศรษฐกิจโลก </a:t>
            </a: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ธนาคาร</a:t>
            </a:r>
            <a:r>
              <a:rPr lang="th-TH" sz="1400" b="1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กลางเกาหลีใต้</a:t>
            </a:r>
            <a:r>
              <a:rPr lang="th-TH" sz="1400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ปรับ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ลดลง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ร้อยละ 0.25 ต่อปี เพื่อรองรับความเสี่ยงจากการชะลอตัวของเศรษฐกิจโลก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และมาตรการ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ผ่อนคลายทางการเงินของญี่ปุ่น </a:t>
            </a:r>
            <a:endParaRPr lang="th-TH" sz="1400" dirty="0" smtClean="0">
              <a:latin typeface="DSN LardPhrao" pitchFamily="2" charset="-34"/>
              <a:cs typeface="DSN LardPhrao" pitchFamily="2" charset="-34"/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ธนาคาร</a:t>
            </a:r>
            <a:r>
              <a:rPr lang="th-TH" sz="1400" b="1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กลางเวียดนาม</a:t>
            </a:r>
            <a:r>
              <a:rPr lang="th-TH" sz="1400" dirty="0">
                <a:solidFill>
                  <a:srgbClr val="993300"/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400" dirty="0">
                <a:latin typeface="DSN LardPhrao" pitchFamily="2" charset="-34"/>
                <a:cs typeface="DSN LardPhrao" pitchFamily="2" charset="-34"/>
              </a:rPr>
              <a:t>ปรับลดอัตราดอกเบี้ยนโยบายลงอีกร้อยละ 1.00 ต่อปี เพื่อสนับสนุนการเติบโตของเศรษฐกิจที่มีแนวโน้มชะลอ</a:t>
            </a:r>
            <a:r>
              <a:rPr lang="th-TH" sz="1400" dirty="0" smtClean="0">
                <a:latin typeface="DSN LardPhrao" pitchFamily="2" charset="-34"/>
                <a:cs typeface="DSN LardPhrao" pitchFamily="2" charset="-34"/>
              </a:rPr>
              <a:t>ตัว</a:t>
            </a:r>
            <a:endParaRPr lang="th-TH" sz="1400" dirty="0"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4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14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570" y="1919369"/>
            <a:ext cx="26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หนี้สาธารณะ อัตราเงิน</a:t>
            </a:r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เฟ้อ</a:t>
            </a:r>
          </a:p>
          <a:p>
            <a:pPr algn="ctr"/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การว่างงาน และ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NPLs</a:t>
            </a: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อยู่ในระดับต่ำ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060" name="AutoShape 12" descr="data:image/jpeg;base64,/9j/4AAQSkZJRgABAQAAAQABAAD/2wCEAAkGBhMSERQUExQVFRQVFBcUFBgYFxQUGBcUFBQVFBQUFBgXHCYeFxkkGRQUHy8gJCcpLCwsFR4xNTAqNSYrLCkBCQoKDgwOGg8PGiwkHBwsLCkpKSwsLCkpLCwpKSkpKSksKSkpKSkpKSwsLCwpKSksKSkpLCwsKSwpLCwsKSwsLP/AABEIALcBEwMBIgACEQEDEQH/xAAcAAABBQEBAQAAAAAAAAAAAAAEAAIDBQYHAQj/xABMEAABAwICBAkIBggFAwUBAAABAAIDBBEFIRIxQVEGBxNhcYGRk6EiMkJzsbLB0hQXI1JU8BU1Q0RyktHhM2JjgoMlNFOUosLT8ST/xAAZAQEBAQEBAQAAAAAAAAAAAAABAAIFBAP/xAApEQEAAQIEBgIDAAMAAAAAAAAAAQMRAgQTURIUITNScTEyIkGxI2Gh/9oADAMBAAIRAxEAPwDsWO4p9Gp5ZtHS5Nhdo3te2y9jZYRvHM0/uru9HyLWcOzbDqr1Lvgvnx8xK92WpYMeGZxQ8WYq48GKIwy6weOeMa6d3eA//BM+utn4Z3eN+VcnuvNNenlqWzz8xV3dbbx0M/DO70fIvTxzs/DO7wfIuR8sp4KOSTzWnp2dpTy1Lb+jmKu7qf11x/hnd4PlTTx3Rfhn9435Vh6LgiXZyPsNzc/FWkWG0sOtgcd7vKPinlKe3/ZHM1N2i+vBmylef+RvyJfXaPwj+8HyKh/TcQyawDoACd9Pa4agnlKS5qpuvmcdQP7o7vR8iNZxsNIvyAH/ADD5FyrFR5Z2BA6SOVpR+v6uZqz+3WpOOdg/dieiUfImfXUz8K7vR8i5SHL0hXK0tlzNXd1M8drfwru9HyLz67m/hXd635Fy0NJTxRuPolZnK09jGZqbunjjub+Fd3o+RSN46Wn91d3o+RcuFGRrClja3aSOgX+ITytPZTmam7p31zN/DO7wfImnjqZ+Gd3jflXNXtj++7+Qf/YoHMb9/ta4ey6uVpbf0czU3dRHHZHtpn9435U8cdMJ/YOHS/5WFckeOcHt+ICYVmctT2a5ipu679cY9GmDuidgPY5gKbJx0BvnUcjemQeHkZrkamhqnNFgctxzHYclcvS2XMVN3V28dLD+7O7wfKpPrib+Gd3g+RcpbMx3nN0edpt4G6mkpC0aTTpNWoy1Kf1/WZzNTf8AjqQ432/hnd4PlUL+Odo/dXd6PkXLWzFTtkvrTytLb+rmam7pX10t/Cu70fIl9dLfwru9HyLmbmjcm3VytLZczU3dPHHQz8M7vB8i9+uZv4Z3eD5Fy8sXgKuVpbf1czU3dP8Arob+Fd3o+RaHgdw7Fe+RgiMfJta65eHX0iRbJotqXDyF0LiZ/wAeo9Uz33L41svTw05mI6vrRr1MWOImejrCSSS5jpM/w+/VtX6l3wXzwSvovhxFpYfUjfE4Lg5ZHHqGm7edQ6tvWulk4vhn252bm2KPQKmoZJPNbltOoDpJyRkeGRN/xJNI7mZ9WkfgFDUVb3+cctg1AdAUAcvbaHjvK2jkY3/DjaOc+UfFFRSuOsqohqLKY160w0lNXhus5IgxwyekFiZ64lBuq3DUSqcVmowy3rsBj1hwUkVGxuRIWDjxWT7x7VKcSefSKuKBwy3E+FQyDMhVsvBWMani3Sso6vf949q9Fe77x7VcUHhlqWYDA3N0g7U50lK3K11jzUHeveURxQuFsosQpW6mqZuNQnLRWIEi9EiuJcLZztieMlSVlFY5ICGtI2o6Ks0ta18s/CvkyULirOegc7Nougn0Eg9B3YVmWosEcUy6J+gv+6exPGEyHZZYtLd4CaS9D1PJhz27FBo2VZXulA7URT1bm9G5BgqZiYZlYaDX52APMmmEjUF7AQFOZQvowHz2hMcxKWZeMqSgkHJ117YHZZeGLnUnll0LibH29R6tnvuXPC0hdD4mv8eo9Wz33L4ZntS++X7kOrJJJLiuwouHLrYfVH/ScuAT1OkdurafYLZC1ss9Wtd94ffq2r9S5fO7nrpZOfxn252bj8o9HuconSJrnpq9bypBIncooF5dSSvcoXEW579VlIAvTEpBrqZjl4Yk6NqEa8JrUfHhcr/NY49AKJZwTqT+ycOnJNpV4VYT2oqpwt0ZAeCCdQ37/gjqbg28sa9/kCS4jyfmQbAuIYQ1t7ZnXfJVldVJIuqwqSNxaQbjI5Ec20Z5g56sl63CpDsTYTIQKaN9lM7DnDYh5GEbFqOjMzcZHjD2eaUXFwskGsA9SoSmlZ4pPDDVMx8P3BStqQVkQVKyrcNRWuIThap8YcFUVtBuQkWLPCPhxsHz2pvEi0wqHQEHNOabK8dybxlZBzYa3YUWsrhGyFTticUmFjedEx1IKQHFDvKcKEb0SZgoX1ASDfo1tqa5rhzppqk9tQEEzlF0Hibdeeo9Wz3nLAyMBW84mo7T1Pq2e+5fDMdqX3y/ch1hJJJcV2We4wP1bV+pd8F85uK+jeH4/wCm1fqXfBfPBgK6OU+s+3PzX2gOnBEsw151BFwYBIV7LS8l4VmikIiVpIODYHnFFNZTxahpH87VrhZ4lJRYYTrVzBg7TuCbJiQ9Fob4oWSoJ2rVohi8ysThFK3z335mi5Xjqinj/wAKEX+8/wAo9mpVIfZeGo3WShs+Jyu9Igbh5I8EO2qePTd2lCvc7eo9E70JO6R03lve46VwCbkCNvmtB53EuPSFc4k6SKmhMcj75SPGfk5jQJ12BdqB186Bwurb9HDXFrdE7b2z+K9fVue0aJaXZAOGi05bybZ2UZ+SxB/KzmQMdG4hpe0j0nAF4AsLC4vbYn01dpOc038mxHO12rsII6LIeoozGdKUloA0snaTjfUBY6zv60PhjiXucQRcAW12F79ZUGip2A7EQaCF3nW8FVmYatN46rfFQOAO0npy+K0FhPwapjqe5vQQfagpOCTD5s/8zPiCmaFtvipInEaneLUWg3AVnBeZguAHje3PwVUI881uqHGCzJ7bjePiEFwkwcSjlYbHfb47ijhj5g8SmppY2NtyTXvO15JFv8rLi+3aeheVEsL2OuwRyDzdEOAdmAWua7zTne+Wo812R6AH2jLkG9i0G+erMWtrzzOy21DVb2m2gCLC2snxIHssBvvkXNkUb7IxrSUJC25VrGRZUDEAlgIXsURVnpBQPnAKWbvG0pTxRhSxy3T7pV0baNqhqaDK7exEuehpZzsUoRwMOje47cx0j8+xdC4nj9tUerZ7zlzuCC97E3uSBsz1roXE4ft6i+sRs95y82Y7UvRl+7DqqSSS4zsqHh3+rqr1Ll8+S3X0Pw0ZegqRviK4l+iwda6mTj8J9uZnJtjj0r8PqXA2V0K1wCGbTNbqTXPXuh4Z6vKipJ1lAmXNTTvUNrIMPbrwvAF0yxKdAy/lHZ5uVx02OvrUUtHhkkufo8+Q/v1XVi6hhj891zuGXg27u0tULKmWTIFxAyyyAGzSd/dFUuDR3+1fbmAsO3X4BIR03JPdZsWQ1uOiABvOkHnxSq+SaHBujf0SWtNukAZqeqoBazX+TsDQQOsnWqx+gw7z2n+yQEdAQTbMO2WsD/tuOy45lA6ON2TiWO3gXaRvtfSHirYUzzm5oY05eUfKPMGjO6HNOQSDZwGY1dovY2WZgxIPLINcZCMgXX0G/wADXZnrAHMUVHFY6IFza+VndZ7FJh9G5zjkLWJ3A5jIWT5og3W3xv7UGZMi0m+VmBu9HnDhq8Cn8qNYyHh4JQVIGrJSudC7Mssd7SWk9Qy8Fpkg++qzhuyJ7MlOxlvLAtbY8aTTzWIQ5pR6Dr8z7e22fYmzzFvnMLefWD7fgoJKcuLwAQAdV7AX3G2V+fajS6SF+YLD/wC0j2EKrdVkjJjCOsE9d7KzpMa0m6D7ubtDvObzg+kOf2aklYU88T/OAae1p69nWpqjg9E4XyB5kH9EAN2m7TqPwKJpcQ5M2cLj86k+0zeMYbyJyGR2qtbOuozUcNVEQbEeIKwWN8GJKc3tpRnU4fHcspXiVRySa+fJOawpkjSgnQ1BCMZOqu6kjkKkszIoZimRglFxUe9I+A0ETicl0bikYRPUXGfJs95yxkJtfK1luOKqcOmn5o2e8V8Mz2pffL92HSkkklxHaUnDV1qCp9U5cKfWFdz4c/q+q9U5cEcV1Ml9J9uZnPtHpP8ASVG+p3IYlNLl7niTslzuU1pL3KC6KipXW3D869yk8ndpFsbATc7My4q0dTMhYOUNza+iD7zt3QhqOYRXIzkeLDmbtJ3Dm1nblkiqSk0jpuBcb+S37x+87mCkfRzvye+zG2+zjAA1+kdw9qmYS921xOwJ30C5LpX85A/qq3Esd0QY4fIG0jWetPwPlY4lXshbY2dIfRGYbzu3nmVPDXhgu3zzt3dG5VLH31607Us3uZiyzDze7nG5N/yUTPaNxGiHWte426T9Idhuqxs9mk7ACewXVw6FziHBpdcMLgAdZAvfcNYvzpurHUlbbQN8iCALc1iL+KnrYmuF9RVVSxuadEuLWF12tcMy4EtFhsyd52Q1jPUi6kkZHYqOomLBOTT2MSj1qWY2A/OSggqQcrG2efR8VLFVWyOYOsFRulDgoeQKinrMP0RpxajrCFjqA7J2R/OpHNnIbZAvjDsxrUlhBVOBtpWGy+YUk9S7U5U7XEGytZRcAjXtG9SPpcSdGcjltCuqPHzaxsWnWDmOxZlzPz8U+nkzUmocKd2egB0KvraCEjIEdASo8jc6lcRyxuC18pjThzCNx3HwSiw5uwrS12DRSZg2Kop8Hc0+fkhPY4ADZEALylZsJRn0Jp51AMxmkMltOKun0Zp+eNnvFZpkVlr+LgfbTfwN94r4ZntS9GW7sN8kkkuG7Sh4d/q6q9U74LgBcvoDh1+rqr1TvguCmNdTJfSfbmZz7R6DFJrCSABcnUphHcq3paRkYJdm7Uen7o5h4r3PEr4aO3Tv+X+qIDNl7p8hJNzkNyhjbeVtvyEhPBhDtMufkDaw5udWBxNkQOWZy6BuRhhKp8Xp1WSV2INkaQMlU1GGjWCCelDck4al4Lt3o6lDFFZ2epTV1PtBFkYIWuHOovoYDvM/mJA8LIsr9UNPT3Y7XmCMhtIIFyTZG4dX6bY7A6TdAEZlwezXz526roypkvK1gtYMOiGgAXIsNEDIZm3Sb61X0M7WudJLZwseTsQTfYLjMWGwq/Z/XV7LAQ4vzDS4kdJFtE7jqJO4bs0SymJGVzle20DV7bjqVNyjpZLXyvc6rBoIuSRrAv2nLWrCSpIjDgbESFrd4Gi0kHqLewqiVMJXzhuxCSTOeVMJS7ULneU8Mdvt0BLLyCC2tPkkUL6c6yVBqNlIUXqJmRUZfmpGuUUVSMwii/LpaD1hS0uH8ob7AmzQ2mDRq1KSWmdctPPnzg5H88yJljja46OYBQz6VzLD/N4Iylp7+VvKWU4lBGSUUlinTUuVwq5zypL0NO1UmMYgGbCVd4bJyjOca0HjWDh7SqY6FnIscN9SuaTFg5ZOWEscQdimp5iFmJamG1bOCtjxbn7Wb+BvvFcvpKgldI4rX3lm9W33ivjme1L7Zfuw6MkkkuI7Kg4eH/p1V6l3wXAI3uJsF9A8OWXw+qG+Jw9i4rTYeGZ7V1Ml9J9uZnZ/KPT1jRCzTtd+pvNfbZTgAloGe0oLEJSRZAQVrmG+5e54rLmo1rzBWXe9+xuQ6U2lrTNcBoDulOopQxpYciXKC0NbnZB4lmpywWuEHJLdRlXhq8fYDNTOtdC1TVCEcmMuA0WeSPHtUlBh80vlAu5zmrfCeDDJmhzDfLMc+1auhIhj0NEXtbNVmvTKO4Nzt8tgErSLFrSBIL2vZh87UMhfVq13rJxHc8oAH+lphzHE/wCYXa6/SL85WuxLHBC0jRBJ2kAgdqz9diukNJsjydgEhAHUTbsCrAA1gJLI7WPoxtuXW1aRu5x7T1K4w/gq9wDnMuG+bHpBmZ1l51joAud421TMUqHG2kdE6wXeT/Le3gthh3CPQhEZs53M0AAbhYIhSpa3CZ2DS0Q0bmgWHtKrBUOBsQD4FdFpKouaS8WbzrP/AKNZJUaepjTc9S0FLjFNybRfWbG3sVHfarjhRWcrMbCwGrqFvgqiOmcdQJRKesSkNgvJGkGxXjCXOAAuTkBrueYKI7C8a5NpaQSScv7p9NOHSNcb3BvzInDODV3fbSMj/wAtwX9YHm9BROIU8UMoYzPyblQQTzFxufyFJQ1NjbYVVcqSpZnaNrKS9nls05jb/baqklV0mJOGV05lVcKul9hVRou5ir+wcFjaSpK0OFVNzYpiSCxjg+x2YOazE1MGOsV0iSAFZrHsHJFwNWaZgKWF4XROKJ321R6tnvOXKnOc021LpHEnITPU3P7JnvuXlzHaxPRl+7DrqSSS4rsqjhaP/wCKf1ZXHX5rsPDB1qGoP+mVx6N4K6mS+k+3Lzv3j0q8QbZDUmHOlOWpG1kZe6wVpocjFYa17v8AbxgG4XyI0nPA3DaSqckkaJOo3Clq53udclKMAuF/z/dHyvgZS1rg22tePluh6hmgbA3BzB3hKORSSOksg5pCdSdVusq8VRByRMmIWuB8IH00lxe18wuk0WL01Y0eUGvXIparS1jNRMmINwSETMHhdZxHCNHbcdoVDWVGhqp4jz6DT8FmKbhJO0WEhI3HNEHhLKfu9i2zK9psWdsjjH8LGj4IsYw4Z6IB32HtWYjxmTXbNTfpN7vOsAmJC7lxN7zmSpIqqwtZUn6VaBtJ6go5Mf3AdeabpoY3NJuY2dJH9UPjHCGNrCyNrSdVwAAOjes3Nib36yfgo44y4gbyi5T0WHPqHkN6XOOQaNpJ2I587IgWQZDU6TU9++x9BnMMzt3LRjD2Cl5ONwBObztcefmVE3AwD5Tr9CLBXN1pPf5QJzvceCu66iiZETuHis85+YTKTtpyM1DNIiuV8kqpkluUE2dSw6k2MaRRjQEE+F9kZSYvouyF1WyG6Iw+G7gkNZFWSOF8gmVMD3A7TbbqXtO+wUwlK0mYxHBTnYLW8TNIWT1N/wDxs99yYGgrTcAaYNllI2sb7xXnzMf4sT75fuw2ySSS4bsqThoL0FT6o/BcP0XBdy4YutQ1B/0iuGz1q6mS+k+3Lzv3j0Kw6taxxLxdWH0pkhyNws+ZQBcqvdWgOuwlq9sy8kQ0tdQNAJCpXjNex4y9zfKzbe17bdybdSQ1LiDfYiaSVruncmi52ZKJ1PtALTzKSzgw0SmxyCHqeDYGp/alRVz2HMX5xt6R8VYy18bvSDTudl46lDqz82BSDZfoQjqF49E9hWojqBvHaET9PjA8p7e0I4YPFLGCIjYVNBEb6loqjHIRq8roH9VWzYqHam2/PMmIspkwCyZKXFTQxvdqY89DSjY8ImP7J/YkKQxFe8iVf/oN41teP9p+Cidgztl+x39FBUMSbIruLgvK70SBvI0R2usFdYXwJt5VhI7YCXFo/wBrM3fzAIKrwxsjm3ztv2KWWrY3W8E7hmfBWWKYDJb7WSzRqB0Y2joaP/1ZepraeM2GlIdw8hvW61z1AdKb9Ba51dXF5AztsG09KDfA/cR1FFUvCBwPkNawbmi3aTdx6yia7hM97S0WBIsSBn2qubKWerJGiOtDtBKJpqW+XOrSnwkaJuc1mzV7KuMWCilmJOSsWYS4lFtwlrMytWZuBw+jc7oWjpKZrQq5tQ1upIYmeb+3Oq6aBhCeSqOPFkbDiAKbpYNctZwCfeSX+BvvFY+OUFa7gA8GWW33G+8V8Mz2sT75fuQ26SSS4bsqXhn/ANhU+qcuG8hpG67lw0/7Cp9U5cYgpyV1Ml9J9uZnfvHpSYgCqiRq18+EF390BNgTtw7V7Jw3eSMVlLRQaRsVqaHDoCAHudGdjvOb1g6lWQ0HJ5kexQYjithYBXxCn8p6NWMALRfJ7Njm5jr3J0GHsDgbXG0FY/CeFMsJydluOYW2w3hBHMAbC+2x+C1GKJE4bPcYp2M0SyBhB2guaR2G3gpaakhnjLXwhxAyvfSHQ9ui7xtzIuV4cLAKaggIOpVrpj6ng/TtOZkjHOWuH82jbtKH+g0TMzIXcwdfwaPitjj1L5Jc3I7efpWUELHtJLG6Q12H9FWFwLsRiBtFTx/xPvIewmw8VMzGZxqeGczGRs8Q26BkcAchZND1IccdqP8AzSn/AHuT2Y3Ntkf1uJVdpFetchLyDFXn9o8c4I/oj46mQ/t5P5is7G4dHTkrjB3RaWb9I39H+pICQ2fB7A2yHSeS/bmSfariuquTaQ3yQNgyH90JRYs2NlmMOrYHPPgLBVeJ4uXXBY8Dna4fBfLhnFj6/BZPhPO+Qnylm4sNJzKvcXrWi58o/wC0rPy1Mj/Na63RYdq+k2MXSzuawWCipm3KFNK+/lA+1XVBDGBd7nDmsPiUQZSRssLodmJHS5lZyTwkWYxx5yUBK2NmfJk9a0yKiryV5NyjthUEeMPHmMY3que0r1+OT7XeACEgNJIdhUb6Vw1qZmMyXzcStRPRRSNJa8AtYC4Eh3lAXdolt7jdt32RxRBtLGXIR1LMdiIqMNjIyk0XCPScHFti+znNYzVra297mxIG0XJZhkbXOHLsAaSDfR0rDTzAa4h2bNQN/KG/M4oPDJ7K7ybrd8V5JfKTtY33isTSYIHSZzR6IJ1G50gQ0Ajr1gm1lu+L1zRUzMa9rrQscbbLudYHPXay+FfFE0pfahhmKsN8kkkuO7AbEaBs8T4n30Ht0XWNjY7iNSoWcXdGNkneOXqS3hqYsPTDLGKnhxfMPTxe0m6TvHqF/FpRnZL3r0klrWqeUs6NPxg1vFfQj0ZD0yvKHn4oMOfrjk6pXj4pJK1qnlJ0sG0IfqWw37kvevUkHE9h7DdrZgeaaRJJGrj3k6eDZcU/AmmYLDlD0vcUS3gxANjv5ikknXqeUs6NPxgn8GICLEOt/EVVScWVEX6YbI1x16MjwD0jUvEla1TylaNPxh4/ivoTrbIf+Q/BM+qmg+7J3j0kla1TylaNPxgvqpoPuyd69NdxT0B9GXvXpJK1qnlK0afjCP6nsOvcsldzGaS3tVzFwLpWM0Io+SG+M6Lut3neKSSNXHvJ0sG0An8XNMTcyVX/AKmb+qOpOCMMYsHTEf5pXv8AeSSVq495Wlg2hFX8BqebzzKRuEjgPBVv1S0F76MvevPxSSTrVPKRo0/GEx4r6G3myd49QHiiw8m5bLf1r14krWqeUnSwbQlbxV0I9GXvXr1/FZQnW2TvXpJK1qnlI0ae0PW8VlCPRk7x6TuK2hPoSd49epK1qnlK0afjCI8UuH/ck716LpOLqjjBDWvzFjeRxySSVrVPKVo0/GEMvFdQuNyx/eOUf1UUH3JO9ekkrWqeUrRp+MC4uLujaCGteNnnuy6NyJ4PcDKaie98AeHSABxc9z7gEka+cpJImrjxRaZkxTwYZvEL1JJJfN9H/9k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62" name="AutoShape 14" descr="data:image/jpeg;base64,/9j/4AAQSkZJRgABAQAAAQABAAD/2wCEAAkGBhMSERQUExQVFRQVFBcUFBgYFxQUGBcUFBQVFBQUFBgXHCYeFxkkGRQUHy8gJCcpLCwsFR4xNTAqNSYrLCkBCQoKDgwOGg8PGiwkHBwsLCkpKSwsLCkpLCwpKSkpKSksKSkpKSkpKSwsLCwpKSksKSkpLCwsKSwpLCwsKSwsLP/AABEIALcBEwMBIgACEQEDEQH/xAAcAAABBQEBAQAAAAAAAAAAAAAEAAIDBQYHAQj/xABMEAABAwICBAkIBggFAwUBAAABAAIDBBEFIRIxQVEGBxNhcYGRk6EiMkJzsbLB0hQXI1JU8BU1Q0RyktHhM2JjgoMlNFOUosLT8ST/xAAZAQEBAQEBAQAAAAAAAAAAAAABAAIFBAP/xAApEQEAAQIEBgIDAAMAAAAAAAAAAQMRAgQTURIUITNScTEyIkGxI2Gh/9oADAMBAAIRAxEAPwDsWO4p9Gp5ZtHS5Nhdo3te2y9jZYRvHM0/uru9HyLWcOzbDqr1Lvgvnx8xK92WpYMeGZxQ8WYq48GKIwy6weOeMa6d3eA//BM+utn4Z3eN+VcnuvNNenlqWzz8xV3dbbx0M/DO70fIvTxzs/DO7wfIuR8sp4KOSTzWnp2dpTy1Lb+jmKu7qf11x/hnd4PlTTx3Rfhn9435Vh6LgiXZyPsNzc/FWkWG0sOtgcd7vKPinlKe3/ZHM1N2i+vBmylef+RvyJfXaPwj+8HyKh/TcQyawDoACd9Pa4agnlKS5qpuvmcdQP7o7vR8iNZxsNIvyAH/ADD5FyrFR5Z2BA6SOVpR+v6uZqz+3WpOOdg/dieiUfImfXUz8K7vR8i5SHL0hXK0tlzNXd1M8drfwru9HyLz67m/hXd635Fy0NJTxRuPolZnK09jGZqbunjjub+Fd3o+RSN46Wn91d3o+RcuFGRrClja3aSOgX+ITytPZTmam7p31zN/DO7wfImnjqZ+Gd3jflXNXtj++7+Qf/YoHMb9/ta4ey6uVpbf0czU3dRHHZHtpn9435U8cdMJ/YOHS/5WFckeOcHt+ICYVmctT2a5ipu679cY9GmDuidgPY5gKbJx0BvnUcjemQeHkZrkamhqnNFgctxzHYclcvS2XMVN3V28dLD+7O7wfKpPrib+Gd3g+RcpbMx3nN0edpt4G6mkpC0aTTpNWoy1Kf1/WZzNTf8AjqQ432/hnd4PlUL+Odo/dXd6PkXLWzFTtkvrTytLb+rmam7pX10t/Cu70fIl9dLfwru9HyLmbmjcm3VytLZczU3dPHHQz8M7vB8i9+uZv4Z3eD5Fy8sXgKuVpbf1czU3dP8Arob+Fd3o+RaHgdw7Fe+RgiMfJta65eHX0iRbJotqXDyF0LiZ/wAeo9Uz33L41svTw05mI6vrRr1MWOImejrCSSS5jpM/w+/VtX6l3wXzwSvovhxFpYfUjfE4Lg5ZHHqGm7edQ6tvWulk4vhn252bm2KPQKmoZJPNbltOoDpJyRkeGRN/xJNI7mZ9WkfgFDUVb3+cctg1AdAUAcvbaHjvK2jkY3/DjaOc+UfFFRSuOsqohqLKY160w0lNXhus5IgxwyekFiZ64lBuq3DUSqcVmowy3rsBj1hwUkVGxuRIWDjxWT7x7VKcSefSKuKBwy3E+FQyDMhVsvBWMani3Sso6vf949q9Fe77x7VcUHhlqWYDA3N0g7U50lK3K11jzUHeveURxQuFsosQpW6mqZuNQnLRWIEi9EiuJcLZztieMlSVlFY5ICGtI2o6Ks0ta18s/CvkyULirOegc7Nougn0Eg9B3YVmWosEcUy6J+gv+6exPGEyHZZYtLd4CaS9D1PJhz27FBo2VZXulA7URT1bm9G5BgqZiYZlYaDX52APMmmEjUF7AQFOZQvowHz2hMcxKWZeMqSgkHJ117YHZZeGLnUnll0LibH29R6tnvuXPC0hdD4mv8eo9Wz33L4ZntS++X7kOrJJJLiuwouHLrYfVH/ScuAT1OkdurafYLZC1ss9Wtd94ffq2r9S5fO7nrpZOfxn252bj8o9HuconSJrnpq9bypBIncooF5dSSvcoXEW579VlIAvTEpBrqZjl4Yk6NqEa8JrUfHhcr/NY49AKJZwTqT+ycOnJNpV4VYT2oqpwt0ZAeCCdQ37/gjqbg28sa9/kCS4jyfmQbAuIYQ1t7ZnXfJVldVJIuqwqSNxaQbjI5Ec20Z5g56sl63CpDsTYTIQKaN9lM7DnDYh5GEbFqOjMzcZHjD2eaUXFwskGsA9SoSmlZ4pPDDVMx8P3BStqQVkQVKyrcNRWuIThap8YcFUVtBuQkWLPCPhxsHz2pvEi0wqHQEHNOabK8dybxlZBzYa3YUWsrhGyFTticUmFjedEx1IKQHFDvKcKEb0SZgoX1ASDfo1tqa5rhzppqk9tQEEzlF0Hibdeeo9Wz3nLAyMBW84mo7T1Pq2e+5fDMdqX3y/ch1hJJJcV2We4wP1bV+pd8F85uK+jeH4/wCm1fqXfBfPBgK6OU+s+3PzX2gOnBEsw151BFwYBIV7LS8l4VmikIiVpIODYHnFFNZTxahpH87VrhZ4lJRYYTrVzBg7TuCbJiQ9Fob4oWSoJ2rVohi8ysThFK3z335mi5Xjqinj/wAKEX+8/wAo9mpVIfZeGo3WShs+Jyu9Igbh5I8EO2qePTd2lCvc7eo9E70JO6R03lve46VwCbkCNvmtB53EuPSFc4k6SKmhMcj75SPGfk5jQJ12BdqB186Bwurb9HDXFrdE7b2z+K9fVue0aJaXZAOGi05bybZ2UZ+SxB/KzmQMdG4hpe0j0nAF4AsLC4vbYn01dpOc038mxHO12rsII6LIeoozGdKUloA0snaTjfUBY6zv60PhjiXucQRcAW12F79ZUGip2A7EQaCF3nW8FVmYatN46rfFQOAO0npy+K0FhPwapjqe5vQQfagpOCTD5s/8zPiCmaFtvipInEaneLUWg3AVnBeZguAHje3PwVUI881uqHGCzJ7bjePiEFwkwcSjlYbHfb47ijhj5g8SmppY2NtyTXvO15JFv8rLi+3aeheVEsL2OuwRyDzdEOAdmAWua7zTne+Wo812R6AH2jLkG9i0G+erMWtrzzOy21DVb2m2gCLC2snxIHssBvvkXNkUb7IxrSUJC25VrGRZUDEAlgIXsURVnpBQPnAKWbvG0pTxRhSxy3T7pV0baNqhqaDK7exEuehpZzsUoRwMOje47cx0j8+xdC4nj9tUerZ7zlzuCC97E3uSBsz1roXE4ft6i+sRs95y82Y7UvRl+7DqqSSS4zsqHh3+rqr1Ll8+S3X0Pw0ZegqRviK4l+iwda6mTj8J9uZnJtjj0r8PqXA2V0K1wCGbTNbqTXPXuh4Z6vKipJ1lAmXNTTvUNrIMPbrwvAF0yxKdAy/lHZ5uVx02OvrUUtHhkkufo8+Q/v1XVi6hhj891zuGXg27u0tULKmWTIFxAyyyAGzSd/dFUuDR3+1fbmAsO3X4BIR03JPdZsWQ1uOiABvOkHnxSq+SaHBujf0SWtNukAZqeqoBazX+TsDQQOsnWqx+gw7z2n+yQEdAQTbMO2WsD/tuOy45lA6ON2TiWO3gXaRvtfSHirYUzzm5oY05eUfKPMGjO6HNOQSDZwGY1dovY2WZgxIPLINcZCMgXX0G/wADXZnrAHMUVHFY6IFza+VndZ7FJh9G5zjkLWJ3A5jIWT5og3W3xv7UGZMi0m+VmBu9HnDhq8Cn8qNYyHh4JQVIGrJSudC7Mssd7SWk9Qy8Fpkg++qzhuyJ7MlOxlvLAtbY8aTTzWIQ5pR6Dr8z7e22fYmzzFvnMLefWD7fgoJKcuLwAQAdV7AX3G2V+fajS6SF+YLD/wC0j2EKrdVkjJjCOsE9d7KzpMa0m6D7ubtDvObzg+kOf2aklYU88T/OAae1p69nWpqjg9E4XyB5kH9EAN2m7TqPwKJpcQ5M2cLj86k+0zeMYbyJyGR2qtbOuozUcNVEQbEeIKwWN8GJKc3tpRnU4fHcspXiVRySa+fJOawpkjSgnQ1BCMZOqu6kjkKkszIoZimRglFxUe9I+A0ETicl0bikYRPUXGfJs95yxkJtfK1luOKqcOmn5o2e8V8Mz2pffL92HSkkklxHaUnDV1qCp9U5cKfWFdz4c/q+q9U5cEcV1Ml9J9uZnPtHpP8ASVG+p3IYlNLl7niTslzuU1pL3KC6KipXW3D869yk8ndpFsbATc7My4q0dTMhYOUNza+iD7zt3QhqOYRXIzkeLDmbtJ3Dm1nblkiqSk0jpuBcb+S37x+87mCkfRzvye+zG2+zjAA1+kdw9qmYS921xOwJ30C5LpX85A/qq3Esd0QY4fIG0jWetPwPlY4lXshbY2dIfRGYbzu3nmVPDXhgu3zzt3dG5VLH31607Us3uZiyzDze7nG5N/yUTPaNxGiHWte426T9Idhuqxs9mk7ACewXVw6FziHBpdcMLgAdZAvfcNYvzpurHUlbbQN8iCALc1iL+KnrYmuF9RVVSxuadEuLWF12tcMy4EtFhsyd52Q1jPUi6kkZHYqOomLBOTT2MSj1qWY2A/OSggqQcrG2efR8VLFVWyOYOsFRulDgoeQKinrMP0RpxajrCFjqA7J2R/OpHNnIbZAvjDsxrUlhBVOBtpWGy+YUk9S7U5U7XEGytZRcAjXtG9SPpcSdGcjltCuqPHzaxsWnWDmOxZlzPz8U+nkzUmocKd2egB0KvraCEjIEdASo8jc6lcRyxuC18pjThzCNx3HwSiw5uwrS12DRSZg2Kop8Hc0+fkhPY4ADZEALylZsJRn0Jp51AMxmkMltOKun0Zp+eNnvFZpkVlr+LgfbTfwN94r4ZntS9GW7sN8kkkuG7Sh4d/q6q9U74LgBcvoDh1+rqr1TvguCmNdTJfSfbmZz7R6DFJrCSABcnUphHcq3paRkYJdm7Uen7o5h4r3PEr4aO3Tv+X+qIDNl7p8hJNzkNyhjbeVtvyEhPBhDtMufkDaw5udWBxNkQOWZy6BuRhhKp8Xp1WSV2INkaQMlU1GGjWCCelDck4al4Lt3o6lDFFZ2epTV1PtBFkYIWuHOovoYDvM/mJA8LIsr9UNPT3Y7XmCMhtIIFyTZG4dX6bY7A6TdAEZlwezXz526roypkvK1gtYMOiGgAXIsNEDIZm3Sb61X0M7WudJLZwseTsQTfYLjMWGwq/Z/XV7LAQ4vzDS4kdJFtE7jqJO4bs0SymJGVzle20DV7bjqVNyjpZLXyvc6rBoIuSRrAv2nLWrCSpIjDgbESFrd4Gi0kHqLewqiVMJXzhuxCSTOeVMJS7ULneU8Mdvt0BLLyCC2tPkkUL6c6yVBqNlIUXqJmRUZfmpGuUUVSMwii/LpaD1hS0uH8ob7AmzQ2mDRq1KSWmdctPPnzg5H88yJljja46OYBQz6VzLD/N4Iylp7+VvKWU4lBGSUUlinTUuVwq5zypL0NO1UmMYgGbCVd4bJyjOca0HjWDh7SqY6FnIscN9SuaTFg5ZOWEscQdimp5iFmJamG1bOCtjxbn7Wb+BvvFcvpKgldI4rX3lm9W33ivjme1L7Zfuw6MkkkuI7Kg4eH/p1V6l3wXAI3uJsF9A8OWXw+qG+Jw9i4rTYeGZ7V1Ml9J9uZnZ/KPT1jRCzTtd+pvNfbZTgAloGe0oLEJSRZAQVrmG+5e54rLmo1rzBWXe9+xuQ6U2lrTNcBoDulOopQxpYciXKC0NbnZB4lmpywWuEHJLdRlXhq8fYDNTOtdC1TVCEcmMuA0WeSPHtUlBh80vlAu5zmrfCeDDJmhzDfLMc+1auhIhj0NEXtbNVmvTKO4Nzt8tgErSLFrSBIL2vZh87UMhfVq13rJxHc8oAH+lphzHE/wCYXa6/SL85WuxLHBC0jRBJ2kAgdqz9diukNJsjydgEhAHUTbsCrAA1gJLI7WPoxtuXW1aRu5x7T1K4w/gq9wDnMuG+bHpBmZ1l51joAud421TMUqHG2kdE6wXeT/Le3gthh3CPQhEZs53M0AAbhYIhSpa3CZ2DS0Q0bmgWHtKrBUOBsQD4FdFpKouaS8WbzrP/AKNZJUaepjTc9S0FLjFNybRfWbG3sVHfarjhRWcrMbCwGrqFvgqiOmcdQJRKesSkNgvJGkGxXjCXOAAuTkBrueYKI7C8a5NpaQSScv7p9NOHSNcb3BvzInDODV3fbSMj/wAtwX9YHm9BROIU8UMoYzPyblQQTzFxufyFJQ1NjbYVVcqSpZnaNrKS9nls05jb/baqklV0mJOGV05lVcKul9hVRou5ir+wcFjaSpK0OFVNzYpiSCxjg+x2YOazE1MGOsV0iSAFZrHsHJFwNWaZgKWF4XROKJ321R6tnvOXKnOc021LpHEnITPU3P7JnvuXlzHaxPRl+7DrqSSS4rsqjhaP/wCKf1ZXHX5rsPDB1qGoP+mVx6N4K6mS+k+3Lzv3j0q8QbZDUmHOlOWpG1kZe6wVpocjFYa17v8AbxgG4XyI0nPA3DaSqckkaJOo3Clq53udclKMAuF/z/dHyvgZS1rg22tePluh6hmgbA3BzB3hKORSSOksg5pCdSdVusq8VRByRMmIWuB8IH00lxe18wuk0WL01Y0eUGvXIparS1jNRMmINwSETMHhdZxHCNHbcdoVDWVGhqp4jz6DT8FmKbhJO0WEhI3HNEHhLKfu9i2zK9psWdsjjH8LGj4IsYw4Z6IB32HtWYjxmTXbNTfpN7vOsAmJC7lxN7zmSpIqqwtZUn6VaBtJ6go5Mf3AdeabpoY3NJuY2dJH9UPjHCGNrCyNrSdVwAAOjes3Nib36yfgo44y4gbyi5T0WHPqHkN6XOOQaNpJ2I587IgWQZDU6TU9++x9BnMMzt3LRjD2Cl5ONwBObztcefmVE3AwD5Tr9CLBXN1pPf5QJzvceCu66iiZETuHis85+YTKTtpyM1DNIiuV8kqpkluUE2dSw6k2MaRRjQEE+F9kZSYvouyF1WyG6Iw+G7gkNZFWSOF8gmVMD3A7TbbqXtO+wUwlK0mYxHBTnYLW8TNIWT1N/wDxs99yYGgrTcAaYNllI2sb7xXnzMf4sT75fuw2ySSS4bsqThoL0FT6o/BcP0XBdy4YutQ1B/0iuGz1q6mS+k+3Lzv3j0Kw6taxxLxdWH0pkhyNws+ZQBcqvdWgOuwlq9sy8kQ0tdQNAJCpXjNex4y9zfKzbe17bdybdSQ1LiDfYiaSVruncmi52ZKJ1PtALTzKSzgw0SmxyCHqeDYGp/alRVz2HMX5xt6R8VYy18bvSDTudl46lDqz82BSDZfoQjqF49E9hWojqBvHaET9PjA8p7e0I4YPFLGCIjYVNBEb6loqjHIRq8roH9VWzYqHam2/PMmIspkwCyZKXFTQxvdqY89DSjY8ImP7J/YkKQxFe8iVf/oN41teP9p+Cidgztl+x39FBUMSbIruLgvK70SBvI0R2usFdYXwJt5VhI7YCXFo/wBrM3fzAIKrwxsjm3ztv2KWWrY3W8E7hmfBWWKYDJb7WSzRqB0Y2joaP/1ZepraeM2GlIdw8hvW61z1AdKb9Ba51dXF5AztsG09KDfA/cR1FFUvCBwPkNawbmi3aTdx6yia7hM97S0WBIsSBn2qubKWerJGiOtDtBKJpqW+XOrSnwkaJuc1mzV7KuMWCilmJOSsWYS4lFtwlrMytWZuBw+jc7oWjpKZrQq5tQ1upIYmeb+3Oq6aBhCeSqOPFkbDiAKbpYNctZwCfeSX+BvvFY+OUFa7gA8GWW33G+8V8Mz2sT75fuQ26SSS4bsqXhn/ANhU+qcuG8hpG67lw0/7Cp9U5cYgpyV1Ml9J9uZnfvHpSYgCqiRq18+EF390BNgTtw7V7Jw3eSMVlLRQaRsVqaHDoCAHudGdjvOb1g6lWQ0HJ5kexQYjithYBXxCn8p6NWMALRfJ7Njm5jr3J0GHsDgbXG0FY/CeFMsJydluOYW2w3hBHMAbC+2x+C1GKJE4bPcYp2M0SyBhB2guaR2G3gpaakhnjLXwhxAyvfSHQ9ui7xtzIuV4cLAKaggIOpVrpj6ng/TtOZkjHOWuH82jbtKH+g0TMzIXcwdfwaPitjj1L5Jc3I7efpWUELHtJLG6Q12H9FWFwLsRiBtFTx/xPvIewmw8VMzGZxqeGczGRs8Q26BkcAchZND1IccdqP8AzSn/AHuT2Y3Ntkf1uJVdpFetchLyDFXn9o8c4I/oj46mQ/t5P5is7G4dHTkrjB3RaWb9I39H+pICQ2fB7A2yHSeS/bmSfariuquTaQ3yQNgyH90JRYs2NlmMOrYHPPgLBVeJ4uXXBY8Dna4fBfLhnFj6/BZPhPO+Qnylm4sNJzKvcXrWi58o/wC0rPy1Mj/Na63RYdq+k2MXSzuawWCipm3KFNK+/lA+1XVBDGBd7nDmsPiUQZSRssLodmJHS5lZyTwkWYxx5yUBK2NmfJk9a0yKiryV5NyjthUEeMPHmMY3que0r1+OT7XeACEgNJIdhUb6Vw1qZmMyXzcStRPRRSNJa8AtYC4Eh3lAXdolt7jdt32RxRBtLGXIR1LMdiIqMNjIyk0XCPScHFti+znNYzVra297mxIG0XJZhkbXOHLsAaSDfR0rDTzAa4h2bNQN/KG/M4oPDJ7K7ybrd8V5JfKTtY33isTSYIHSZzR6IJ1G50gQ0Ajr1gm1lu+L1zRUzMa9rrQscbbLudYHPXay+FfFE0pfahhmKsN8kkkuO7AbEaBs8T4n30Ht0XWNjY7iNSoWcXdGNkneOXqS3hqYsPTDLGKnhxfMPTxe0m6TvHqF/FpRnZL3r0klrWqeUs6NPxg1vFfQj0ZD0yvKHn4oMOfrjk6pXj4pJK1qnlJ0sG0IfqWw37kvevUkHE9h7DdrZgeaaRJJGrj3k6eDZcU/AmmYLDlD0vcUS3gxANjv5ikknXqeUs6NPxgn8GICLEOt/EVVScWVEX6YbI1x16MjwD0jUvEla1TylaNPxh4/ivoTrbIf+Q/BM+qmg+7J3j0kla1TylaNPxgvqpoPuyd69NdxT0B9GXvXpJK1qnlK0afjCP6nsOvcsldzGaS3tVzFwLpWM0Io+SG+M6Lut3neKSSNXHvJ0sG0An8XNMTcyVX/AKmb+qOpOCMMYsHTEf5pXv8AeSSVq495Wlg2hFX8BqebzzKRuEjgPBVv1S0F76MvevPxSSTrVPKRo0/GEx4r6G3myd49QHiiw8m5bLf1r14krWqeUnSwbQlbxV0I9GXvXr1/FZQnW2TvXpJK1qnlI0ae0PW8VlCPRk7x6TuK2hPoSd49epK1qnlK0afjCI8UuH/ck716LpOLqjjBDWvzFjeRxySSVrVPKVo0/GEMvFdQuNyx/eOUf1UUH3JO9ekkrWqeUrRp+MC4uLujaCGteNnnuy6NyJ4PcDKaie98AeHSABxc9z7gEka+cpJImrjxRaZkxTwYZvEL1JJJfN9H/9k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64" name="AutoShape 16" descr="data:image/jpeg;base64,/9j/4AAQSkZJRgABAQAAAQABAAD/2wCEAAkGBhMSERQUExQVFRQVFBcUFBgYFxQUGBcUFBQVFBQUFBgXHCYeFxkkGRQUHy8gJCcpLCwsFR4xNTAqNSYrLCkBCQoKDgwOGg8PGiwkHBwsLCkpKSwsLCkpLCwpKSkpKSksKSkpKSkpKSwsLCwpKSksKSkpLCwsKSwpLCwsKSwsLP/AABEIALcBEwMBIgACEQEDEQH/xAAcAAABBQEBAQAAAAAAAAAAAAAEAAIDBQYHAQj/xABMEAABAwICBAkIBggFAwUBAAABAAIDBBEFIRIxQVEGBxNhcYGRk6EiMkJzsbLB0hQXI1JU8BU1Q0RyktHhM2JjgoMlNFOUosLT8ST/xAAZAQEBAQEBAQAAAAAAAAAAAAABAAIFBAP/xAApEQEAAQIEBgIDAAMAAAAAAAAAAQMRAgQTURIUITNScTEyIkGxI2Gh/9oADAMBAAIRAxEAPwDsWO4p9Gp5ZtHS5Nhdo3te2y9jZYRvHM0/uru9HyLWcOzbDqr1Lvgvnx8xK92WpYMeGZxQ8WYq48GKIwy6weOeMa6d3eA//BM+utn4Z3eN+VcnuvNNenlqWzz8xV3dbbx0M/DO70fIvTxzs/DO7wfIuR8sp4KOSTzWnp2dpTy1Lb+jmKu7qf11x/hnd4PlTTx3Rfhn9435Vh6LgiXZyPsNzc/FWkWG0sOtgcd7vKPinlKe3/ZHM1N2i+vBmylef+RvyJfXaPwj+8HyKh/TcQyawDoACd9Pa4agnlKS5qpuvmcdQP7o7vR8iNZxsNIvyAH/ADD5FyrFR5Z2BA6SOVpR+v6uZqz+3WpOOdg/dieiUfImfXUz8K7vR8i5SHL0hXK0tlzNXd1M8drfwru9HyLz67m/hXd635Fy0NJTxRuPolZnK09jGZqbunjjub+Fd3o+RSN46Wn91d3o+RcuFGRrClja3aSOgX+ITytPZTmam7p31zN/DO7wfImnjqZ+Gd3jflXNXtj++7+Qf/YoHMb9/ta4ey6uVpbf0czU3dRHHZHtpn9435U8cdMJ/YOHS/5WFckeOcHt+ICYVmctT2a5ipu679cY9GmDuidgPY5gKbJx0BvnUcjemQeHkZrkamhqnNFgctxzHYclcvS2XMVN3V28dLD+7O7wfKpPrib+Gd3g+RcpbMx3nN0edpt4G6mkpC0aTTpNWoy1Kf1/WZzNTf8AjqQ432/hnd4PlUL+Odo/dXd6PkXLWzFTtkvrTytLb+rmam7pX10t/Cu70fIl9dLfwru9HyLmbmjcm3VytLZczU3dPHHQz8M7vB8i9+uZv4Z3eD5Fy8sXgKuVpbf1czU3dP8Arob+Fd3o+RaHgdw7Fe+RgiMfJta65eHX0iRbJotqXDyF0LiZ/wAeo9Uz33L41svTw05mI6vrRr1MWOImejrCSSS5jpM/w+/VtX6l3wXzwSvovhxFpYfUjfE4Lg5ZHHqGm7edQ6tvWulk4vhn252bm2KPQKmoZJPNbltOoDpJyRkeGRN/xJNI7mZ9WkfgFDUVb3+cctg1AdAUAcvbaHjvK2jkY3/DjaOc+UfFFRSuOsqohqLKY160w0lNXhus5IgxwyekFiZ64lBuq3DUSqcVmowy3rsBj1hwUkVGxuRIWDjxWT7x7VKcSefSKuKBwy3E+FQyDMhVsvBWMani3Sso6vf949q9Fe77x7VcUHhlqWYDA3N0g7U50lK3K11jzUHeveURxQuFsosQpW6mqZuNQnLRWIEi9EiuJcLZztieMlSVlFY5ICGtI2o6Ks0ta18s/CvkyULirOegc7Nougn0Eg9B3YVmWosEcUy6J+gv+6exPGEyHZZYtLd4CaS9D1PJhz27FBo2VZXulA7URT1bm9G5BgqZiYZlYaDX52APMmmEjUF7AQFOZQvowHz2hMcxKWZeMqSgkHJ117YHZZeGLnUnll0LibH29R6tnvuXPC0hdD4mv8eo9Wz33L4ZntS++X7kOrJJJLiuwouHLrYfVH/ScuAT1OkdurafYLZC1ss9Wtd94ffq2r9S5fO7nrpZOfxn252bj8o9HuconSJrnpq9bypBIncooF5dSSvcoXEW579VlIAvTEpBrqZjl4Yk6NqEa8JrUfHhcr/NY49AKJZwTqT+ycOnJNpV4VYT2oqpwt0ZAeCCdQ37/gjqbg28sa9/kCS4jyfmQbAuIYQ1t7ZnXfJVldVJIuqwqSNxaQbjI5Ec20Z5g56sl63CpDsTYTIQKaN9lM7DnDYh5GEbFqOjMzcZHjD2eaUXFwskGsA9SoSmlZ4pPDDVMx8P3BStqQVkQVKyrcNRWuIThap8YcFUVtBuQkWLPCPhxsHz2pvEi0wqHQEHNOabK8dybxlZBzYa3YUWsrhGyFTticUmFjedEx1IKQHFDvKcKEb0SZgoX1ASDfo1tqa5rhzppqk9tQEEzlF0Hibdeeo9Wz3nLAyMBW84mo7T1Pq2e+5fDMdqX3y/ch1hJJJcV2We4wP1bV+pd8F85uK+jeH4/wCm1fqXfBfPBgK6OU+s+3PzX2gOnBEsw151BFwYBIV7LS8l4VmikIiVpIODYHnFFNZTxahpH87VrhZ4lJRYYTrVzBg7TuCbJiQ9Fob4oWSoJ2rVohi8ysThFK3z335mi5Xjqinj/wAKEX+8/wAo9mpVIfZeGo3WShs+Jyu9Igbh5I8EO2qePTd2lCvc7eo9E70JO6R03lve46VwCbkCNvmtB53EuPSFc4k6SKmhMcj75SPGfk5jQJ12BdqB186Bwurb9HDXFrdE7b2z+K9fVue0aJaXZAOGi05bybZ2UZ+SxB/KzmQMdG4hpe0j0nAF4AsLC4vbYn01dpOc038mxHO12rsII6LIeoozGdKUloA0snaTjfUBY6zv60PhjiXucQRcAW12F79ZUGip2A7EQaCF3nW8FVmYatN46rfFQOAO0npy+K0FhPwapjqe5vQQfagpOCTD5s/8zPiCmaFtvipInEaneLUWg3AVnBeZguAHje3PwVUI881uqHGCzJ7bjePiEFwkwcSjlYbHfb47ijhj5g8SmppY2NtyTXvO15JFv8rLi+3aeheVEsL2OuwRyDzdEOAdmAWua7zTne+Wo812R6AH2jLkG9i0G+erMWtrzzOy21DVb2m2gCLC2snxIHssBvvkXNkUb7IxrSUJC25VrGRZUDEAlgIXsURVnpBQPnAKWbvG0pTxRhSxy3T7pV0baNqhqaDK7exEuehpZzsUoRwMOje47cx0j8+xdC4nj9tUerZ7zlzuCC97E3uSBsz1roXE4ft6i+sRs95y82Y7UvRl+7DqqSSS4zsqHh3+rqr1Ll8+S3X0Pw0ZegqRviK4l+iwda6mTj8J9uZnJtjj0r8PqXA2V0K1wCGbTNbqTXPXuh4Z6vKipJ1lAmXNTTvUNrIMPbrwvAF0yxKdAy/lHZ5uVx02OvrUUtHhkkufo8+Q/v1XVi6hhj891zuGXg27u0tULKmWTIFxAyyyAGzSd/dFUuDR3+1fbmAsO3X4BIR03JPdZsWQ1uOiABvOkHnxSq+SaHBujf0SWtNukAZqeqoBazX+TsDQQOsnWqx+gw7z2n+yQEdAQTbMO2WsD/tuOy45lA6ON2TiWO3gXaRvtfSHirYUzzm5oY05eUfKPMGjO6HNOQSDZwGY1dovY2WZgxIPLINcZCMgXX0G/wADXZnrAHMUVHFY6IFza+VndZ7FJh9G5zjkLWJ3A5jIWT5og3W3xv7UGZMi0m+VmBu9HnDhq8Cn8qNYyHh4JQVIGrJSudC7Mssd7SWk9Qy8Fpkg++qzhuyJ7MlOxlvLAtbY8aTTzWIQ5pR6Dr8z7e22fYmzzFvnMLefWD7fgoJKcuLwAQAdV7AX3G2V+fajS6SF+YLD/wC0j2EKrdVkjJjCOsE9d7KzpMa0m6D7ubtDvObzg+kOf2aklYU88T/OAae1p69nWpqjg9E4XyB5kH9EAN2m7TqPwKJpcQ5M2cLj86k+0zeMYbyJyGR2qtbOuozUcNVEQbEeIKwWN8GJKc3tpRnU4fHcspXiVRySa+fJOawpkjSgnQ1BCMZOqu6kjkKkszIoZimRglFxUe9I+A0ETicl0bikYRPUXGfJs95yxkJtfK1luOKqcOmn5o2e8V8Mz2pffL92HSkkklxHaUnDV1qCp9U5cKfWFdz4c/q+q9U5cEcV1Ml9J9uZnPtHpP8ASVG+p3IYlNLl7niTslzuU1pL3KC6KipXW3D869yk8ndpFsbATc7My4q0dTMhYOUNza+iD7zt3QhqOYRXIzkeLDmbtJ3Dm1nblkiqSk0jpuBcb+S37x+87mCkfRzvye+zG2+zjAA1+kdw9qmYS921xOwJ30C5LpX85A/qq3Esd0QY4fIG0jWetPwPlY4lXshbY2dIfRGYbzu3nmVPDXhgu3zzt3dG5VLH31607Us3uZiyzDze7nG5N/yUTPaNxGiHWte426T9Idhuqxs9mk7ACewXVw6FziHBpdcMLgAdZAvfcNYvzpurHUlbbQN8iCALc1iL+KnrYmuF9RVVSxuadEuLWF12tcMy4EtFhsyd52Q1jPUi6kkZHYqOomLBOTT2MSj1qWY2A/OSggqQcrG2efR8VLFVWyOYOsFRulDgoeQKinrMP0RpxajrCFjqA7J2R/OpHNnIbZAvjDsxrUlhBVOBtpWGy+YUk9S7U5U7XEGytZRcAjXtG9SPpcSdGcjltCuqPHzaxsWnWDmOxZlzPz8U+nkzUmocKd2egB0KvraCEjIEdASo8jc6lcRyxuC18pjThzCNx3HwSiw5uwrS12DRSZg2Kop8Hc0+fkhPY4ADZEALylZsJRn0Jp51AMxmkMltOKun0Zp+eNnvFZpkVlr+LgfbTfwN94r4ZntS9GW7sN8kkkuG7Sh4d/q6q9U74LgBcvoDh1+rqr1TvguCmNdTJfSfbmZz7R6DFJrCSABcnUphHcq3paRkYJdm7Uen7o5h4r3PEr4aO3Tv+X+qIDNl7p8hJNzkNyhjbeVtvyEhPBhDtMufkDaw5udWBxNkQOWZy6BuRhhKp8Xp1WSV2INkaQMlU1GGjWCCelDck4al4Lt3o6lDFFZ2epTV1PtBFkYIWuHOovoYDvM/mJA8LIsr9UNPT3Y7XmCMhtIIFyTZG4dX6bY7A6TdAEZlwezXz526roypkvK1gtYMOiGgAXIsNEDIZm3Sb61X0M7WudJLZwseTsQTfYLjMWGwq/Z/XV7LAQ4vzDS4kdJFtE7jqJO4bs0SymJGVzle20DV7bjqVNyjpZLXyvc6rBoIuSRrAv2nLWrCSpIjDgbESFrd4Gi0kHqLewqiVMJXzhuxCSTOeVMJS7ULneU8Mdvt0BLLyCC2tPkkUL6c6yVBqNlIUXqJmRUZfmpGuUUVSMwii/LpaD1hS0uH8ob7AmzQ2mDRq1KSWmdctPPnzg5H88yJljja46OYBQz6VzLD/N4Iylp7+VvKWU4lBGSUUlinTUuVwq5zypL0NO1UmMYgGbCVd4bJyjOca0HjWDh7SqY6FnIscN9SuaTFg5ZOWEscQdimp5iFmJamG1bOCtjxbn7Wb+BvvFcvpKgldI4rX3lm9W33ivjme1L7Zfuw6MkkkuI7Kg4eH/p1V6l3wXAI3uJsF9A8OWXw+qG+Jw9i4rTYeGZ7V1Ml9J9uZnZ/KPT1jRCzTtd+pvNfbZTgAloGe0oLEJSRZAQVrmG+5e54rLmo1rzBWXe9+xuQ6U2lrTNcBoDulOopQxpYciXKC0NbnZB4lmpywWuEHJLdRlXhq8fYDNTOtdC1TVCEcmMuA0WeSPHtUlBh80vlAu5zmrfCeDDJmhzDfLMc+1auhIhj0NEXtbNVmvTKO4Nzt8tgErSLFrSBIL2vZh87UMhfVq13rJxHc8oAH+lphzHE/wCYXa6/SL85WuxLHBC0jRBJ2kAgdqz9diukNJsjydgEhAHUTbsCrAA1gJLI7WPoxtuXW1aRu5x7T1K4w/gq9wDnMuG+bHpBmZ1l51joAud421TMUqHG2kdE6wXeT/Le3gthh3CPQhEZs53M0AAbhYIhSpa3CZ2DS0Q0bmgWHtKrBUOBsQD4FdFpKouaS8WbzrP/AKNZJUaepjTc9S0FLjFNybRfWbG3sVHfarjhRWcrMbCwGrqFvgqiOmcdQJRKesSkNgvJGkGxXjCXOAAuTkBrueYKI7C8a5NpaQSScv7p9NOHSNcb3BvzInDODV3fbSMj/wAtwX9YHm9BROIU8UMoYzPyblQQTzFxufyFJQ1NjbYVVcqSpZnaNrKS9nls05jb/baqklV0mJOGV05lVcKul9hVRou5ir+wcFjaSpK0OFVNzYpiSCxjg+x2YOazE1MGOsV0iSAFZrHsHJFwNWaZgKWF4XROKJ321R6tnvOXKnOc021LpHEnITPU3P7JnvuXlzHaxPRl+7DrqSSS4rsqjhaP/wCKf1ZXHX5rsPDB1qGoP+mVx6N4K6mS+k+3Lzv3j0q8QbZDUmHOlOWpG1kZe6wVpocjFYa17v8AbxgG4XyI0nPA3DaSqckkaJOo3Clq53udclKMAuF/z/dHyvgZS1rg22tePluh6hmgbA3BzB3hKORSSOksg5pCdSdVusq8VRByRMmIWuB8IH00lxe18wuk0WL01Y0eUGvXIparS1jNRMmINwSETMHhdZxHCNHbcdoVDWVGhqp4jz6DT8FmKbhJO0WEhI3HNEHhLKfu9i2zK9psWdsjjH8LGj4IsYw4Z6IB32HtWYjxmTXbNTfpN7vOsAmJC7lxN7zmSpIqqwtZUn6VaBtJ6go5Mf3AdeabpoY3NJuY2dJH9UPjHCGNrCyNrSdVwAAOjes3Nib36yfgo44y4gbyi5T0WHPqHkN6XOOQaNpJ2I587IgWQZDU6TU9++x9BnMMzt3LRjD2Cl5ONwBObztcefmVE3AwD5Tr9CLBXN1pPf5QJzvceCu66iiZETuHis85+YTKTtpyM1DNIiuV8kqpkluUE2dSw6k2MaRRjQEE+F9kZSYvouyF1WyG6Iw+G7gkNZFWSOF8gmVMD3A7TbbqXtO+wUwlK0mYxHBTnYLW8TNIWT1N/wDxs99yYGgrTcAaYNllI2sb7xXnzMf4sT75fuw2ySSS4bsqThoL0FT6o/BcP0XBdy4YutQ1B/0iuGz1q6mS+k+3Lzv3j0Kw6taxxLxdWH0pkhyNws+ZQBcqvdWgOuwlq9sy8kQ0tdQNAJCpXjNex4y9zfKzbe17bdybdSQ1LiDfYiaSVruncmi52ZKJ1PtALTzKSzgw0SmxyCHqeDYGp/alRVz2HMX5xt6R8VYy18bvSDTudl46lDqz82BSDZfoQjqF49E9hWojqBvHaET9PjA8p7e0I4YPFLGCIjYVNBEb6loqjHIRq8roH9VWzYqHam2/PMmIspkwCyZKXFTQxvdqY89DSjY8ImP7J/YkKQxFe8iVf/oN41teP9p+Cidgztl+x39FBUMSbIruLgvK70SBvI0R2usFdYXwJt5VhI7YCXFo/wBrM3fzAIKrwxsjm3ztv2KWWrY3W8E7hmfBWWKYDJb7WSzRqB0Y2joaP/1ZepraeM2GlIdw8hvW61z1AdKb9Ba51dXF5AztsG09KDfA/cR1FFUvCBwPkNawbmi3aTdx6yia7hM97S0WBIsSBn2qubKWerJGiOtDtBKJpqW+XOrSnwkaJuc1mzV7KuMWCilmJOSsWYS4lFtwlrMytWZuBw+jc7oWjpKZrQq5tQ1upIYmeb+3Oq6aBhCeSqOPFkbDiAKbpYNctZwCfeSX+BvvFY+OUFa7gA8GWW33G+8V8Mz2sT75fuQ26SSS4bsqXhn/ANhU+qcuG8hpG67lw0/7Cp9U5cYgpyV1Ml9J9uZnfvHpSYgCqiRq18+EF390BNgTtw7V7Jw3eSMVlLRQaRsVqaHDoCAHudGdjvOb1g6lWQ0HJ5kexQYjithYBXxCn8p6NWMALRfJ7Njm5jr3J0GHsDgbXG0FY/CeFMsJydluOYW2w3hBHMAbC+2x+C1GKJE4bPcYp2M0SyBhB2guaR2G3gpaakhnjLXwhxAyvfSHQ9ui7xtzIuV4cLAKaggIOpVrpj6ng/TtOZkjHOWuH82jbtKH+g0TMzIXcwdfwaPitjj1L5Jc3I7efpWUELHtJLG6Q12H9FWFwLsRiBtFTx/xPvIewmw8VMzGZxqeGczGRs8Q26BkcAchZND1IccdqP8AzSn/AHuT2Y3Ntkf1uJVdpFetchLyDFXn9o8c4I/oj46mQ/t5P5is7G4dHTkrjB3RaWb9I39H+pICQ2fB7A2yHSeS/bmSfariuquTaQ3yQNgyH90JRYs2NlmMOrYHPPgLBVeJ4uXXBY8Dna4fBfLhnFj6/BZPhPO+Qnylm4sNJzKvcXrWi58o/wC0rPy1Mj/Na63RYdq+k2MXSzuawWCipm3KFNK+/lA+1XVBDGBd7nDmsPiUQZSRssLodmJHS5lZyTwkWYxx5yUBK2NmfJk9a0yKiryV5NyjthUEeMPHmMY3que0r1+OT7XeACEgNJIdhUb6Vw1qZmMyXzcStRPRRSNJa8AtYC4Eh3lAXdolt7jdt32RxRBtLGXIR1LMdiIqMNjIyk0XCPScHFti+znNYzVra297mxIG0XJZhkbXOHLsAaSDfR0rDTzAa4h2bNQN/KG/M4oPDJ7K7ybrd8V5JfKTtY33isTSYIHSZzR6IJ1G50gQ0Ajr1gm1lu+L1zRUzMa9rrQscbbLudYHPXay+FfFE0pfahhmKsN8kkkuO7AbEaBs8T4n30Ht0XWNjY7iNSoWcXdGNkneOXqS3hqYsPTDLGKnhxfMPTxe0m6TvHqF/FpRnZL3r0klrWqeUs6NPxg1vFfQj0ZD0yvKHn4oMOfrjk6pXj4pJK1qnlJ0sG0IfqWw37kvevUkHE9h7DdrZgeaaRJJGrj3k6eDZcU/AmmYLDlD0vcUS3gxANjv5ikknXqeUs6NPxgn8GICLEOt/EVVScWVEX6YbI1x16MjwD0jUvEla1TylaNPxh4/ivoTrbIf+Q/BM+qmg+7J3j0kla1TylaNPxgvqpoPuyd69NdxT0B9GXvXpJK1qnlK0afjCP6nsOvcsldzGaS3tVzFwLpWM0Io+SG+M6Lut3neKSSNXHvJ0sG0An8XNMTcyVX/AKmb+qOpOCMMYsHTEf5pXv8AeSSVq495Wlg2hFX8BqebzzKRuEjgPBVv1S0F76MvevPxSSTrVPKRo0/GEx4r6G3myd49QHiiw8m5bLf1r14krWqeUnSwbQlbxV0I9GXvXr1/FZQnW2TvXpJK1qnlI0ae0PW8VlCPRk7x6TuK2hPoSd49epK1qnlK0afjCI8UuH/ck716LpOLqjjBDWvzFjeRxySSVrVPKVo0/GEMvFdQuNyx/eOUf1UUH3JO9ekkrWqeUrRp+MC4uLujaCGteNnnuy6NyJ4PcDKaie98AeHSABxc9z7gEka+cpJImrjxRaZkxTwYZvEL1JJJfN9H/9k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76" name="AutoShape 28" descr="data:image/jpeg;base64,/9j/4AAQSkZJRgABAQAAAQABAAD/2wCEAAkGBhEOEBAQDQ4PDhAQEQ0TDxATDhAXFA4NFRAXFBQSEh4XJyYeFxojGRQSIC8hIyc1LC0sFh4xQTAsQSYuLCkBCQoKDgwOGg8PFykiHyQsKSwsLDQsMS0sKissKS4sKSkpKSwtMSspLSk1KSkpKTMsNSkpNSwpNSkpKSkpMiwsKf/AABEIAGYAiAMBIgACEQEDEQH/xAAbAAEAAgMBAQAAAAAAAAAAAAAAAQYEBQcCA//EADQQAAICAgAEAwQHCQAAAAAAAAABAgMEEQUSITEGE1EyQXGRBzNCYYGh8BQVIkNScpKisf/EABgBAQEBAQEAAAAAAAAAAAAAAAABAgME/8QAHhEBAQACAgIDAAAAAAAAAAAAAAECERIxExQDIVH/2gAMAwEAAhEDEQA/AO4gAAAAAAAAAAAAAAAAAAAAAAAAAAAAAAAAAAAAAAAAAAAAAAAAEN6AnYKrleOo158cJ4t73KEHfpcinJdNesd6W/UtKZjHPHLer0tlnaQRsbNokDZGwJA2NgANjYENld8U8bVUYwryqabG5bUrIqb5Y7cYrr17dO5n8Z49ViJeZzNy3yqK66Xd9TlWXxJStx8iOHbKnmlz1Svh5/PPcIzp6a7yTTk9tSZEq98F8aVKPl5NspWprclVNJVtbi5NpbfdPXoWuFikk09ppNNe9NbOQZErHZS64RjGM7HPco2uafSENcq0u7b69YpdmWfwvxPKV8KL8iM+VR5q5qEJutw3FqCW49ENi9gjZJVQ2V7jXil4jfmYmY4L+bXRGyDXrtS2vxSLEQ0Zym1lcmyvFXC7smOVbLP82DTS8mxQ2uzcYtJtaXVlixvpFwZdI2XL402Fj4j4Zxcn62iG/wCpRSfzRWs76Mq+rolr7mcfXxa51vMHjdF/1V0fhLcX+ZsvIl7mvmzm9/hS/Hfsv4o++JxvIx+nPLS30e/QngxOdXfKtnWt+XOf9vV/LZpH45w4ycbL51zXeE6MhNf6sskJ8yT77SfzRWvEnBIzkpKC2+76aWjy3TrGVX4pxZezkx/xuX/Ymxxblct1WKaWt6cunzKdVwqEfbkvgi2+G6opScFqPRb9WawwmWWkv1GV+yz9fzZ5eLZ+pM2YPR68/a586rHGeG5k4OOPDEm32eRztQfulFJdGVezwnxp49FEZcMU8d1OGTy2eZJVyUoxknHWuiT9Ujp+iNHTHC4zUrNu3OuI+FeKZiVds8HBrbrdjxITdk3F7SUpr+FbS+RuOB/RzjY03dLnvvl7V1k25y6a/XwLbokvj33V5PMIKK0uyB6B0ZAAAAAESjvutmtzuA1Wp7ik2bMAaWlWUR5LINxgtRnHqnD3J+9aKx4k8VKTVeLXO+S3uXLKMU/Tb6v8DoDR4njxl7UYv72kcL8GNu2+dcgWHlXPds5Qi/sw2vz7l34DxOVUIwnJySSS37l9xYbOGVy+ykYtnBI/ZOkxk6Zt2zKM2M+zMhM0n7tlD2WfWu+cO5pG3Bh1Z6fcyozT7FHoAAAAAAAAAAAAAAAAAADy60/cegBjyw4vseP2VrszLAHxr5vefYAAAAAAAAAAAAAAAAAAAAAAAAAAAAP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78" name="AutoShape 30" descr="data:image/jpeg;base64,/9j/4AAQSkZJRgABAQAAAQABAAD/2wCEAAkGBhEOEBAQDQ4PDhAQEQ0TDxATDhAXFA4NFRAXFBQSEh4XJyYeFxojGRQSIC8hIyc1LC0sFh4xQTAsQSYuLCkBCQoKDgwOGg8PFykiHyQsKSwsLDQsMS0sKissKS4sKSkpKSwtMSspLSk1KSkpKTMsNSkpNSwpNSkpKSkpMiwsKf/AABEIAGYAiAMBIgACEQEDEQH/xAAbAAEAAgMBAQAAAAAAAAAAAAAAAQYEBQcCA//EADQQAAICAgAEAwQHCQAAAAAAAAABAgMEEQUSITEGE1EyQXGRBzNCYYGh8BQVIkNScpKisf/EABgBAQEBAQEAAAAAAAAAAAAAAAABAgME/8QAHhEBAQACAgIDAAAAAAAAAAAAAAECERIxExQDIVH/2gAMAwEAAhEDEQA/AO4gAAAAAAAAAAAAAAAAAAAAAAAAAAAAAAAAAAAAAAAAAAAAAAAAEN6AnYKrleOo158cJ4t73KEHfpcinJdNesd6W/UtKZjHPHLer0tlnaQRsbNokDZGwJA2NgANjYENld8U8bVUYwryqabG5bUrIqb5Y7cYrr17dO5n8Z49ViJeZzNy3yqK66Xd9TlWXxJStx8iOHbKnmlz1Svh5/PPcIzp6a7yTTk9tSZEq98F8aVKPl5NspWprclVNJVtbi5NpbfdPXoWuFikk09ppNNe9NbOQZErHZS64RjGM7HPco2uafSENcq0u7b69YpdmWfwvxPKV8KL8iM+VR5q5qEJutw3FqCW49ENi9gjZJVQ2V7jXil4jfmYmY4L+bXRGyDXrtS2vxSLEQ0Zym1lcmyvFXC7smOVbLP82DTS8mxQ2uzcYtJtaXVlixvpFwZdI2XL402Fj4j4Zxcn62iG/wCpRSfzRWs76Mq+rolr7mcfXxa51vMHjdF/1V0fhLcX+ZsvIl7mvmzm9/hS/Hfsv4o++JxvIx+nPLS30e/QngxOdXfKtnWt+XOf9vV/LZpH45w4ycbL51zXeE6MhNf6sskJ8yT77SfzRWvEnBIzkpKC2+76aWjy3TrGVX4pxZezkx/xuX/Ymxxblct1WKaWt6cunzKdVwqEfbkvgi2+G6opScFqPRb9WawwmWWkv1GV+yz9fzZ5eLZ+pM2YPR68/a586rHGeG5k4OOPDEm32eRztQfulFJdGVezwnxp49FEZcMU8d1OGTy2eZJVyUoxknHWuiT9Ujp+iNHTHC4zUrNu3OuI+FeKZiVds8HBrbrdjxITdk3F7SUpr+FbS+RuOB/RzjY03dLnvvl7V1k25y6a/XwLbokvj33V5PMIKK0uyB6B0ZAAAAAESjvutmtzuA1Wp7ik2bMAaWlWUR5LINxgtRnHqnD3J+9aKx4k8VKTVeLXO+S3uXLKMU/Tb6v8DoDR4njxl7UYv72kcL8GNu2+dcgWHlXPds5Qi/sw2vz7l34DxOVUIwnJySSS37l9xYbOGVy+ykYtnBI/ZOkxk6Zt2zKM2M+zMhM0n7tlD2WfWu+cO5pG3Bh1Z6fcyozT7FHoAAAAAAAAAAAAAAAAAADy60/cegBjyw4vseP2VrszLAHxr5vefYAAAAAAAAAAAAAAAAAAAAAAAAAAAAP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80" name="AutoShape 32" descr="data:image/jpeg;base64,/9j/4AAQSkZJRgABAQAAAQABAAD/2wCEAAkGBhEOEBAQDQ4PDhAQEQ0TDxATDhAXFA4NFRAXFBQSEh4XJyYeFxojGRQSIC8hIyc1LC0sFh4xQTAsQSYuLCkBCQoKDgwOGg8PFykiHyQsKSwsLDQsMS0sKissKS4sKSkpKSwtMSspLSk1KSkpKTMsNSkpNSwpNSkpKSkpMiwsKf/AABEIAGYAiAMBIgACEQEDEQH/xAAbAAEAAgMBAQAAAAAAAAAAAAAAAQYEBQcCA//EADQQAAICAgAEAwQHCQAAAAAAAAABAgMEEQUSITEGE1EyQXGRBzNCYYGh8BQVIkNScpKisf/EABgBAQEBAQEAAAAAAAAAAAAAAAABAgME/8QAHhEBAQACAgIDAAAAAAAAAAAAAAECERIxExQDIVH/2gAMAwEAAhEDEQA/AO4gAAAAAAAAAAAAAAAAAAAAAAAAAAAAAAAAAAAAAAAAAAAAAAAAEN6AnYKrleOo158cJ4t73KEHfpcinJdNesd6W/UtKZjHPHLer0tlnaQRsbNokDZGwJA2NgANjYENld8U8bVUYwryqabG5bUrIqb5Y7cYrr17dO5n8Z49ViJeZzNy3yqK66Xd9TlWXxJStx8iOHbKnmlz1Svh5/PPcIzp6a7yTTk9tSZEq98F8aVKPl5NspWprclVNJVtbi5NpbfdPXoWuFikk09ppNNe9NbOQZErHZS64RjGM7HPco2uafSENcq0u7b69YpdmWfwvxPKV8KL8iM+VR5q5qEJutw3FqCW49ENi9gjZJVQ2V7jXil4jfmYmY4L+bXRGyDXrtS2vxSLEQ0Zym1lcmyvFXC7smOVbLP82DTS8mxQ2uzcYtJtaXVlixvpFwZdI2XL402Fj4j4Zxcn62iG/wCpRSfzRWs76Mq+rolr7mcfXxa51vMHjdF/1V0fhLcX+ZsvIl7mvmzm9/hS/Hfsv4o++JxvIx+nPLS30e/QngxOdXfKtnWt+XOf9vV/LZpH45w4ycbL51zXeE6MhNf6sskJ8yT77SfzRWvEnBIzkpKC2+76aWjy3TrGVX4pxZezkx/xuX/Ymxxblct1WKaWt6cunzKdVwqEfbkvgi2+G6opScFqPRb9WawwmWWkv1GV+yz9fzZ5eLZ+pM2YPR68/a586rHGeG5k4OOPDEm32eRztQfulFJdGVezwnxp49FEZcMU8d1OGTy2eZJVyUoxknHWuiT9Ujp+iNHTHC4zUrNu3OuI+FeKZiVds8HBrbrdjxITdk3F7SUpr+FbS+RuOB/RzjY03dLnvvl7V1k25y6a/XwLbokvj33V5PMIKK0uyB6B0ZAAAAAESjvutmtzuA1Wp7ik2bMAaWlWUR5LINxgtRnHqnD3J+9aKx4k8VKTVeLXO+S3uXLKMU/Tb6v8DoDR4njxl7UYv72kcL8GNu2+dcgWHlXPds5Qi/sw2vz7l34DxOVUIwnJySSS37l9xYbOGVy+ykYtnBI/ZOkxk6Zt2zKM2M+zMhM0n7tlD2WfWu+cO5pG3Bh1Z6fcyozT7FHoAAAAAAAAAAAAAAAAAADy60/cegBjyw4vseP2VrszLAHxr5vefYAAAAAAAAAAAAAAAAAAAAAAAAAAAAP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4299" y="694653"/>
            <a:ext cx="3183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dirty="0" smtClean="0">
                <a:solidFill>
                  <a:schemeClr val="accent1"/>
                </a:solidFill>
                <a:latin typeface="DSN LardPhrao" pitchFamily="2" charset="-34"/>
                <a:cs typeface="DSN LardPhrao" pitchFamily="2" charset="-34"/>
              </a:rPr>
              <a:t>แม้ว่าเศรษฐกิจ</a:t>
            </a:r>
            <a:r>
              <a:rPr lang="th-TH" sz="2200" dirty="0">
                <a:solidFill>
                  <a:schemeClr val="accent1"/>
                </a:solidFill>
                <a:latin typeface="DSN LardPhrao" pitchFamily="2" charset="-34"/>
                <a:cs typeface="DSN LardPhrao" pitchFamily="2" charset="-34"/>
              </a:rPr>
              <a:t>ไทยมีพื้นฐานที่แข็งแกร่ง</a:t>
            </a:r>
            <a:endParaRPr lang="en-US" sz="2200" dirty="0">
              <a:solidFill>
                <a:schemeClr val="accent1"/>
              </a:solidFill>
              <a:latin typeface="DSN LardPhrao" pitchFamily="2" charset="-34"/>
              <a:cs typeface="DSN LardPhrao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75504"/>
            <a:ext cx="424397" cy="49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2" y="119792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96914" y="1919369"/>
            <a:ext cx="26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ทุนสำรองระหว่างประเทศ และทุนสำรองต่อสินทรัพย์</a:t>
            </a:r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เสี่ยงอยู่</a:t>
            </a: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ใน</a:t>
            </a:r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ระดับสูง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63" y="1098229"/>
            <a:ext cx="795389" cy="7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228184" y="1917628"/>
            <a:ext cx="275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บางสาขาการผลิตและบริการขยายตัวได้ดี เช่น การท่องเที่ยว โทรคมนาคม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pic>
        <p:nvPicPr>
          <p:cNvPr id="2050" name="Picture 2" descr="http://aisclub.ais.co.th/FileUpload/Webboard/120213061530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93" y="1175490"/>
            <a:ext cx="754455" cy="5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0496" y="1341564"/>
            <a:ext cx="13276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BIS ratio</a:t>
            </a:r>
            <a:endParaRPr lang="th-TH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AutoShape 4" descr="data:image/jpeg;base64,/9j/4AAQSkZJRgABAQAAAQABAAD/2wCEAAkGBhQQEBQPEBQQFBAVFBUUFBQVFBQWFRYVFBYVFBUYFRQYICYfGBojGhkYHzEsIycpLCwtGB4yNTAqNSYrLCkBCQoKDgwOGg8PGjUlHyQsMCwqLC0sLC40NTQsLDU2LCwsLywxLCkqKS0sLSwsKSwsLCosLCwsLCosLywsLCwsLP/AABEIAOEA4QMBIgACEQEDEQH/xAAcAAEAAgMBAQEAAAAAAAAAAAAABgcBBQgEAwL/xABNEAACAQMBBAYECgYIBAYDAAABAgMABBEFBhIhMQcTIkFRcRRhgZEWIzJCUlRyk6HRFWKCkrHBFyRDY3OistIzU8LTNGSDs8PhJXSj/8QAGgEBAAMBAQEAAAAAAAAAAAAAAAMEBQIBBv/EAC8RAAIBAgUBBwMEAwAAAAAAAAABAgMRBBIhMVFBExQicYHR8GGRoTKxwfEjsuH/2gAMAwEAAhEDEQA/ALxpSlAKUpQClKUApWCcVAdqul+2tcx2/wDWZhnO6cRKf1pPneS58xXcISm7RQJ8TUY1vpJsbTKvMryD5kXxjZ8CR2VPmRWjtdkr3U1EuqXLxwuAwtLfsDdPECRuOfI73mK+u1PRXatZOtpCsc6KWjZSxZivHcYkne3hw48iQakjCmnaT+wI9qvTuxyLW2AHc0zZP7if7qjy9Jeo3c0cIuBCJJET4uNFC77Bc5ILcM+NQmv1HIVIZSQwIII4EEHIIPjmtRYenFaIHQSdGquB6Re6nM3fm5ZFPki8h7ar3bvYB4b6C3sjM4uFJVXdm3WQgPlz80Ahsnlx9VTDoh2unvluI7qTrGi6soxVQ26++CDugZ4qPfVhtgcT3d9Z3aVKM7MEN0foqs4YUSVGllA7chklUs3fhVYBR4V9NT6P4Uhka2lvLeQIzKyXVwQCASMqzEEZqI6x0hm81e0trZyLRLqIFlJHXNvgEnHNBxAHfz8MWTtTd9VY3Mv0beUjz3Gx+OK8l2kWsz3BQlh0m6jFjFy7DwkVJPxYZ/GpRpnTrOuBc28Ug7zGzRt7m3gfwqrwKzWpKhTlugdC6N0r2NxjedoGPDE67q58BIMp7yKl8UwYBlIZTxBBBBHqI51Gdg5rW502KOBQ0KKInjdQcSAAuHB4EknezyO9UT6QrYaMsVzpsj27SSlXgVswuApYt1LZUYOBwA+V3Vk9nGU8kdGC1aVWmy3TCJUBvoXiXO76SiO1vn9Y8dw+0+yrGt7lZFDxsrowyrKQykeII4Go505QdmD60pSuAKUpQClKxQCs0pQClKUApSlAK1O0W08FhF11w+6OIVRxdyO5F7z+A7yK1e3O3sWmR4OHuWHxcWfZvOfmpn2nkO8igNa1ya8mM9w5eQ+5R3Ki/NUeH8+NWqGGdTV7As6N7/aInBNppmcHHypADxHd1h9yD1kV8de6F+rmgNmZJIWlRZlcrvIuRvOCAMrjORjI4c+767J9L9vbWMUE8cpliAjAiRd1kXgrZJABxz8SPXVqWF8k8STRMGjdQysORBrqc6lJ6KyBoukHXnsdPlnhIWXKJGSAQGdwOR4HC5Psr3bK7QLf2kd0mBvDtr9GReDr7D+GKgnTtqOILe2B4vK0hHfiNd0cPN/wrSbA7N6uI2W3c2lvIQxaVRvE4xmONgWBIx9HOBxrxUYulmbs7gjPSHofoeozxAYRj10f2Jctj2NvL7KjiIWO6oJPgBk+4Vfth0SWoczXjzXk54s8rkKT9lTk+0mpdYaRDbjdgiiiHgiKv8BxqfviiklqCh9iItTspTPaWkzh03GEkThGGcg5O7xB9fealWtTa9ewNAbWOKNxhtxo1Yr3rlpTgHkeHGrYxWcVXliM0s2VXBz5ZdG+q28qTx2/xkbK6nrIGwynIyN/jUg2j2g1me1ktZ7AhZF3XeOORjjIJwFZgM4q4sUxR4lyacopg5MngaM7sisjeDKVPuNfiusbqySVdyVEdfouoYe41EdZ6JLC4yVjMDn50J3R92cr7gKsxxsX+pA2HR5pK22m26LjLxrKxHe0oDn3ZA8gK2ep6Bb3LRvcRRytFvbm+N4LvYz2TwPIcx3VXC7LatpGTYTC6txx6lhxA9URP+hgT4VANpNs766Zo7qWRQDhoQDEo9TRjBP7WTUEaDqScoyB0JaarazM9pFJBIyJ24lKsFU9nDAcMd2KiG0GgyaQkmoaY+5Cvbns3yYGXPaaMc428vZ4H39FuynoNkruB18+JJP1QR8WnsBz5saifTJtsG//ABkByAQbhh4jisfsOGPkB41zThepkjquoJzsdt7b6knxZ3JwMvCx7Q8Sp+evrHtAqTVyba3TxOssTMkinKspwwI7wavHo76T1vd22uiqXeMK3JZseA+a/q7+Y8B3Xwrh4o7AsGlKVSApSlAKUpQClKUAqLbe7cJpkGeDXL5EUf8AF38EH4ngPEbXaXaGOwtnuZvkrwVRzdz8lF9Z/AZPdXNeu63LezvcznLueXcqj5KqO5QPz5k1aw1DtHd7A+Go6hJcStPMxeVzlmPMn+QHIAcAK89KVsJWAqwujLUdTZHtbHc6jJJllUlIGPMoe9jz3cHjxwOJrzdH3Ro+oEXE+9HZg8xwaUjmE8F8W9g48Rethp8cEawwoscajCqowB/9/wAao4mvFeBK7Bo9C2Ght39JmLXN4eLXE3abP92vKMDuxx9dSSs157+/SCNppWCRoCzMeQArNbcnqD0Vionsf0jQalLLCgaORCSgbnJEMDfHgcniO7I58cS2kouLswKUpXIFKUoBSlYoBWj2l2MttQXFxGN/GFlXsyL5N3j1HI9Vb2lepuLugVHqk2p6FbvEhW5s90rFMVO/b54DeAPADuzlc44j5NVK7liWYkkkkknJJPEknvNdaSIGBUgEEYIIyCDzBHhVPdInRR1Ya709TuDJkgHEr4tEO8eK93d4DQw+Ije0lZvqCq6yjkEEEgg5BBwQRxBB7jWKVpAvTow6RfTFFpcsPS1HZY8OuUDiftgc/Hn44sOuTLe4aN1kjYq6kMrA4KsDkEHxrono920XUrbebAuY8LMo8e51H0W4+RBHdWTiqGR5o7AlVKUqkBSlKAVgms1Belvan0Sz6mM4nuMouOax/wBo3uIUfa9VdQi5yUUCtOk7bH0+6KRnNtCSseOTtyeT28h6h6zUNpSt6EFCKigKnHRp0fHUJOvnBFnG3Hu61h8wH6I+cfYOPLRbH7MPqN0lumQvypX+hGOZ8zyHrI9ddJWGnpbwrDCoWONd1FHgPX4nx8TmquKr5FljuD7wwhFCKAqqAFUDAAHAAAchX7qGyazq+8d2wtd3PAG6Gces4xn2UGt6v36fbHyu1H8qzezfK+6BMqhnS64Gkz572hA8+tQ/yr6jXtV79Nh9l7H/ALaiPSjrd69j1dzZLBE0qfGC4SXtLlgu6oGM4PuqSlTfaLz5QIr0SSburQD6Syr/APyZv5V0NXMmxF3LFqFvJBEZpQ53Ygd3fyrBhvHgOyScnhwq+116679OuPZPaH/5KmxkbzT+gJBStGNduO+wufvbT/u1+xrc/fY3X3lp/wB6qeVg3NK1I1mX6ldfv2n/AHq/Y1aT6pdfvWv/AHq8ysGzr4Wt9HKCYnjcA7p3GVsEdxxyNZtpi67xR0P0W3cj90kfjVQatsrqWm6hNdaYjNDI5fCbrKQx3ijxE5OCTjA5YwRUlOCndXsC5aVTV30p6tFwks0Q/rW1yP4vWpn6ZdRP1dPKE/8AUxqVYWb4+4L7piuej0u6kf7ZPZDF+Vb3ZjpI1aeQKkC3QyM/FGMAeuVcKnmRSWEmlfQHo6Vejnc3tQtFwvFriJRy8ZUHh9Ie3xqqK61xkYYcxxHMeseuufuk7Yn9H3HWRD+qzElPCN+bR+XePVw7qs4WvfwS9AQutxsntI+n3SXMeSB2ZE+nGcby+fePWBWnpV6SUlZg6vsL5J4kmiYNG6h1Yd4YZFeiqk6Etqc7+nSHlmWDPh/aIPb2h5tVt1hVabpycWBSlKjArm7pF2h9N1CWQHMUZ6qLw3UJBI+0283tFXht9rfoenzzA4fc6uP7cnYUjyzveyuaa0cFDeYFKVLOjHZ303UIwwzFD8dJ4HdI3FPm2PYDV+clGLkwW30Y7J+g2YLjFxNiSXPNeHYT9kH3lqmFKVgyk5NyYFKUrkCqa6dtRYzW9tnsLG0pHizMUB9gU/vGrlqjenKQG/iA5i2XPtkkIq1hFeqgQfRb54LmGaI7rpIpU+3B9hBI9tdUiuULD/jR55dYn+oV1fU2O3iDNKUrPApSlAKUpQCvyUB5gHzr9UoD8CFRyA9wr9YrNKAVqdqNn0v7WS1kwN4dlvoOOKMPI/hkd9baleptO6Byde2bwyPDIN2SNijDwZTg18as3pu2c6ueO+QdmYdXJ/iIOyfagx+xVZVu0p9pFSB7NG1R7W4iuY/lxuHHrxzU+ojI9tdR2F6s8STRnKSIrqf1WAIrlCr06Fdb66xa3Y9q3fdH+HJl0/HfHsFVcbC8VLgFh0pSssFTdO+q4S2tAebPMw+yNxP9T+6qhqbdMN91mqOvdFHHGP3esP4vUJrbw0ctNAVefQnovVWLXJHanc4P93HlF/zb59oqjPKuptndN9GtILcf2cSKfMKN4+05NQ42VoKPINjSlKygKUpQGK5s6RNXF1qVxIpyit1SfZiG5kebBj7aujpJ2t/R9mWT/jy5ji/VJB3n/ZHHzIrnStHBU95sAHHEc+7zrqjQtR9JtYbj/mxI/tZQSPfmuV6vDoX2lE1qbJv+Jb8VPjE7Ej2q2R5btSY2F4qXAJOu2kP6QfTX7EqqjKzEBZC4Dbq/rAEcO/j4VIKg20HR9b6jLdM5K3G9EElU5KYiXAKZwQSfP1ioTHtbqWhzC1ux18PzN8khkHfFNz9jZx4CqSpKa8D149gXfSqsPTzDkf1WbGRvdtOA78eP4VNtnttbS/H9XlUvjJibsyD9g8/MZHrriVGcFdoG9pWKzUQFKxWaAUpSgFKUoCOdIWi+l6dPEBl1TrY/tx9sY8wCv7Vc111sRXLW0WnejXlxb90czqPshju/5cVpYKW8Qa6p70L6p1Wo9SfkzxMv7SfGL+Ace2oFW12UvuovrabkFnjz9ksFb/KTVyrHNBoHUVKxu0rBBzJtxcdZqV23/mJF9iNuD/TWkr266+9dXDeM8x98jV4q+ggrRSBsdnLTrry2iPJ54lPkXXP4V1NXNPR5HvaraD++B9ysf5V0qKzcc/EkD4314sMTzPwSNGdjz7KAseHkK8ezuvx31sl1DvBHzwYAMCpKsCASM5HjXj29uur0y7Y/8iRR5uNwfi1anoeI/RMWOYkmz6j1jH+GKrKH+PN9bAmtKV5NU1SO2ieedgkaDJJ/gPEnkB31FuClumzVutvktwezBEM+p5e23+UJVeV69X1E3NxLcN8qWR38t4kgewYHsryVv0oZIKIFTfoe1LqtURCcLNHJEfPAkX8Ux7ahFerStQa3niuE+VFIkg9e6Qce3l7aVI5ouILW6PtfmfXL6KTJEhlLKfmGCQRx48MId33VYm0Gz0N9A1vcLvIeIPzkbuZD3MP/AKPCtfszptrJLJqtqd43aJk9w3eDcO5iQN4eK1I6xqs7zvHQHLW0egSWNy9tKDlSd1sYDpnsuvqI9xyO6vloliZ7mGBW3GklRA/LdLMBvDHeKvfpX0iObTZpXUGSFd+N/nKd5QQD4EcCPLwFUJps5jnikHNZY2H7Lg/yrUo1XVhfqDpfXNZTTrNriXfdYlUc8u7cEUZPNiSMk+s17tNv1uIY5487kiLIueeHAYZ9fGod0yyAaU4PNpYQPPf3v4A1uej586XZn+4Qe4Y/lWU4Ls831BIaUpUQFYrNKAxWaUoBXPXS5a7mrTEfPWKT3oFP4qa6Fqi+nCPGoxnxtk/CSUVbwbtU9AV5TexxHMcR7KVg8q2AdE/DhfV76VTf6XbxNYrO7sganXE3bq4HhPMPdI1eKt1ttb9XqV2v/mJT7HYuPwNaWr0HeKBIujt8araH+9x71YfzrpSuXNmLvqr22lPJbiIny31z+Ga6O2l2ki0+A3E+/uAhQEGWLNyAHAdx5ms7GRbmrAifTVqyx6eLfI6yaRML37sZDs3lkKP2q8nQXqKG0mt8/GpMZCvfuOqKCPVlSPd41V+2G0z6jdvcsCq4CxpnO4i8hnxJJJ9ZNfLZjaB7C6juoxndOGXOA6NwZSfWPcQD3VMsO+xy9dwdQs2Bk8hXPnSZtt+kLjq4j/VISRH4O3JpD58h6vM1vNu+lpbq29Gs1lQSDEzuAp3e9FAJ58ifDh38KwxXOFw7j4pb9AKUxTFaAFKYpigLG6G9rOouTYyH4qc5jzyWYDhj7YGPML41eFclxuVIZSQwIII4EEHIIPiDVv6f06RiFRPbzNOFAcoU3GI5sMnIzzxjhWdicPKUs0ECTdLF2I9JnB5v1cY82kXP4A1z1F8oeY/jVm9KO2C3un2RjV0EzySlGxkdTmIcRwIJZseVVlGeI8x/GpsLBxp68gt7p11gCO3swe0XMzDwVQyJnzLN+7W96HNQEmlpHnLRSSIw7wCxkX2Yb+PhVVdJrMdWut/Pyl3c/Q6tCuPVivHsntdNpsxlhwVYYkjbO64HLOORHcR4nxxUfYZqCit9wdNZrDNgZOABzNUDfdL9/JMJEdIkB4RKismPBiwLN7x6sV9NpOl25vLc24jjhVxiRkLFmHeoz8kHv5nuzVbudTQFkw9LentN1PWsOO6JGRhETy+X3D1kAeupkDmuScVZmy3TM9tAtvcwmURoEjdG3WIUYUOG4HuGR7jUlXB2V4aguS6vY4hvSuiLyy7Koz5mv3DcK67yMrKeRUgj3iuYdpdo5tQna4nOSeCIM7sa9yoP58zzNY2e2insJlmt3ZcEFkydxx3q68iD7x3U7k8u+oOo6ozpxfOoRjwtk/GSU1KdD6bIp5I4ZbeWN5HVAUZZF3mIUcOy2MnuBqC9L11v6rKPoJEn+QOf9VMNSlCr4l0BDKweVZrBXPAczwrUBI/0U3hSrh+Ao8BSs7vKBIbrZm1lcyS21s8jcWZoo2Y8McSRk8AK+XwPsvqlp9xH+VbcnHE1FNd6ULC0yDKJZB8yHDnPrb5I9pqhHPLSINr8ELLn6JafcR/lX0MtrfCW3PUzrG+5LGwDhXXjhge8fyqDDa7VtR4afai2hPKefnjxXeAHuVq9HR7sde6deTG4aOSGaPeaRXJzMHyMhgGzhnycY4jj3VK4NJuUteLglHwGsPqdp9zH+VPgNYfU7T7mP8q3lKhzy5Bo/gNYfU7T7mP8qfAaw+p2n3Mf5VvKUzy5Bo/gNYfU7T7mP8qfAaw+p2n3Mf5VvKxTPLkGk+A1h9TtPuY/yp8BrD6nafcx/lW8pTPLkGj+A1h9TtPuY/yp8BrD6nafcx/lW8rFM8uQUJ0ySr+kFhQKscNvGiqoAVcl2wAOA4FagZqTdJFkYtVulJLb0nWAnwkVXA9md32VGq3KKtTXkDoLZWey1m3W5mtrd7hAIpQ8aOylRkYYjJUg5HmR3VufgNYfU7T7mP8AKq76BmG/djeGSsJ3O84MmW8hkD2irfrJrXpzcU9AaT4DWH1O0+5j/KnwGsPqdp9zH+Vbus1DnlyDR/Aaw+p2n3Mf5U+A1h9TtPuY/wAq3lKZ5cg0fwGsPqdp9zH+VPgNYfU7T7mP8q3lYpnlyDV2WytpA4khtraOQcmWJAw8iBkVXO1m21obtre1sLS5uTJ1byzJGFMgO6QCQC2CMZLAcO+rVu2IRt1lRiCFZhlQxHZJGRkZ7sjNU/tRF1RL6tYWs6McG8spOqck97rnix/WwPOp6Hil4tfUHomnnsx1t/otgbf5zwRxEoPE8XHvwPXU30DT9MvIVuLa3s2Q/wBxGGVhzVhjKsPyqAaHdoRuaXqzR54C1v1BX7IY9n90Vs+j3Za/sNQYzIotZlcuYmQxbw7UZCjBXvA4cjipKkdHrZrzX7gtOlKVSB4tZ0pLqCS2l3urkUq26d1sHwNRJtI0nRFEkixiTGVMnxs7Y+gpzjzUAVOqpzbrS7iDVzetaG9gdVEaFXdAwQKFYKDghgWAIwd7x5T0VmeW+gNq+31/qGRpduIYBnN1cYCgDmcnsDHq36ikl3Mt7B6HfXN9fmQdbubxt90EZUEnDL4nG6B4VsNZ0+6njE+t3K2dp/Z2sYG+2OSpCuRn1tvEeAr96H100TJpUS6dp+Pjb6YjrpFHM9Yf4LwH0hVpKMVpb5y+voC5RWahPR7rVud+xtGup0iBd7qTJR5HYZAYnPHOQMcgefMzaqEo5XYClKVyBSlKAUpSgFKUoCmenLQis0V6o7Dr1TnwdMsmfNSR+xVXV1PruiR3lu9tMMo4xw5qRxVlPcQcGuctqtkptOmMUwyhJ6uUDsSDxB7j4jmPLBOrhKyccj3QNZY38kEglhd45F5MhII9o7qm1h0030YxILeb1uhVvehA/CoFSrU6cZ/qQLL/AKdbr6vbe+T86f063P1e298n51WlKj7tS4BZf9O1z9XtvfJ+dP6drn6vbe+T86rSlO7UuAWX/Ttc/V7b96T86+lv03XcjrGlrbs7MFVQZMlmOABx7zVYVZvRroUVnH+mdQPVxZCW+8rHi/Z6zABPHiF9p8DUdWlShG+UG+2w2xhdv0ddWcl20aI9yYc7sL7oJMZ+V2Q3MleeM86hfwAhvAZNIuUlOMm2mxHOvqB5N58B66sbWNkmmm/SukXIjuJFBbiGgnAAAzjIHIeI4dx41VlzP6XqgF6YtPcEpI8SFd2VA3aPHgzNjtZxjHHvqGi1bwO3P9ewPTpGzFojej6ub2zuCx3WKoIGHdhire/OPXVvbG7JR2KkwXNxNC6jdV5EeId+9HugAZ9VRiY6laxhJ4odYsGxhlAaXdPIkcd7z7X2hVg6RpkVtCsMEYjiGSEHcWJY+PHJNQ16jkt/b3QPZSlKqAV5dTmZIZXjXekWN2RfpMqkqPacCvVSgOfdG1m0fev9TM97fl92O2IO53bpY43d3PDdHAfRNb/Vbaa4RLrXZTaWG8Fhs4lbeYgEqCig7vAHi3H1LU32k9D0sNqPoqNcMwRTHGN9pHyR2sdnODk8/MnBrzazS7i4gfUdYm9H7LC0tFGW3iMgFSeyOWSe1jicYArQjNTd1p82QPre7Rz3NtImlothpcCtvTFuraRhxChxk77HHBckkjebjirD6OdoJL3T45pgesBaNm+nuHd3/b3+sGqz0vZjq7KK71meRbGPJt7MEh3LEsBjhjeyT44PEqK28G0cltLDe3STJvKY7DS7fhiJuzvyrw58McMk8gMYHlSCkssefnn9eiBblK+VtKXRXKshZQSrY3lJGSrY4ZHKvrVAClKUApSlAKUpQCvNqGmx3EZinRJI25q4BH48j669NKArXV+g62kJa3llgz80gSoPLJDe9jWkboGl7ruLH+E3+6rlpVhYmquoKZ/oGm+tQ/dP/up/QNN9ah+6f/dVzUr3vVXkFM/0DTfWofun/wB1Y/oHm+tQ/dP+dXPSne6vIKo0XoTSGXrr2dJIUG8UVSinHH4xmPyB3+PjW62g1qVvj7H0W/01U6u5tECMwHHLKRnPZxw9XI8x6Nr9Ri1GO60e3lC3oVTuMCofdKyFFY8GyMA45Z8M1W8NwlnGbu0c2Wo227Hc2krMVn4gZQMSWzzK93MY4EyxzVNZ78fP3BJNKs2RTf7Ozb8Wcz6fKc4PeACeB8OPHHBiOFb7Str7HVlNpeRJHcZw9vOADvDgerc4OR7GHhUb0yaLU29M01xZawozJFn4qf6XDkwPecfaHJq9kkNtrTmzv4TZ6ug5gfLCjOVzwkXHHBPL5LHia8lFX8XT7r3X1BuNjdnIre6kOn3pks0LJLak9YqSEZXdkzgY9QzwwSe6d1o9kNk49NtxbxEsSd6RyMF3IAzjuAAAA7sd/E1vKq1JZpAxms0pXAFKUoDBqtNf0qO0nk1TV5RcsHK2VsowuAcooQ8yOGe4HickirMrzXWnRSsjyRxu0bb0bMoYo3ipPI+XhXcJ5WCEaHs3Jcy/pbWN0FQXgtm/4dug7W84PzuGePLGTxwF0ei6/DJd3ev3ZIgjPo9opHaY45Ip+dunPq61s4xX72/s7oK7ajeoto0jCG2tlPWzDeyiYIHHGMliwHgeFQLa3T5YBAs+7GxRmjtBk+jxE9kuT/aOd4nPHhx7gL1OGfd76accIFpbHbWS3HpOrXsggsVHVQxE9gYOWbxd+S5HMlgBwxU30fVUu4EuYd7q5BvLvAqcZI4g8uVUFsvYz6xPb2LsRawKN4KN1UjB7RwOcjk4yeOSTyBroW3gWNFjQBUUBVUcAFAwAPZUGIhGDt1/gH0xWagk3S9bLc9RuTGASdSbkAGLf78eIHj4ccYqdZqvKEo7oGaxWaVyBWKzSgMUrNKAxSs0oBSsVH9udq/0bam4EZkJYIozhQWBILnuXh3cyQO/NexTk7IG9mlCKXYgKoLMTyAAySfZUCtNvRq8s9hZM8PxDtHdFsMWVkA3I8Z3Tk8chsdwNSXY+5uZbRJb3qutk+MURggLG4DIp4nLYP4io7t3scyldT05RHeW/aKooAlQDiCo5tjI/WBI8MS01FScZb9H0BDdUuevDQ6gwtdZsxvRXJO6J1TtKC4+d3qRz7vnCvOjLtBuK8kcGpxxleK4S6A4rxHyHHHIweByBgYEr1bSY9pLOG6t3SK5iDK6sM9ogExsw4gZG8pweDHhxONPpOjRX8A06RFs9YshiNwN0uE4gkr8ruJI4jIYZBIq4ppK+zX4/wCAzpulwXm7ZSJ+jtatgFjdBuCXcHBuz8okceBz3gkZFWDspaXLRh9Sig9MiZ40mUIzNGQO0CPk73HgMZxyFanZvRZL1Y5dWtyt5aTARzA7plCYYMd35S59hIyMZIqc1Vqzvp89HwBSlKrgUpSgFKUoBSlKA8d1pEMssc8kaNLFvdW5GSm9jO74HgKrPXtAFj12ragUuL6WTdtYFy0SueEXAjL7qgHBGOz3kg1bFee6sI5ShkRHMbB0LKDuOMgMueR41JCo4sEf6P8AZX0G1+N43Ux624Y8Tvtk7uf1cn2lj31oelvbiSzQWcAAknjYtJvcUQnc7IHeePHuxw48p7qF8sEMk8mQkaM7YGTuqCTgeQqpUnBtbzX79FaSdTDZxOAwVGyqYB/j4K5+dUtLxTzy19weHRlgvntbWEMmm2MRurp3G6Xlxly+PEjdHq38cAK9K7c3QiudTVm37qZbayhbtKqoSWcRnhkAhfWzHNfC90x7HTLfTIx/XtRdWlHeI8gIh8BkqD/6lbbTNJWfWYLKPja6XCMnuabgxJ/WMhBP+GasvLq+nt7sEm2g6Qxp08MF5ExSSJWM0ZB+MB3ZB1R47oOO/PHkak1trEMnV7sib0qdZGpO67J9IRthscfDhUC0tRqevTXDANb2KiKPvBlyRn19rrD+yleS51UPrN/fZzHp9myIe7rN0jHmWMoqs6SenW13/ALUDUqj7GS4TTNPs4pnia/upS7qTvBN9Y+BByAc7xwRn2mtrpOs3FvYavbekSu9m+5DKSd8AsycCSSOK558M8KPDtdfl7AtvNfK6vEiUvK6Ig5s7BVHmTwqpNidcvYr6yjuLl54b2EybrktucJCvFuTAoOXDia3+zFoNQh1DT74tN1V7KqlySyKeMZU92CGI/LhXMqOXd6Akl3txZxwPc9fHJFGUVzEetKmQ7q5CZPE59xr4XW2ix39tZbuY7mIyRz73ZLcSqgY45A55+ctQnYDRRcaRqFgVHXiWRDwGS6ovVZPqdD+Naj0trjQ4blTi70udQCTx3Cy7g/FB/6ZqRUY3a+tvvs/uCe9Ll5NFprNbs65kRZWQkMI2yDgjiMtuDh3GopYAW8n6IuZnn06/hVrWd+JV3A3cZPDt44dx3D3mrJXq9SsRkfE3MAJHeBIufeM+8VUVvpz3Njc6VJn07TneW3x8pogfjFX/UPtJ4V7R/TlfR/H6MG76NNXvxefouVo+ptA4kDDt7qndQI3MjeKkd277KtiqUG0BzZ7QJxZSLXUFHeQAA5H6yYPmEFXTDKHUOpBVgCCORBGQR7KjxC1vb++oK02msX0W8/StqpNnKQt3CvIEn5YHdknI8GJHJqlt5s1b30trqA3xJHuSxyId0uhG8qvw4rx8+JHea37xhgVYAgjBBGQQfEVkLjgOVRuo3bnkACs0pUYFKUoBSlKAUpSgFKUoBSlKAwRmtHtDsjFeyW7Ss+5bydYIhjcc8MBwRyGO7uJHfW9pXqbTugU3tVr50/XZbu6ieQCDds+QUEoADk9wYyg44gty5Vs9ni2l6LcajNn0u5zL2uDF5CVhBB9bFz9o+FWbLbq+N5VbByMgHB8RnlWr2n2Wi1GFYLgybiyLJ2G3SSoIweB4EMRVjtk0otcX9ARvo80sWejmaUsrSpJcyNyYKVO4c+O4AfMmqmOzssWlDUOuZUnl6nqe0OsVd47zHOG7aHgR3ZzV6baaVLNp0traBOsdVjUE7qhN5Qwz9jIqK7U7KyEaRp8cbvBE6md1UlBubgYse7IMh4881LSq6t8v8IHi1Sy6rUtDs/+TEpI/WHyj74zUfM8httdeNd4Ncxhzn5MZnnJYePzR7c91Snby6FnrVlqE6v6KkTIXVS2HxNwPr7an3+FaXZuyc6Nq1y6sqT7zxlhjeVd5sjxGWxnxBruL8Kfl/sDVbEX8j6jpYuFKRRq8UDbhAdcS44ng3bbdyPVVh7Mnqtd1KDulSCcfugMfe9Ra8Tq7PZ+f6M0a59UjI3/AE1Kb5DFtHbuAd2ezkjY474yz8fcnvFc1Xmv5P8ADB5dlT6Nr+oWvJZ1W4X1ngxx7ZG91arpP6N0SKfULVmU56yaH5jZPadfAgksQcjnjFSPXdDmGt2V9DGWiMbxTsMYUAPgt+9w9a4qZXVssqNG4yjqVYeKsMEe41D2rjJSXCuDw7MzRvZ27QDEJhj3F8F3QMeY5eyoltrs1cR30OradGJJk7M8WQpkXG6Dx55UlT38FIBxUk2N2fawtFtHkEu4z7rbu72Gcso58xmt5USlkk2gV1sRsI/U3vp0SxpeNn0ZWz1ahnYcRwDAsMeG6PKp5punpbwxwRgiONFRQSSd1RgZJ516aV5Obm7sClKVwBSlKAUpSgFKUoBSlKAUpSgMVmlKAUpSgFKUoBWKUoDzal/wm8h/GvFtL/4C4/8A15P/AGzSldR3XmDUP/4PTf8AEtP/AGzUq+cPI/8ATSldT9wfus0pUYFKUoBSlKAUpSgFKUoBSlKAUpS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hQQEBQPEBQQFBAVFBUUFBQVFBQWFRYVFBYVFBUYFRQYICYfGBojGhkYHzEsIycpLCwtGB4yNTAqNSYrLCkBCQoKDgwOGg8PGjUlHyQsMCwqLC0sLC40NTQsLDU2LCwsLywxLCkqKS0sLSwsKSwsLCosLCwsLCosLywsLCwsLP/AABEIAOEA4QMBIgACEQEDEQH/xAAcAAEAAgMBAQEAAAAAAAAAAAAABgcBBQgEAwL/xABNEAACAQMBBAYECgYIBAYDAAABAgMABBEFBhIhMQcTIkFRcRRhgZEWIzJCUlRyk6HRFWKCkrHBFyRDY3OistIzU8LTNGSDs8PhJXSj/8QAGgEBAAMBAQEAAAAAAAAAAAAAAAMEBQIBBv/EAC8RAAIBAgUBBwMEAwAAAAAAAAABAgMRBBIhMVFBExQicYHR8GGRoTKxwfEjsuH/2gAMAwEAAhEDEQA/ALxpSlAKUpQClKUApWCcVAdqul+2tcx2/wDWZhnO6cRKf1pPneS58xXcISm7RQJ8TUY1vpJsbTKvMryD5kXxjZ8CR2VPmRWjtdkr3U1EuqXLxwuAwtLfsDdPECRuOfI73mK+u1PRXatZOtpCsc6KWjZSxZivHcYkne3hw48iQakjCmnaT+wI9qvTuxyLW2AHc0zZP7if7qjy9Jeo3c0cIuBCJJET4uNFC77Bc5ILcM+NQmv1HIVIZSQwIII4EEHIIPjmtRYenFaIHQSdGquB6Re6nM3fm5ZFPki8h7ar3bvYB4b6C3sjM4uFJVXdm3WQgPlz80Ahsnlx9VTDoh2unvluI7qTrGi6soxVQ26++CDugZ4qPfVhtgcT3d9Z3aVKM7MEN0foqs4YUSVGllA7chklUs3fhVYBR4V9NT6P4Uhka2lvLeQIzKyXVwQCASMqzEEZqI6x0hm81e0trZyLRLqIFlJHXNvgEnHNBxAHfz8MWTtTd9VY3Mv0beUjz3Gx+OK8l2kWsz3BQlh0m6jFjFy7DwkVJPxYZ/GpRpnTrOuBc28Ug7zGzRt7m3gfwqrwKzWpKhTlugdC6N0r2NxjedoGPDE67q58BIMp7yKl8UwYBlIZTxBBBBHqI51Gdg5rW502KOBQ0KKInjdQcSAAuHB4EknezyO9UT6QrYaMsVzpsj27SSlXgVswuApYt1LZUYOBwA+V3Vk9nGU8kdGC1aVWmy3TCJUBvoXiXO76SiO1vn9Y8dw+0+yrGt7lZFDxsrowyrKQykeII4Go505QdmD60pSuAKUpQClKxQCs0pQClKUApSlAK1O0W08FhF11w+6OIVRxdyO5F7z+A7yK1e3O3sWmR4OHuWHxcWfZvOfmpn2nkO8igNa1ya8mM9w5eQ+5R3Ki/NUeH8+NWqGGdTV7As6N7/aInBNppmcHHypADxHd1h9yD1kV8de6F+rmgNmZJIWlRZlcrvIuRvOCAMrjORjI4c+767J9L9vbWMUE8cpliAjAiRd1kXgrZJABxz8SPXVqWF8k8STRMGjdQysORBrqc6lJ6KyBoukHXnsdPlnhIWXKJGSAQGdwOR4HC5Psr3bK7QLf2kd0mBvDtr9GReDr7D+GKgnTtqOILe2B4vK0hHfiNd0cPN/wrSbA7N6uI2W3c2lvIQxaVRvE4xmONgWBIx9HOBxrxUYulmbs7gjPSHofoeozxAYRj10f2Jctj2NvL7KjiIWO6oJPgBk+4Vfth0SWoczXjzXk54s8rkKT9lTk+0mpdYaRDbjdgiiiHgiKv8BxqfviiklqCh9iItTspTPaWkzh03GEkThGGcg5O7xB9fealWtTa9ewNAbWOKNxhtxo1Yr3rlpTgHkeHGrYxWcVXliM0s2VXBz5ZdG+q28qTx2/xkbK6nrIGwynIyN/jUg2j2g1me1ktZ7AhZF3XeOORjjIJwFZgM4q4sUxR4lyacopg5MngaM7sisjeDKVPuNfiusbqySVdyVEdfouoYe41EdZ6JLC4yVjMDn50J3R92cr7gKsxxsX+pA2HR5pK22m26LjLxrKxHe0oDn3ZA8gK2ep6Bb3LRvcRRytFvbm+N4LvYz2TwPIcx3VXC7LatpGTYTC6txx6lhxA9URP+hgT4VANpNs766Zo7qWRQDhoQDEo9TRjBP7WTUEaDqScoyB0JaarazM9pFJBIyJ24lKsFU9nDAcMd2KiG0GgyaQkmoaY+5Cvbns3yYGXPaaMc428vZ4H39FuynoNkruB18+JJP1QR8WnsBz5saifTJtsG//ABkByAQbhh4jisfsOGPkB41zThepkjquoJzsdt7b6knxZ3JwMvCx7Q8Sp+evrHtAqTVyba3TxOssTMkinKspwwI7wavHo76T1vd22uiqXeMK3JZseA+a/q7+Y8B3Xwrh4o7AsGlKVSApSlAKUpQClKUAqLbe7cJpkGeDXL5EUf8AF38EH4ngPEbXaXaGOwtnuZvkrwVRzdz8lF9Z/AZPdXNeu63LezvcznLueXcqj5KqO5QPz5k1aw1DtHd7A+Go6hJcStPMxeVzlmPMn+QHIAcAK89KVsJWAqwujLUdTZHtbHc6jJJllUlIGPMoe9jz3cHjxwOJrzdH3Ro+oEXE+9HZg8xwaUjmE8F8W9g48Rethp8cEawwoscajCqowB/9/wAao4mvFeBK7Bo9C2Ght39JmLXN4eLXE3abP92vKMDuxx9dSSs157+/SCNppWCRoCzMeQArNbcnqD0Vionsf0jQalLLCgaORCSgbnJEMDfHgcniO7I58cS2kouLswKUpXIFKUoBSlYoBWj2l2MttQXFxGN/GFlXsyL5N3j1HI9Vb2lepuLugVHqk2p6FbvEhW5s90rFMVO/b54DeAPADuzlc44j5NVK7liWYkkkkknJJPEknvNdaSIGBUgEEYIIyCDzBHhVPdInRR1Ya709TuDJkgHEr4tEO8eK93d4DQw+Ije0lZvqCq6yjkEEEgg5BBwQRxBB7jWKVpAvTow6RfTFFpcsPS1HZY8OuUDiftgc/Hn44sOuTLe4aN1kjYq6kMrA4KsDkEHxrono920XUrbebAuY8LMo8e51H0W4+RBHdWTiqGR5o7AlVKUqkBSlKAVgms1Belvan0Sz6mM4nuMouOax/wBo3uIUfa9VdQi5yUUCtOk7bH0+6KRnNtCSseOTtyeT28h6h6zUNpSt6EFCKigKnHRp0fHUJOvnBFnG3Hu61h8wH6I+cfYOPLRbH7MPqN0lumQvypX+hGOZ8zyHrI9ddJWGnpbwrDCoWONd1FHgPX4nx8TmquKr5FljuD7wwhFCKAqqAFUDAAHAAAchX7qGyazq+8d2wtd3PAG6Gces4xn2UGt6v36fbHyu1H8qzezfK+6BMqhnS64Gkz572hA8+tQ/yr6jXtV79Nh9l7H/ALaiPSjrd69j1dzZLBE0qfGC4SXtLlgu6oGM4PuqSlTfaLz5QIr0SSburQD6Syr/APyZv5V0NXMmxF3LFqFvJBEZpQ53Ygd3fyrBhvHgOyScnhwq+116679OuPZPaH/5KmxkbzT+gJBStGNduO+wufvbT/u1+xrc/fY3X3lp/wB6qeVg3NK1I1mX6ldfv2n/AHq/Y1aT6pdfvWv/AHq8ysGzr4Wt9HKCYnjcA7p3GVsEdxxyNZtpi67xR0P0W3cj90kfjVQatsrqWm6hNdaYjNDI5fCbrKQx3ijxE5OCTjA5YwRUlOCndXsC5aVTV30p6tFwks0Q/rW1yP4vWpn6ZdRP1dPKE/8AUxqVYWb4+4L7piuej0u6kf7ZPZDF+Vb3ZjpI1aeQKkC3QyM/FGMAeuVcKnmRSWEmlfQHo6Vejnc3tQtFwvFriJRy8ZUHh9Ie3xqqK61xkYYcxxHMeseuufuk7Yn9H3HWRD+qzElPCN+bR+XePVw7qs4WvfwS9AQutxsntI+n3SXMeSB2ZE+nGcby+fePWBWnpV6SUlZg6vsL5J4kmiYNG6h1Yd4YZFeiqk6Etqc7+nSHlmWDPh/aIPb2h5tVt1hVabpycWBSlKjArm7pF2h9N1CWQHMUZ6qLw3UJBI+0283tFXht9rfoenzzA4fc6uP7cnYUjyzveyuaa0cFDeYFKVLOjHZ303UIwwzFD8dJ4HdI3FPm2PYDV+clGLkwW30Y7J+g2YLjFxNiSXPNeHYT9kH3lqmFKVgyk5NyYFKUrkCqa6dtRYzW9tnsLG0pHizMUB9gU/vGrlqjenKQG/iA5i2XPtkkIq1hFeqgQfRb54LmGaI7rpIpU+3B9hBI9tdUiuULD/jR55dYn+oV1fU2O3iDNKUrPApSlAKUpQCvyUB5gHzr9UoD8CFRyA9wr9YrNKAVqdqNn0v7WS1kwN4dlvoOOKMPI/hkd9baleptO6Byde2bwyPDIN2SNijDwZTg18as3pu2c6ueO+QdmYdXJ/iIOyfagx+xVZVu0p9pFSB7NG1R7W4iuY/lxuHHrxzU+ojI9tdR2F6s8STRnKSIrqf1WAIrlCr06Fdb66xa3Y9q3fdH+HJl0/HfHsFVcbC8VLgFh0pSssFTdO+q4S2tAebPMw+yNxP9T+6qhqbdMN91mqOvdFHHGP3esP4vUJrbw0ctNAVefQnovVWLXJHanc4P93HlF/zb59oqjPKuptndN9GtILcf2cSKfMKN4+05NQ42VoKPINjSlKygKUpQGK5s6RNXF1qVxIpyit1SfZiG5kebBj7aujpJ2t/R9mWT/jy5ji/VJB3n/ZHHzIrnStHBU95sAHHEc+7zrqjQtR9JtYbj/mxI/tZQSPfmuV6vDoX2lE1qbJv+Jb8VPjE7Ej2q2R5btSY2F4qXAJOu2kP6QfTX7EqqjKzEBZC4Dbq/rAEcO/j4VIKg20HR9b6jLdM5K3G9EElU5KYiXAKZwQSfP1ioTHtbqWhzC1ux18PzN8khkHfFNz9jZx4CqSpKa8D149gXfSqsPTzDkf1WbGRvdtOA78eP4VNtnttbS/H9XlUvjJibsyD9g8/MZHrriVGcFdoG9pWKzUQFKxWaAUpSgFKUoCOdIWi+l6dPEBl1TrY/tx9sY8wCv7Vc111sRXLW0WnejXlxb90czqPshju/5cVpYKW8Qa6p70L6p1Wo9SfkzxMv7SfGL+Ace2oFW12UvuovrabkFnjz9ksFb/KTVyrHNBoHUVKxu0rBBzJtxcdZqV23/mJF9iNuD/TWkr266+9dXDeM8x98jV4q+ggrRSBsdnLTrry2iPJ54lPkXXP4V1NXNPR5HvaraD++B9ysf5V0qKzcc/EkD4314sMTzPwSNGdjz7KAseHkK8ezuvx31sl1DvBHzwYAMCpKsCASM5HjXj29uur0y7Y/8iRR5uNwfi1anoeI/RMWOYkmz6j1jH+GKrKH+PN9bAmtKV5NU1SO2ieedgkaDJJ/gPEnkB31FuClumzVutvktwezBEM+p5e23+UJVeV69X1E3NxLcN8qWR38t4kgewYHsryVv0oZIKIFTfoe1LqtURCcLNHJEfPAkX8Ux7ahFerStQa3niuE+VFIkg9e6Qce3l7aVI5ouILW6PtfmfXL6KTJEhlLKfmGCQRx48MId33VYm0Gz0N9A1vcLvIeIPzkbuZD3MP/AKPCtfszptrJLJqtqd43aJk9w3eDcO5iQN4eK1I6xqs7zvHQHLW0egSWNy9tKDlSd1sYDpnsuvqI9xyO6vloliZ7mGBW3GklRA/LdLMBvDHeKvfpX0iObTZpXUGSFd+N/nKd5QQD4EcCPLwFUJps5jnikHNZY2H7Lg/yrUo1XVhfqDpfXNZTTrNriXfdYlUc8u7cEUZPNiSMk+s17tNv1uIY5487kiLIueeHAYZ9fGod0yyAaU4PNpYQPPf3v4A1uej586XZn+4Qe4Y/lWU4Ls831BIaUpUQFYrNKAxWaUoBXPXS5a7mrTEfPWKT3oFP4qa6Fqi+nCPGoxnxtk/CSUVbwbtU9AV5TexxHMcR7KVg8q2AdE/DhfV76VTf6XbxNYrO7sganXE3bq4HhPMPdI1eKt1ttb9XqV2v/mJT7HYuPwNaWr0HeKBIujt8araH+9x71YfzrpSuXNmLvqr22lPJbiIny31z+Ga6O2l2ki0+A3E+/uAhQEGWLNyAHAdx5ms7GRbmrAifTVqyx6eLfI6yaRML37sZDs3lkKP2q8nQXqKG0mt8/GpMZCvfuOqKCPVlSPd41V+2G0z6jdvcsCq4CxpnO4i8hnxJJJ9ZNfLZjaB7C6juoxndOGXOA6NwZSfWPcQD3VMsO+xy9dwdQs2Bk8hXPnSZtt+kLjq4j/VISRH4O3JpD58h6vM1vNu+lpbq29Gs1lQSDEzuAp3e9FAJ58ifDh38KwxXOFw7j4pb9AKUxTFaAFKYpigLG6G9rOouTYyH4qc5jzyWYDhj7YGPML41eFclxuVIZSQwIII4EEHIIPiDVv6f06RiFRPbzNOFAcoU3GI5sMnIzzxjhWdicPKUs0ECTdLF2I9JnB5v1cY82kXP4A1z1F8oeY/jVm9KO2C3un2RjV0EzySlGxkdTmIcRwIJZseVVlGeI8x/GpsLBxp68gt7p11gCO3swe0XMzDwVQyJnzLN+7W96HNQEmlpHnLRSSIw7wCxkX2Yb+PhVVdJrMdWut/Pyl3c/Q6tCuPVivHsntdNpsxlhwVYYkjbO64HLOORHcR4nxxUfYZqCit9wdNZrDNgZOABzNUDfdL9/JMJEdIkB4RKismPBiwLN7x6sV9NpOl25vLc24jjhVxiRkLFmHeoz8kHv5nuzVbudTQFkw9LentN1PWsOO6JGRhETy+X3D1kAeupkDmuScVZmy3TM9tAtvcwmURoEjdG3WIUYUOG4HuGR7jUlXB2V4aguS6vY4hvSuiLyy7Koz5mv3DcK67yMrKeRUgj3iuYdpdo5tQna4nOSeCIM7sa9yoP58zzNY2e2insJlmt3ZcEFkydxx3q68iD7x3U7k8u+oOo6ozpxfOoRjwtk/GSU1KdD6bIp5I4ZbeWN5HVAUZZF3mIUcOy2MnuBqC9L11v6rKPoJEn+QOf9VMNSlCr4l0BDKweVZrBXPAczwrUBI/0U3hSrh+Ao8BSs7vKBIbrZm1lcyS21s8jcWZoo2Y8McSRk8AK+XwPsvqlp9xH+VbcnHE1FNd6ULC0yDKJZB8yHDnPrb5I9pqhHPLSINr8ELLn6JafcR/lX0MtrfCW3PUzrG+5LGwDhXXjhge8fyqDDa7VtR4afai2hPKefnjxXeAHuVq9HR7sde6deTG4aOSGaPeaRXJzMHyMhgGzhnycY4jj3VK4NJuUteLglHwGsPqdp9zH+VPgNYfU7T7mP8q3lKhzy5Bo/gNYfU7T7mP8qfAaw+p2n3Mf5VvKUzy5Bo/gNYfU7T7mP8qfAaw+p2n3Mf5VvKxTPLkGk+A1h9TtPuY/yp8BrD6nafcx/lW8pTPLkGj+A1h9TtPuY/yp8BrD6nafcx/lW8rFM8uQUJ0ySr+kFhQKscNvGiqoAVcl2wAOA4FagZqTdJFkYtVulJLb0nWAnwkVXA9md32VGq3KKtTXkDoLZWey1m3W5mtrd7hAIpQ8aOylRkYYjJUg5HmR3VufgNYfU7T7mP8AKq76BmG/djeGSsJ3O84MmW8hkD2irfrJrXpzcU9AaT4DWH1O0+5j/KnwGsPqdp9zH+Vbus1DnlyDR/Aaw+p2n3Mf5U+A1h9TtPuY/wAq3lKZ5cg0fwGsPqdp9zH+VPgNYfU7T7mP8q3lYpnlyDV2WytpA4khtraOQcmWJAw8iBkVXO1m21obtre1sLS5uTJ1byzJGFMgO6QCQC2CMZLAcO+rVu2IRt1lRiCFZhlQxHZJGRkZ7sjNU/tRF1RL6tYWs6McG8spOqck97rnix/WwPOp6Hil4tfUHomnnsx1t/otgbf5zwRxEoPE8XHvwPXU30DT9MvIVuLa3s2Q/wBxGGVhzVhjKsPyqAaHdoRuaXqzR54C1v1BX7IY9n90Vs+j3Za/sNQYzIotZlcuYmQxbw7UZCjBXvA4cjipKkdHrZrzX7gtOlKVSB4tZ0pLqCS2l3urkUq26d1sHwNRJtI0nRFEkixiTGVMnxs7Y+gpzjzUAVOqpzbrS7iDVzetaG9gdVEaFXdAwQKFYKDghgWAIwd7x5T0VmeW+gNq+31/qGRpduIYBnN1cYCgDmcnsDHq36ikl3Mt7B6HfXN9fmQdbubxt90EZUEnDL4nG6B4VsNZ0+6njE+t3K2dp/Z2sYG+2OSpCuRn1tvEeAr96H100TJpUS6dp+Pjb6YjrpFHM9Yf4LwH0hVpKMVpb5y+voC5RWahPR7rVud+xtGup0iBd7qTJR5HYZAYnPHOQMcgefMzaqEo5XYClKVyBSlKAUpSgFKUoCmenLQis0V6o7Dr1TnwdMsmfNSR+xVXV1PruiR3lu9tMMo4xw5qRxVlPcQcGuctqtkptOmMUwyhJ6uUDsSDxB7j4jmPLBOrhKyccj3QNZY38kEglhd45F5MhII9o7qm1h0030YxILeb1uhVvehA/CoFSrU6cZ/qQLL/AKdbr6vbe+T86f063P1e298n51WlKj7tS4BZf9O1z9XtvfJ+dP6drn6vbe+T86rSlO7UuAWX/Ttc/V7b96T86+lv03XcjrGlrbs7MFVQZMlmOABx7zVYVZvRroUVnH+mdQPVxZCW+8rHi/Z6zABPHiF9p8DUdWlShG+UG+2w2xhdv0ddWcl20aI9yYc7sL7oJMZ+V2Q3MleeM86hfwAhvAZNIuUlOMm2mxHOvqB5N58B66sbWNkmmm/SukXIjuJFBbiGgnAAAzjIHIeI4dx41VlzP6XqgF6YtPcEpI8SFd2VA3aPHgzNjtZxjHHvqGi1bwO3P9ewPTpGzFojej6ub2zuCx3WKoIGHdhire/OPXVvbG7JR2KkwXNxNC6jdV5EeId+9HugAZ9VRiY6laxhJ4odYsGxhlAaXdPIkcd7z7X2hVg6RpkVtCsMEYjiGSEHcWJY+PHJNQ16jkt/b3QPZSlKqAV5dTmZIZXjXekWN2RfpMqkqPacCvVSgOfdG1m0fev9TM97fl92O2IO53bpY43d3PDdHAfRNb/Vbaa4RLrXZTaWG8Fhs4lbeYgEqCig7vAHi3H1LU32k9D0sNqPoqNcMwRTHGN9pHyR2sdnODk8/MnBrzazS7i4gfUdYm9H7LC0tFGW3iMgFSeyOWSe1jicYArQjNTd1p82QPre7Rz3NtImlothpcCtvTFuraRhxChxk77HHBckkjebjirD6OdoJL3T45pgesBaNm+nuHd3/b3+sGqz0vZjq7KK71meRbGPJt7MEh3LEsBjhjeyT44PEqK28G0cltLDe3STJvKY7DS7fhiJuzvyrw58McMk8gMYHlSCkssefnn9eiBblK+VtKXRXKshZQSrY3lJGSrY4ZHKvrVAClKUApSlAKUpQCvNqGmx3EZinRJI25q4BH48j669NKArXV+g62kJa3llgz80gSoPLJDe9jWkboGl7ruLH+E3+6rlpVhYmquoKZ/oGm+tQ/dP/up/QNN9ah+6f/dVzUr3vVXkFM/0DTfWofun/wB1Y/oHm+tQ/dP+dXPSne6vIKo0XoTSGXrr2dJIUG8UVSinHH4xmPyB3+PjW62g1qVvj7H0W/01U6u5tECMwHHLKRnPZxw9XI8x6Nr9Ri1GO60e3lC3oVTuMCofdKyFFY8GyMA45Z8M1W8NwlnGbu0c2Wo227Hc2krMVn4gZQMSWzzK93MY4EyxzVNZ78fP3BJNKs2RTf7Ozb8Wcz6fKc4PeACeB8OPHHBiOFb7Str7HVlNpeRJHcZw9vOADvDgerc4OR7GHhUb0yaLU29M01xZawozJFn4qf6XDkwPecfaHJq9kkNtrTmzv4TZ6ug5gfLCjOVzwkXHHBPL5LHia8lFX8XT7r3X1BuNjdnIre6kOn3pks0LJLak9YqSEZXdkzgY9QzwwSe6d1o9kNk49NtxbxEsSd6RyMF3IAzjuAAAA7sd/E1vKq1JZpAxms0pXAFKUoDBqtNf0qO0nk1TV5RcsHK2VsowuAcooQ8yOGe4HickirMrzXWnRSsjyRxu0bb0bMoYo3ipPI+XhXcJ5WCEaHs3Jcy/pbWN0FQXgtm/4dug7W84PzuGePLGTxwF0ei6/DJd3ev3ZIgjPo9opHaY45Ip+dunPq61s4xX72/s7oK7ajeoto0jCG2tlPWzDeyiYIHHGMliwHgeFQLa3T5YBAs+7GxRmjtBk+jxE9kuT/aOd4nPHhx7gL1OGfd76accIFpbHbWS3HpOrXsggsVHVQxE9gYOWbxd+S5HMlgBwxU30fVUu4EuYd7q5BvLvAqcZI4g8uVUFsvYz6xPb2LsRawKN4KN1UjB7RwOcjk4yeOSTyBroW3gWNFjQBUUBVUcAFAwAPZUGIhGDt1/gH0xWagk3S9bLc9RuTGASdSbkAGLf78eIHj4ccYqdZqvKEo7oGaxWaVyBWKzSgMUrNKAxSs0oBSsVH9udq/0bam4EZkJYIozhQWBILnuXh3cyQO/NexTk7IG9mlCKXYgKoLMTyAAySfZUCtNvRq8s9hZM8PxDtHdFsMWVkA3I8Z3Tk8chsdwNSXY+5uZbRJb3qutk+MURggLG4DIp4nLYP4io7t3scyldT05RHeW/aKooAlQDiCo5tjI/WBI8MS01FScZb9H0BDdUuevDQ6gwtdZsxvRXJO6J1TtKC4+d3qRz7vnCvOjLtBuK8kcGpxxleK4S6A4rxHyHHHIweByBgYEr1bSY9pLOG6t3SK5iDK6sM9ogExsw4gZG8pweDHhxONPpOjRX8A06RFs9YshiNwN0uE4gkr8ruJI4jIYZBIq4ppK+zX4/wCAzpulwXm7ZSJ+jtatgFjdBuCXcHBuz8okceBz3gkZFWDspaXLRh9Sig9MiZ40mUIzNGQO0CPk73HgMZxyFanZvRZL1Y5dWtyt5aTARzA7plCYYMd35S59hIyMZIqc1Vqzvp89HwBSlKrgUpSgFKUoBSlKA8d1pEMssc8kaNLFvdW5GSm9jO74HgKrPXtAFj12ragUuL6WTdtYFy0SueEXAjL7qgHBGOz3kg1bFee6sI5ShkRHMbB0LKDuOMgMueR41JCo4sEf6P8AZX0G1+N43Ux624Y8Tvtk7uf1cn2lj31oelvbiSzQWcAAknjYtJvcUQnc7IHeePHuxw48p7qF8sEMk8mQkaM7YGTuqCTgeQqpUnBtbzX79FaSdTDZxOAwVGyqYB/j4K5+dUtLxTzy19weHRlgvntbWEMmm2MRurp3G6Xlxly+PEjdHq38cAK9K7c3QiudTVm37qZbayhbtKqoSWcRnhkAhfWzHNfC90x7HTLfTIx/XtRdWlHeI8gIh8BkqD/6lbbTNJWfWYLKPja6XCMnuabgxJ/WMhBP+GasvLq+nt7sEm2g6Qxp08MF5ExSSJWM0ZB+MB3ZB1R47oOO/PHkak1trEMnV7sib0qdZGpO67J9IRthscfDhUC0tRqevTXDANb2KiKPvBlyRn19rrD+yleS51UPrN/fZzHp9myIe7rN0jHmWMoqs6SenW13/ALUDUqj7GS4TTNPs4pnia/upS7qTvBN9Y+BByAc7xwRn2mtrpOs3FvYavbekSu9m+5DKSd8AsycCSSOK558M8KPDtdfl7AtvNfK6vEiUvK6Ig5s7BVHmTwqpNidcvYr6yjuLl54b2EybrktucJCvFuTAoOXDia3+zFoNQh1DT74tN1V7KqlySyKeMZU92CGI/LhXMqOXd6Akl3txZxwPc9fHJFGUVzEetKmQ7q5CZPE59xr4XW2ix39tZbuY7mIyRz73ZLcSqgY45A55+ctQnYDRRcaRqFgVHXiWRDwGS6ovVZPqdD+Naj0trjQ4blTi70udQCTx3Cy7g/FB/6ZqRUY3a+tvvs/uCe9Ll5NFprNbs65kRZWQkMI2yDgjiMtuDh3GopYAW8n6IuZnn06/hVrWd+JV3A3cZPDt44dx3D3mrJXq9SsRkfE3MAJHeBIufeM+8VUVvpz3Njc6VJn07TneW3x8pogfjFX/UPtJ4V7R/TlfR/H6MG76NNXvxefouVo+ptA4kDDt7qndQI3MjeKkd277KtiqUG0BzZ7QJxZSLXUFHeQAA5H6yYPmEFXTDKHUOpBVgCCORBGQR7KjxC1vb++oK02msX0W8/StqpNnKQt3CvIEn5YHdknI8GJHJqlt5s1b30trqA3xJHuSxyId0uhG8qvw4rx8+JHea37xhgVYAgjBBGQQfEVkLjgOVRuo3bnkACs0pUYFKUoBSlKAUpSgFKUoBSlKAwRmtHtDsjFeyW7Ss+5bydYIhjcc8MBwRyGO7uJHfW9pXqbTugU3tVr50/XZbu6ieQCDds+QUEoADk9wYyg44gty5Vs9ni2l6LcajNn0u5zL2uDF5CVhBB9bFz9o+FWbLbq+N5VbByMgHB8RnlWr2n2Wi1GFYLgybiyLJ2G3SSoIweB4EMRVjtk0otcX9ARvo80sWejmaUsrSpJcyNyYKVO4c+O4AfMmqmOzssWlDUOuZUnl6nqe0OsVd47zHOG7aHgR3ZzV6baaVLNp0traBOsdVjUE7qhN5Qwz9jIqK7U7KyEaRp8cbvBE6md1UlBubgYse7IMh4881LSq6t8v8IHi1Sy6rUtDs/+TEpI/WHyj74zUfM8httdeNd4Ncxhzn5MZnnJYePzR7c91Snby6FnrVlqE6v6KkTIXVS2HxNwPr7an3+FaXZuyc6Nq1y6sqT7zxlhjeVd5sjxGWxnxBruL8Kfl/sDVbEX8j6jpYuFKRRq8UDbhAdcS44ng3bbdyPVVh7Mnqtd1KDulSCcfugMfe9Ra8Tq7PZ+f6M0a59UjI3/AE1Kb5DFtHbuAd2ezkjY474yz8fcnvFc1Xmv5P8ADB5dlT6Nr+oWvJZ1W4X1ngxx7ZG91arpP6N0SKfULVmU56yaH5jZPadfAgksQcjnjFSPXdDmGt2V9DGWiMbxTsMYUAPgt+9w9a4qZXVssqNG4yjqVYeKsMEe41D2rjJSXCuDw7MzRvZ27QDEJhj3F8F3QMeY5eyoltrs1cR30OradGJJk7M8WQpkXG6Dx55UlT38FIBxUk2N2fawtFtHkEu4z7rbu72Gcso58xmt5USlkk2gV1sRsI/U3vp0SxpeNn0ZWz1ahnYcRwDAsMeG6PKp5punpbwxwRgiONFRQSSd1RgZJ516aV5Obm7sClKVwBSlKAUpSgFKUoBSlKAUpSgMVmlKAUpSgFKUoBWKUoDzal/wm8h/GvFtL/4C4/8A15P/AGzSldR3XmDUP/4PTf8AEtP/AGzUq+cPI/8ATSldT9wfus0pUYFKUoBSlKAUpSgFKUoBSlKAUpSgP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6" name="Picture 8" descr="http://1.bp.blogspot.com/-hGucBjcf67o/UOwoL0MszWI/AAAAAAAAPvI/LmnuZfMsDAA/s1600/8691201204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732240" y="976159"/>
            <a:ext cx="792088" cy="7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2637708"/>
            <a:ext cx="91805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36512" y="2710877"/>
            <a:ext cx="9217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 smtClean="0">
                <a:solidFill>
                  <a:schemeClr val="accent6"/>
                </a:solidFill>
                <a:latin typeface="DSN LardPhrao" pitchFamily="2" charset="-34"/>
                <a:cs typeface="DSN LardPhrao" pitchFamily="2" charset="-34"/>
              </a:rPr>
              <a:t>แต่เงินทุนเคลื่อนย้าย ทำให้เงินบาทแข็งค่า  การส่งออกได้รับผลกระทบ และเศรษฐกิจมีแนวโน้มชะลอตัว</a:t>
            </a:r>
            <a:endParaRPr lang="en-US" sz="2200" dirty="0">
              <a:solidFill>
                <a:schemeClr val="accent6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9" name="AutoShape 10" descr="data:image/jpeg;base64,/9j/4AAQSkZJRgABAQAAAQABAAD/2wCEAAkGBxISEhUQEBQUFRAVEBUUEA8VFBAQEA8VFRUWFxYWFBUYHSggGBomGxQWITEhJSkrLi8uFx80OjMsNygtLisBCgoKDg0OFxAQGCwdHBwsLCwsLCwsLCwsLCwsLCwsLCwsLCwsLCwsLCwsLCwsLCwsNywsLCwsLCwsLCwsLCwsL//AABEIAOAA4QMBIgACEQEDEQH/xAAcAAEAAgMBAQEAAAAAAAAAAAAABQcDBAYCAQj/xABGEAACAQICBwUEBgcFCQEAAAABAgADEQQFBhIhMUFRYRMicYGRBzJSoTNCYnKxwRQjgpKi0fAVU7LC4TRDRGODk6PS8Rb/xAAXAQEBAQEAAAAAAAAAAAAAAAAAAQID/8QAGxEBAQEAAwEBAAAAAAAAAAAAAAERAiExEkH/2gAMAwEAAhEDEQA/ALwiIgIiICIiAiIgIiICIiAiIgIiICIiAiIgIiICIiAiIgIiICIiAiIgIiICIiAiIgInl3AF2IAG8nYBNJ81p/Vu3lYfOBvxIHA6Ra2LODqIELUe1w1TW1hXCm1VbWGq63Q223DX4GTpPOB9ieO1XmPUT0DfdA+xEQEREBERAREQEREBERAREQEREBERAREQEREBEx16yopZzZRx/reZB4zNWfYl1X+I+J4Qsmt3PqitRq0g1qj0mVCNpViDqk8rGxkFhgwUBiC1hrW929ttuk+60w4nFLTGs5sPmegHGZbkxsNTUlWKgshJpsQC1MkFSVO9TYkXHAme7zXw9YMoYbAQDY7xfnIXSTOamFZGJAoOdTXK37OptIDW4MNx5i3ESwdHPSm26QeTZ9SrKb1aRe+xAwVj+yTeSCY9C2qTZr2AOy/gZcErRxzrxuOR2yRw+ZK2xu6f4fXhOdxOLSmL1GC+J2nwG8yExulSr9Eut9tu6vpvPylxm4sqJXGh+mNR8SuGch1qkhbC3YkKW7p4rZd39Gx5GSIiAiIgIiICIiAiIgIiICIiAiIgIic57RM1OFy7EVlNm1BTU8jVdaYPlr3gR+Y5n29TWB/VKSKQ4HgX8Tw6eJmNXkZQNgFG4AAeU26bzLtIyYvFimjVG3KL+PIeZlb6SaRudo+kI2cVpjpznSe0KvUTBNUp70qIzcbre3pcichpphQroV900UKnmNUEH5xKzyd/onm3b0EY+8AFqDkwA2+YsfOSmbZemJovh6vuOtieKnerL1BAI8JV+hma9jUUMbU6gCPyBv3W8j8iZa+GbWHXjBKphcO9N6lCr9LSfUqcjxDDowIYeMzYbNqiHVLFk+Em+r908PCdh7R8nsFx9MbaYCYoDe1Enuv4ox/dY8pX775uVi9OgxGbE7ht+JjcmaNWuze8Sfw9Jg1p81pi21p13syp62Y0j8KVW/8AGy/5pdspv2QJfHOfhwr+pemP5y5JYzSIiVCIiAiIgIiICIiAiIgIiICIiAnHe13BGtlOKUfVVKp+7SqI7fwq07GaOZhXpvTfajoyOOasCCPQwK3yLFdtQp1eLUwWHJrWYeoMmaKTmNF2FNTRYjuVGRuSOp1WHhs/CdfRSSx0nJjr4VaitTdQyMpV1O0MpFiD5Tg9ItEsQtNUog1qVMatL++Snayow+vqgAAjaRa42XNlLTnsU5MKoBUZO44KsCbqwKsPIyz9Cc57WmAx76WSpzPwt6fgZ2FXCq4s6qw5MoYfOY8PlFBCSlGkpO8rTRSfEgbZWfGV6AYFWAKsCGU7QwIsQelpRukOUNgsS2FN9Qd/DMbk1KLHui/EqbqfC/GX2qT1qSlUEmEqt7tOofBHP4CZRlGJO7D1/wDs1v8A1l86s+akmDgfZNhKtGvWatTqU70lVS6PTBuxJtrAX90S2EYHdITUn0JKiciRNOu43E+B2/jNqljfiFuo3ekJjcifAb7Ru5z7AREQEREBERAREQEREBERA8udkg80xFgZM1905bOn3wKo0nxbUMZUZfo6wVnTgTaxI63BPnOh0X0mIULUu9PcGH0idDzE5jTlb1AeS/nITAV2U6ykg9Pz5zX4L+wddKi6yMCPmPEbxNsU5V2jmlvZkCsl7fXQgN+6dnzE7zA6U4Rxtqap5OrL87W+cy1UwEnoLNT+1KBHcrUj/wBRD+c1a+c6u40z+1/rCdpcLPupOTxGlNQbuxHqf80mshzI1l7+rr21gV2AqeX9cYMSWpGpMWZUHek60n1KpU9m/BWG0X+zfYehMrLDaTVXuKj10qI7U61Iub0qimzKbHb48RBJq0tSNScVlulFNSO0qVfE6zD8TOqwucUKovSqK5AuVvZwOZU7R6QWNvUjVmHB5hTqkqjd4e8h94deom1aEY1qMm1NvNNwbwPBv6PMb+FxK1FDobg3HIgg2IIO4gggialpFZhiThH/AEr/AIckDGj4F91cQPu7A32Nv1ACHTREQEREBERAREQEREBERAx1hsnLZzT3zrGEhc1w94FQ6Z4MldcD3d/gZx2Flt5xgbggjYd8rHMsvNCrqn3GPcb/AC+P5SjJhD3pOUhICkbETosOLgHpMcvW+PjzVGyfKW6ZKg2GYaBmWo9vJTQLOyGakT36TsVHxUyxBHle3mJFVZz2GxrUMR2q71qNcfEpJ1h5iXgnN+jKThgGXcRcHoZWntMyj9HrrmKC1KqVo40Dcr7qNY/4CfuzrtFMyWooUG6suvSPMHaR+frJjMcBTr0qlCsutSqIyOvNWFjY8DyM16x4pp948Zr5g5VdYEhhuIJBB6HhPSYaph61TBV9tWgbBzs7akfoqg8RsPUGY86NlA6zLf5pgtIaqsp1iKqm6VOJ6Hn+Yly6PZqMVQWsBZjsqJ8DjePDiOhE/POJYggjeNo8RL50RemFKU7AlFdkBuVJHH1t5Tpb45p+081aYYFWAKsCrKdoYEWIPS0yWi0ghNBMUVWtl9Qk1MFVFJWY3Z8O418MxPHuHUvzpmdRODNXsc/pAHu4vLGRl5vQqF1bx1SwneQEREBERAREQEREBERATBiaVxM8GBzGY4C95yOdZGtRSjrdT8uRBG49ZZleheReKwF+ECjMyyetQN9VqlIbnUXqKPtoPe8V9OMkcoxK1E7rA2NjY3IPIjgZZeKym/Cc3mGjFCq5HZ69YbCad1qp96opGp5kSWa1LiDdN80mYIrO2xVF2bgova58yB5zucm9nwRtetWqlbf7P2hqD9qow1vIHznX0csopTNFaSCkylXTVBFQEWIe/vbOcz8r9KWq1OI5bDOaxn0jfeM7vSvQGvhjr4N6rYPaTSQJUr4boAwJqUx07w675wWJplWILa4O1amzvDrYAXB2TXGZU5XXZaAZwV/U37yHtKPhfvL6m/mZcmDxAqItRdzC/geI8jPzXg8S1J1qJ7ytcdeYPQi485dWhOcK1lB7lUa1Po1tq/L1XrNWMtX2pZIzU1zCgt62GB7VRvrYY7ai9SvvjwbnK5zaur6hU3UqGUjiDuM/QJHA7RxHAz8/6Z5OcuxZoWP6JU1quEbeKaE3emeiMfJSpO82zYsvWIlEDVUUmyl1DHgFv3j6Ay0/ZAjVVxWOYEJWrlKIPwoWLEdLuF8UMr3RXRqtmNbVpXXDqbV8VbuIOKJ8bkHdwvc9b+y7A06FJKFFdWlTUKi8gOZ4niTxJlRsWn20T6Tbfu4ncBAr3OqutpJl1Nd9LCV3fwqJWA/wCWXKk9nVf+0M6xuZi5oU6fYYc8CGIVSP2aTNb/my24CIiAiIgIiICIiAiIgIiICeGp3nuIFdZnnzfpj4esdWhTqajohZGswDIzMO8RZgSAQNp3zsMJSRUC0wqpvUKAF28RaVv7WKZw+OpYlR3K1DUqDgzUm3+Oq62+7JPRDSdVC0qrfqT9HV/u/st9n8PDdvJZ0jvIgMI1phX2QGe6G4PFktUphah31adkcnm3Bj1IvJ3Wn0NCqrzL2TVBtw9ZWHBXBU+Gy895FonmGGBRkBUMHpsjoSjcdhPQHxvLTDT0DAw4KozU1aopRyO+h4Hj5SO0j0bw2OVExSFlp1O0TVYob2IKlht1SDYjw5SYvEIw4TCpSRaVJFSmoslNAFRRyAG6ZZ9iAlbe2DSw0qX9n4ck4iuNWqV30qbbNQfbe9rcASdlxOvzrOxTVkpEGrY3betP8Amen/AMlZYHLBUxPbVO85a4J2m7b2J52vM3ljU4u49l+TDB4NKZt2jk1axHF3ts8AoUeU7cGQOVnYJOUzsmmXuIiAiIgIiICIiAiIgIiICeWe0+tNHE1IHG+13Dirgw496jWV/wBlrow/iU+UqvA4s0+qnev5jrLb0uqg4eqp3NTZT0uN46jfKdpbVvKO/wBHNLmpAKf1lDdq379P7pP+E/Kd3l+bUq4vScNzXc6+KnaJQArMjXU2P9b5M5fmJNjtVxuZSQR4cRHV9VeOvPoeVxl2lOIXYzCoPtjb+8LH1vJ7C6Vg7GpkdQwPyIEfNWY6wNMgaQdLPaZ4P6L/ADmymaqdwb5CTKuJYGehIepmptsUeJJMh/8A9Zq16al1akSVqldUhCbWNxuI3noZcSx2M4XO9LCzVKKnshTc06qXtWvyPEAjaLbwb3IndSs/axknZsmbUl9wCljlG0tRJslS3NCbHoRwEgjGxrOdVe6nHm3j06SQyOnd79L+v+gkVSsF1gdhAsRtuDy57J02RYYgXO87T06Tlx7ut8rkx1OXDdJqlukZgUkqgnVyeoiICIiAiIgIiICIiAiIgfGkbjhJOaeMp3EDh88Ba44Stc2wfYOW/wB0x2/YPPwlvZjhN85XNMuDAgi4PCBWmK2GbOXNPWdZS9HaoLUuFtrU/wCYmrl9Tbs3ETNWOmpP3Zr4jGuu1WI85iSrsmpi6myZjdZm0ixK+7VI/Zpn8VmnX0qxu7t3HgEX8BNGs80m2mbjNrLjcwrVfpatSpfg7u49CbToNG21EVTuYX8ydnynOCnedHRWygcgB6CalZXRoVmvbUdRj+tpWU82X6jfK3l1k7icOlRGpVFDU3Qo6HarqwswPQgypNF84NGqlbh7lYc1O/8AJvESz8XndCmPfDG1wqd4nz3DzlsaiqcrytsLjHyysxIojtcGx316Dk6pJ4lCCviDyEsLLcPOW01xi4hqOJBShVwzlqNVjfWDW1qdQ8UYC1htHDr3WUAPTSoAQHRWCneNYA2PrM5iVv4WnNwTxTWZIQiIgIiICIiAiIgIiICIiAnl1vPUQIzF4a8gsbgbzrKiXmlXw94HAY7Lb8JyOZaLjWL0jqPx2XRvvL/LbLaxOCkViMu6QKjr0a9PY9IkfHT7481O0eV5HYjGpbvHVPJwaZ9GtLcr5X0mlVygHeL+UmLqoamIX4h6iYqdZSfeW/K4J9JbTZDT/u1/dX+UwVMpC7lA8ABKiuqRtt1X1QRrHUYADibta/lJsGTWKwHSQKUyhNM/V93qh9302jyiDcwuJCG7e59a20+Uy4/St27tBQg+JrM3kNw+cjcRutMApRasSOjWWvj8ZSpVSzqW1qpJvamu1h0Btq7PiE/Q9KnaVt7JcsCJUxLDvVDqIeSKe8R4ts/YlmqYK+xEQhERAREQEREBERAREQEREBERATyyz1EDWqUZq1MLJOeSsCFqYKYGwHST5pzz2MCAOXdJq4nLOk6rsRPFWgIFe43Luk4/SLLyoFUDanvdUPvfkfKW3jMGJB4zKla4I2coFSuQNpIHLr4DjNvA5bVqkBF1VJ997j0Xf62nX09FaVI3pr5m7MByueEl8vy+x3SYup7IsOtOmlNNiqoA8p0NFpE4KnYSUoiVGeIiAiIgIiICIiAiIgIiICIiAiIgIiICIiAiIgIMRA1a9K80KuHkuwmI0oEM2DvMlHBSVFGZFpwNejQtNlVnoCICIiAiIgIiICIiB//Z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9552" y="191762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35896" y="191762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32240" y="191762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1520" y="443790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55776" y="443790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83560" y="443790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92280" y="4437908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699792" y="3213772"/>
            <a:ext cx="1609160" cy="1080120"/>
            <a:chOff x="1939269" y="2858079"/>
            <a:chExt cx="3810000" cy="2562225"/>
          </a:xfrm>
        </p:grpSpPr>
        <p:pic>
          <p:nvPicPr>
            <p:cNvPr id="2066" name="Picture 18" descr="http://www.dreamstime.com/lay-figure-sitting-on-baht-symbol-thumb719451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269" y="2858079"/>
              <a:ext cx="3810000" cy="2562225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4355975" y="5089926"/>
              <a:ext cx="1393293" cy="33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9" name="Picture 20" descr="http://www.dongabank.com.vn/upload/lib/images/eksport-export-import-impor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38" y="3213771"/>
            <a:ext cx="1528395" cy="11238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 descr="http://t2.gstatic.com/images?q=tbn:ANd9GcTyyItWLuiNYJBe2sj3Za10Zgck12aUrtBW5uE42WEQ7O4SQQwlt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44" y="3295709"/>
            <a:ext cx="1428760" cy="1070191"/>
          </a:xfrm>
          <a:prstGeom prst="rect">
            <a:avLst/>
          </a:prstGeom>
          <a:noFill/>
        </p:spPr>
      </p:pic>
      <p:pic>
        <p:nvPicPr>
          <p:cNvPr id="2070" name="Picture 22" descr="http://blogs-images.forbes.com/steveschaefer/files/2011/08/1022_gdp-stack-coins_416x41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4" b="18339"/>
          <a:stretch/>
        </p:blipFill>
        <p:spPr bwMode="auto">
          <a:xfrm>
            <a:off x="7236296" y="3213770"/>
            <a:ext cx="1621160" cy="11238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07504" y="4459394"/>
            <a:ext cx="2376264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Q1/56 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ไหลเข้า 4.78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Billion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USD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เกินกว่าค่าเฉลี่ย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5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ปี ที่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 Billion USD</a:t>
            </a:r>
            <a:endParaRPr lang="th-TH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63543" y="4437908"/>
            <a:ext cx="222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Q1/56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เงินบาทแข็งสุดในภูมิภาค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2.9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%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และแข็งค่ากว่าคู่ค้าคู่แข็ง 7.4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%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YoY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16279" y="4437908"/>
            <a:ext cx="1959977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Q1/56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ส่งออกขยายตัวต่ำกว่าศักยภาพที่ 4.5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%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20272" y="4437908"/>
            <a:ext cx="195997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GDP Q1/56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ขยายตัว 5.3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%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แต่หดตัว 2.2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% 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จาก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Q4/55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จากการรายงานของหน่วยงาน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ต่างๆ พบว่าภาคการ</a:t>
            </a:r>
            <a:r>
              <a:rPr lang="th-T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ส่งออกได้รับผลกระทบอย่างชัดเจน </a:t>
            </a:r>
          </a:p>
        </p:txBody>
      </p:sp>
      <p:sp>
        <p:nvSpPr>
          <p:cNvPr id="27" name="Isosceles Triangle 26"/>
          <p:cNvSpPr/>
          <p:nvPr/>
        </p:nvSpPr>
        <p:spPr>
          <a:xfrm rot="5400000">
            <a:off x="45300" y="4574732"/>
            <a:ext cx="117139" cy="693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Isosceles Triangle 65"/>
          <p:cNvSpPr/>
          <p:nvPr/>
        </p:nvSpPr>
        <p:spPr>
          <a:xfrm rot="5400000">
            <a:off x="2459897" y="4574732"/>
            <a:ext cx="117139" cy="693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Isosceles Triangle 67"/>
          <p:cNvSpPr/>
          <p:nvPr/>
        </p:nvSpPr>
        <p:spPr>
          <a:xfrm rot="5400000">
            <a:off x="4838772" y="4588380"/>
            <a:ext cx="117139" cy="693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Isosceles Triangle 70"/>
          <p:cNvSpPr/>
          <p:nvPr/>
        </p:nvSpPr>
        <p:spPr>
          <a:xfrm rot="5400000">
            <a:off x="6924393" y="4560664"/>
            <a:ext cx="117139" cy="693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TextBox 51"/>
          <p:cNvSpPr txBox="1"/>
          <p:nvPr/>
        </p:nvSpPr>
        <p:spPr>
          <a:xfrm>
            <a:off x="69988" y="88678"/>
            <a:ext cx="413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C00000"/>
                </a:solidFill>
                <a:latin typeface="DSN LardPhrao" pitchFamily="2" charset="-34"/>
                <a:cs typeface="DSN LardPhrao" pitchFamily="2" charset="-34"/>
              </a:rPr>
              <a:t>เศรษฐกิจไทยได้รับผลกระทบ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55" name="Isosceles Triangle 54"/>
          <p:cNvSpPr/>
          <p:nvPr/>
        </p:nvSpPr>
        <p:spPr>
          <a:xfrm rot="5400000">
            <a:off x="6924393" y="5041612"/>
            <a:ext cx="117139" cy="693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6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841276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>
              <a:spcBef>
                <a:spcPts val="1800"/>
              </a:spcBef>
            </a:pP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(1)	ภาวะ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เศรษฐกิจโลกที่ฟื้นตัวได้ช้ากว่าความคาดหวังและมีความเสี่ยงที่จะเข้าสู่วิกฤตเศรษฐกิจอีก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 marL="531813" indent="-531813"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(2)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	การ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แก้ปัญหาด้วยการพิมพ์เงินของประเทศมหาอำนาจทำให้สงครามอัตราแลกเปลี่ยนยังคงดำเนินต่อไปและส่งผลให้เงินทุนไหลเข้าประเทศไท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 marL="531813" indent="-531813"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(3)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	ค่าเงิน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บาทที่แข็งขึ้นและผันผวนส่งผลกระทบต่อรายได้จากการส่งออกสินค้าและบริการ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 marL="531813" indent="-531813">
              <a:spcBef>
                <a:spcPts val="1800"/>
              </a:spcBef>
            </a:pP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(4)	แรง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ขับเคลื่อนจากมาตรการสร้างรายได้-ลดรายจ่าย-ขยายโอกาส ในปีแรกมีแนวโน้มลดลง ในขณะที่การเบิกจ่ายงบลงทุนโครงการขนาดใหญ่อาจจะมีความล่าช้ากว่ากำหนดการ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 marL="531813" indent="-531813"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(5)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	การลงทุนในตลาดหลักทรัพย์และตลาดอสังหาริมทรัพย์ ต้องดูแลให้สอดคล้องกับพื้นฐานทางเศรษฐกิจ โดยระมัดระวังไม่ให้เป็นการเก็งกำไรจนเกิดฟองสบู่ ซึ่งจะก่อให้เกิดผลกระทบต่อเสถียรภาพเศรษฐกิจ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88" y="88678"/>
            <a:ext cx="606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ปัจจัยที่ต้องเฝ้าระวังอย่างใกล้ชิดใน 5 ด้าน</a:t>
            </a:r>
            <a:endParaRPr lang="th-TH" sz="4000" dirty="0">
              <a:solidFill>
                <a:schemeClr val="tx2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33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539552" y="841276"/>
            <a:ext cx="5567092" cy="449179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2547" y="941490"/>
            <a:ext cx="7431740" cy="4245402"/>
            <a:chOff x="740659" y="1126451"/>
            <a:chExt cx="7431740" cy="4245402"/>
          </a:xfrm>
        </p:grpSpPr>
        <p:sp>
          <p:nvSpPr>
            <p:cNvPr id="3" name="Freeform 2"/>
            <p:cNvSpPr/>
            <p:nvPr/>
          </p:nvSpPr>
          <p:spPr>
            <a:xfrm>
              <a:off x="782375" y="1126451"/>
              <a:ext cx="1710029" cy="1629274"/>
            </a:xfrm>
            <a:custGeom>
              <a:avLst/>
              <a:gdLst>
                <a:gd name="connsiteX0" fmla="*/ 0 w 1710029"/>
                <a:gd name="connsiteY0" fmla="*/ 753648 h 1507296"/>
                <a:gd name="connsiteX1" fmla="*/ 855015 w 1710029"/>
                <a:gd name="connsiteY1" fmla="*/ 0 h 1507296"/>
                <a:gd name="connsiteX2" fmla="*/ 1710030 w 1710029"/>
                <a:gd name="connsiteY2" fmla="*/ 753648 h 1507296"/>
                <a:gd name="connsiteX3" fmla="*/ 855015 w 1710029"/>
                <a:gd name="connsiteY3" fmla="*/ 1507296 h 1507296"/>
                <a:gd name="connsiteX4" fmla="*/ 0 w 1710029"/>
                <a:gd name="connsiteY4" fmla="*/ 753648 h 15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029" h="1507296">
                  <a:moveTo>
                    <a:pt x="0" y="753648"/>
                  </a:moveTo>
                  <a:cubicBezTo>
                    <a:pt x="0" y="337420"/>
                    <a:pt x="382803" y="0"/>
                    <a:pt x="855015" y="0"/>
                  </a:cubicBezTo>
                  <a:cubicBezTo>
                    <a:pt x="1327227" y="0"/>
                    <a:pt x="1710030" y="337420"/>
                    <a:pt x="1710030" y="753648"/>
                  </a:cubicBezTo>
                  <a:cubicBezTo>
                    <a:pt x="1710030" y="1169876"/>
                    <a:pt x="1327227" y="1507296"/>
                    <a:pt x="855015" y="1507296"/>
                  </a:cubicBezTo>
                  <a:cubicBezTo>
                    <a:pt x="382803" y="1507296"/>
                    <a:pt x="0" y="1169876"/>
                    <a:pt x="0" y="753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368" tIns="248678" rIns="278368" bIns="24867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kern="12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SN LardPhrao" pitchFamily="2" charset="-34"/>
                  <a:cs typeface="DSN LardPhrao" pitchFamily="2" charset="-34"/>
                </a:rPr>
                <a:t>สร้างความเชื่อมั่นและเสถียรภาพระยะสั้น</a:t>
              </a:r>
              <a:endParaRPr lang="th-TH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0659" y="3658303"/>
              <a:ext cx="1793462" cy="1713550"/>
            </a:xfrm>
            <a:custGeom>
              <a:avLst/>
              <a:gdLst>
                <a:gd name="connsiteX0" fmla="*/ 0 w 1793462"/>
                <a:gd name="connsiteY0" fmla="*/ 856775 h 1713550"/>
                <a:gd name="connsiteX1" fmla="*/ 896731 w 1793462"/>
                <a:gd name="connsiteY1" fmla="*/ 0 h 1713550"/>
                <a:gd name="connsiteX2" fmla="*/ 1793462 w 1793462"/>
                <a:gd name="connsiteY2" fmla="*/ 856775 h 1713550"/>
                <a:gd name="connsiteX3" fmla="*/ 896731 w 1793462"/>
                <a:gd name="connsiteY3" fmla="*/ 1713550 h 1713550"/>
                <a:gd name="connsiteX4" fmla="*/ 0 w 1793462"/>
                <a:gd name="connsiteY4" fmla="*/ 856775 h 171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462" h="1713550">
                  <a:moveTo>
                    <a:pt x="0" y="856775"/>
                  </a:moveTo>
                  <a:cubicBezTo>
                    <a:pt x="0" y="383591"/>
                    <a:pt x="401480" y="0"/>
                    <a:pt x="896731" y="0"/>
                  </a:cubicBezTo>
                  <a:cubicBezTo>
                    <a:pt x="1391982" y="0"/>
                    <a:pt x="1793462" y="383591"/>
                    <a:pt x="1793462" y="856775"/>
                  </a:cubicBezTo>
                  <a:cubicBezTo>
                    <a:pt x="1793462" y="1329959"/>
                    <a:pt x="1391982" y="1713550"/>
                    <a:pt x="896731" y="1713550"/>
                  </a:cubicBezTo>
                  <a:cubicBezTo>
                    <a:pt x="401480" y="1713550"/>
                    <a:pt x="0" y="1329959"/>
                    <a:pt x="0" y="856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856" tIns="280154" rIns="291856" bIns="280154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3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SN LardPhrao" pitchFamily="2" charset="-34"/>
                  <a:cs typeface="DSN LardPhrao" pitchFamily="2" charset="-34"/>
                </a:rPr>
                <a:t>รักษาอัตราการเจริญเติบโตทางเศรษฐกิจ</a:t>
              </a:r>
              <a:endParaRPr lang="th-TH" sz="23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06644" y="2106357"/>
              <a:ext cx="2065755" cy="2028246"/>
            </a:xfrm>
            <a:custGeom>
              <a:avLst/>
              <a:gdLst>
                <a:gd name="connsiteX0" fmla="*/ 0 w 2065755"/>
                <a:gd name="connsiteY0" fmla="*/ 1014123 h 2028246"/>
                <a:gd name="connsiteX1" fmla="*/ 1032878 w 2065755"/>
                <a:gd name="connsiteY1" fmla="*/ 0 h 2028246"/>
                <a:gd name="connsiteX2" fmla="*/ 2065756 w 2065755"/>
                <a:gd name="connsiteY2" fmla="*/ 1014123 h 2028246"/>
                <a:gd name="connsiteX3" fmla="*/ 1032878 w 2065755"/>
                <a:gd name="connsiteY3" fmla="*/ 2028246 h 2028246"/>
                <a:gd name="connsiteX4" fmla="*/ 0 w 2065755"/>
                <a:gd name="connsiteY4" fmla="*/ 1014123 h 202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5755" h="2028246">
                  <a:moveTo>
                    <a:pt x="0" y="1014123"/>
                  </a:moveTo>
                  <a:cubicBezTo>
                    <a:pt x="0" y="454038"/>
                    <a:pt x="462435" y="0"/>
                    <a:pt x="1032878" y="0"/>
                  </a:cubicBezTo>
                  <a:cubicBezTo>
                    <a:pt x="1603321" y="0"/>
                    <a:pt x="2065756" y="454038"/>
                    <a:pt x="2065756" y="1014123"/>
                  </a:cubicBezTo>
                  <a:cubicBezTo>
                    <a:pt x="2065756" y="1574208"/>
                    <a:pt x="1603321" y="2028246"/>
                    <a:pt x="1032878" y="2028246"/>
                  </a:cubicBezTo>
                  <a:cubicBezTo>
                    <a:pt x="462435" y="2028246"/>
                    <a:pt x="0" y="1574208"/>
                    <a:pt x="0" y="1014123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3163" tIns="337670" rIns="343163" bIns="33767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bg1"/>
                  </a:solidFill>
                  <a:latin typeface="DSN LardPhrao" pitchFamily="2" charset="-34"/>
                  <a:cs typeface="DSN LardPhrao" pitchFamily="2" charset="-34"/>
                </a:rPr>
                <a:t>Stability </a:t>
              </a:r>
              <a:r>
                <a:rPr lang="en-US" dirty="0" smtClean="0">
                  <a:solidFill>
                    <a:schemeClr val="bg1"/>
                  </a:solidFill>
                  <a:latin typeface="DSN LardPhrao" pitchFamily="2" charset="-34"/>
                  <a:cs typeface="DSN LardPhrao" pitchFamily="2" charset="-34"/>
                </a:rPr>
                <a:t>to Sustainability</a:t>
              </a:r>
              <a:endParaRPr lang="th-TH" kern="1200" dirty="0">
                <a:solidFill>
                  <a:schemeClr val="bg1"/>
                </a:solidFill>
                <a:latin typeface="DSN LardPhrao" pitchFamily="2" charset="-34"/>
                <a:cs typeface="DSN LardPhrao" pitchFamily="2" charset="-34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70119" y="872340"/>
            <a:ext cx="5688631" cy="1625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ดูแลเสถียรภาพของอัตรา</a:t>
            </a: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แลกเปลี่ยน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ดูแลการดำเนินนโยบายการคลังและนโยบายการเงินให้มีความสอดคล้องกัน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สร้างความเชื่อมั่นในต่างประเทศ โดยผ่านการเผยแพร่ข้อมูลที่ถูกต้องและการเยือนต่างประเทศของคณะผู้แทนของประเทศ</a:t>
            </a:r>
            <a:endParaRPr lang="th-TH" sz="20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36495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สร้างฐานการบริโภค การ</a:t>
            </a: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ลงทุนภาคเอกชนใน</a:t>
            </a: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ประเทศ </a:t>
            </a:r>
            <a:b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</a:b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โดยเพิ่มศักยภาพของรายได้เดิม และสร้างรายได้ใหม่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สนับสนุนการสร้างรายได้จากต่างประเทศด้านการส่งออกและการ</a:t>
            </a: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ท่องเที่ยว และการลงทุนในภาคธุรกิจที่เหมาะสม</a:t>
            </a:r>
            <a:endParaRPr lang="th-TH" sz="20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ดำเนินนโยบายการคลังที่มีวินัย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ปรับ</a:t>
            </a: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โครงสร้าง</a:t>
            </a: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เศรษฐกิจและโครงสร้างภาษี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88" y="88678"/>
            <a:ext cx="7000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กรอบการรักษาเสถียรภาพของเศรษฐกิจปี 2556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8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88" y="88678"/>
            <a:ext cx="7154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การดำเนินมาตรการรักษาเสถียรภาพของเศรษฐกิจ</a:t>
            </a:r>
            <a:endParaRPr lang="th-TH" sz="4000" dirty="0">
              <a:solidFill>
                <a:schemeClr val="tx2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6914" y="2869392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มาตรการด้านการคลัง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5896" y="3229432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05226" y="2869392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มาตรการเฉพาะด้าน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44208" y="3229432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602" y="2869392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มาตรการด้านการเงิน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27584" y="3229432"/>
            <a:ext cx="1872208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96920" y="2185121"/>
            <a:ext cx="3266423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กำกับดูแล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เศรษฐกิจ ผ่านการดำเนินนโยบายและมาตรการผ่านกลไกต่างๆ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1" name="AutoShape 2" descr="data:image/jpeg;base64,/9j/4AAQSkZJRgABAQAAAQABAAD/2wCEAAkGBxQTEhUUEhQWFhQVGB8XGRgYGR8cGxsfGyEdHCIcGx8cHSggHiElHBobJTEhJSksLi4uICEzODMtNygtLi0BCgoKDg0OGxAQGzQkICYvLDI3NC80LDAvLDI4LDA0NCwwNzcsLDQ0LDQ0LC03MjQsNCwsLzQ0LCwsNCw0LywsLP/AABEIAOAA4QMBEQACEQEDEQH/xAAcAAABBQEBAQAAAAAAAAAAAAAAAwQFBgcCAQj/xABHEAACAQMCAwUGAwQHBgUFAAABAgMABBESIQUxQQYTIlFhBxQycYGRI0KhUmKx0UOCorLB4fAkMzRyg5IlU3Pi8Rajs8LS/8QAGwEAAgMBAQEAAAAAAAAAAAAAAAUDBAYCAQf/xABCEQABAwIDBAgFAgUDBAICAwABAAIDBBEFITESQVFhBhNxgZGhsfAUIjLB0ULhFSMzUvEkcrI0YoKSQ6LC0gcWNf/aAAwDAQACEQMRAD8A3GhCKEIoQihCKEIoQihCKEIoQm19fxQrqlkSNfNmA+2edSRQySmzGknkuXPa0XcbKr8S9pFnHsheU/uLgfdsfpmmsOBVT83Wb2/tdUpMRhbpn2KEb2j3MufdbPPkfHJ+iAdfWrowOCP+tL6D1uoP4hI/+mz7rw8U45NukPd9fgRfp+KT/Ovfh8Ii+p1+8n/ivOsrn6Nt4fdei04625kxnpmIY+wxXnWYOMtn/kvdiuO/0XvuXHR/S/2ov5UdbhH9v/JGxXcfRci+47Hu8ev00xNjH/pkH/W1e9ThD8mut3uHqvA+ubqL+H2QPaFexf8AE2WB56Xj/vBulH8FpZP6MvofSy9+Pmb9cfqFL8O9pto+0iyRHzI1L91yf0qpNgNSzNhDvI+f5UzMShdrkrVw7isM4zDKknnpYEj5jmPrSmanlhNpGkdquskY/wCk3TyoV2ihCKEIoQihCKEIoQihCKEIoQihCKEIoQihCKEIoQihChuPdp7a0H4z+PGRGu7n6dPmcCrlLQT1J/ljLidPfYoJqmOEfMe7eqRN2xv75ilhCUXkWGCw+bt4F+XPyNPW4ZR0gDql1zw/bUpcauefKFtua5/+hgv4vE70D+vkn+vJufkFr3+Ll38uji8vsPyj4EfVUP8AfeuG45wm1OLe2M7DfWwyMjyMmSD1yFr0UmJVGcsmyOA/b7lefEUkX0Nv75ptd+065O0UUUa9BgsR9cgeX5aljwCAZvcXHw/Pqo3YpJ+kAJpZ9rL64k0G6KZ3GlF6DlsAf1qti0dHhdI6pMO2Bbed5tzU9A+etnEW3s3vuUTe8fvBI4N1PkMRtIyjbbkDgcqbUtNSyQseImi4B0B1F+Co1E00crmF5yJHDRJx9o7sEEXU+3nK5H2JwamNDTEW6tvgFEKqYfqPinsHbe+XlcMd84ZVP8Vz9qgdhNG79Hr+VIK+cfq9FL2ftOulx3iRSDrsVJ+oOP0qnJgFO76CR5+/FTtxSQfUAU8Habhdz/xVp3THm6jP3aPDn7VD8BiFP/Rl2hwP4Nx5qb4qll/qNt75Zrs9hoJvxOG3g1DfBbOP6y4ZfqDXn8Wmi+Sriy7PzkfFe/Axu+aB65HaHifDsLdxmaIbBmOc/KQZ5/vgmvfgqCuzgdsu4D8fjJefEVNP/UFx73/lXHs92xtrvCo+iQ/0b7N/V6N9Dn0FJqvDJ6bNwu3iNO/gr0FZFNkDnwKsNLlaRQhFCEUIRQhFCEUIRQhFCEUIRQhFCEUISdzOsal3YKqjJYnAA9TXTGOe4NaLkrwkAXKznjHbme5k934ajHO3eY8R9QDsg/eb9K0lPhMNOzraw9279zyHmlUtc+U7EA7/AH90jD2VtrQCfik2uRjq7sEnJ9fzOc8zsPPNduxCepPVUTLDj7yHrwXIpYoRt1Drn34pjxn2jSEd3ZoLeMbA4BbHoPhX5DPzqenwNgO3UHbd32/J8lFNiTvpiFgqXc3DyMXkZnY82Ykn7mnTGNYNlosOSWue55u43TWR2U+JGCkalbGxAxk+exO/PA3PorlxqkhqDTyOAItzAvoD/ae3dY71dZh08kQlY24z8uHHuUzZcH1hMyBXkBZFwTkDqTyHI1Rr+kXwpe8Ql0cbg17rgWJA0GpttAHTVW6XB+uDQ6QNe4EtbY5jmd2h4rvg9p8bnvNcZA0x/FvkH7Vzjlf/AEoAYxHKCS6TNmViBqASb5XPPNd4ZSW25XbW0wgWZ9WdweOiZcVh0TOurVg8zzOd9/Xem2E1JqaKKUs2bjQaDdlyOo5WS/EYepqXs2tqx188+fFSfDOEJIqE6zrDZZcaUI6HbrWcxnpFUUUkoaWN6vYs119qQHUtzGmmQdob23t8PwiGdkZIcdvazFrNI3HL3uULcRaWZeekkfY4rXQSiaJsgy2gD4i6QTR9VI5h3EjwXFTKJFCF6k5jOsMUK76gcEeuRyriTY2Dt6b76LthcHDZ1V17Le0S48KSoblHHliQA/TB26N96ztZh9GYfiWvEYsDc6cuzu8E2p6qoMnUlu0b2y1Uzedl7K/1NZv3Fwu7REYAOx3T8vMeJMr86gpsVngY10n8yM6OGd+w7+w59immoo3uIb8rxqPf2yTfh/au84fIIOIIzx9H5tjzVuTj0O/r0qxLh1NWs62lNjw3d43enqoWVU1OdicXHH3r6rR+HcQjnjEkLh0bkR/A9QfQ1m5oXwvLJBYhNWPa9u003Cc1Eu0UIRQhFCEUIRQhFCEUIRQhFCFH8c4xFaxGWY4UbAD4mPRVHUn/ADO1WKamkqZBHGM/TmVFLM2Ju05ZuqXfGpckmK0Rv6o+mfG+OvIZ6ZwdKTTYVHb6pD4/sPX0Vfza13BnvzTjiXai34fGbbhyhpOTzHcZ5Zz+dv7I9eVRw4fPWv66rNhuHvQeZ811JVR0zerhGfH3/hZ9eXbyuXldnc82Y5P/AMelaGONkbdlgsEpe9zzdxuUjXa4U1fWKe6xSxjcbOfPOxz8mGB86yOH4rUfxyooqk5EAsG6w4doNzzBWhq6GH+GxVEIzH1d/wCDkO1LX1uLrh/TVFuNsgFNs46+E5I68qztRTil6QyU8p+SoGRN8idD2h4sORsm0UxnwpsrPqj+2o7259qj+x3FXVoo2cmJsrgoyrFId+61MDkZI0YbcHBA2zQxZkRpp4qhlp2bNnXze0EC5Fxns7yNBwCsUMknWxujdeJ17i2TTYnXt5qcubgQ3KIgH4j6nONzrJAHyHOr9JTHFMFkqJrnq49lgzsNhoJdbiTlxAFlXnnFFXsij/W67jx2jYDsGvmmHG9MV1q0gqwyykc85Bx5HbOfOnXRp0uIYII+sLXtJAcDmCDdt+IGQIOoyS3F9ikxLb2QWuFyLccj38+KfcDse7uGKnMbR6lPmGIx9sH9KR9KcSNXhEYlFpWy7LhuDmtdfuNwQmWD0Xw9a4sN2Fl29hI9LKs3bZkcnqxP619LpWBkDGjQAeix9S4umeTxPqkqnUCfcG096NeNwQuRkaiNsjqM/wCFKMc6/wCDd1N9W3sbO2dobWybixtfO6Y4V1XxIEnO1xcbVsrjeLp7xux/FtxhDJtJMoONaqyDCqBkkls8sHSc4zXzl/SCV9HNFFtdS47LHOzc35blpN9NLXJIBtnu1n8MjFRHI+3WAXcBoc7A28d1jyTjs9GIYpbiQKCWfAU5X4jspwNi2wOOQFS10z8T+DwiAm2y0uPdv5htz2kBc00baPr66QZkm3ju7SoNbxxJ3qsVkzq1KcEH0xX1GOmiZCIQ35QALcgsU+eR0hlJ+Ym6v/A+2sVzH7txNVIbYS4wPTVj4T+8v6c6RVOFSU7+uoz3fjiORTKCtZK3q5/FI8Q4RdcIk94tXMlscas7j0EgHP0cY59M4PcVTT4mzqphZ+79vuD57vHxS0btuPNvv3dX7sz2jivY9cezLs6H4lP+IPQ/4ggZ+toZKR+y/TcdxTOnqGTNu1TNU1OihCKEIoQihCKEIoQihCj+OcYitYjLMcKNgBzY9FUdSf5nkKsUtNJUyCOMZ+nMqKaZsTdpyzfh1hNxec3Fye7tY84GcDA5qp+nif8AyA0s00WGRdTDnIfdz9h7KqON9Y/rJMmj3/kpv2y7Yh191s8JbKNBK7awOi+Sf3vlzkw7DC09fUZvOee79/RcVlZcdVFp78lSKeJWihCKEKxdmmEkcsDciNQ/gcfI4NYHpbHJSVlNicOrTsnhvtc7gQXAlarAXsqKeWjk0IuP27MilrKRLbGS6xzKSBIviVl23A6HP6Cq2J09TjLdprWumgeP6bvle1wB+VxtZw5nLO2tlYpJYcONiSGSA/UM2kZZgbiqxb944mEl0ryzOEMW0ZbSCFaMMpXJCBlZdHiwCQcYQYnTvpp2iSEsDRe5u7hqdo31+bNw1sLK/SytmjJbJtXOmQ8MvDTmUpJxCVnRph4hsjlSned2cMSpAKuG+JcfLI3rY9FJ6V9I+ibkcyRe+TuB3i3542Q42yZs7Kk5jIXtvHFL8U4gZn1EY2wB5D/5p/g2ERYXTCCI3zJJOpP+LDuSvEa99bN1jstwHBPeG8fMSBCgbTnBzjY745edKMX6Jw4hUOm6wt2rEgAEEgEA+GSYUGPPpYRGWbVr2N7ZHd4qGJrWAW0SEm5uUV6vFOdlrQM5kb4Yxn6n+Qz+lYvppiD4qZtHD9cxt3ZX8SQOy60fR2ka+Z1Q/wClnr+34UDxW0hvBNNJI8bnWi69SRZVwFBZh3ekKEyAckljjIFYqQT4dMKMWcGHdmdMyBrc57rWtnZaBpiq4+v0Lh2DkCdMvW6lveF7q3geQmNBlnCgZXJ0YUcvBj7g7mtb0doJ2xz4k1gMr8mgnIW1z4EjyAFgUlxapjL46R7jsNzcQM+Xl63zT6+4RETph1ByupMkFZB10nPP/XLejD+kOIRs62vDerDtl9rh0R3bQ/tOWY467l7V4TSvOxTXD7Xbexa8cjx92tmq+6EHBBB8iMVumPa8bTTccll3scw2cLHmrf2J7atbYhn8dsduWTHny8181+3kVGJYUJ/5kWT/AF/fn48RfpK4x/I/Nvp+yk+0PA3sZFv+HNmE+Ihd1Cnfp8UZ/Tb0Iq0lWyrYaSrHzed/s4efrYngdC7r4NPfkrz2W7Rx3sWtPC64EiE7qf8AEHfB6/MEBFXUL6STZdmDoeP78Uwp6hs7doKaqkrCKEIoQihCKEIoQkrm4WNGdyFVQWYnkAOtdMY57g1ouSvCQBcrK41l41eEnUlpF9wN8eY7xuvkPPAzqyY8KprDOR3vwHn6JhtVsvBg9+KR7edqg3+x2mFt4/AxXYMRtpH7g/U+nPvC8PLf9RPm85i+7n2+nauK2r/+KPQe/BUuKBm1FQTpGT6DzptNURQlokcBtGwvvPAc1QjgkkDiwXsLnkOKTqdRIoQihC6jkKnKkgjqDg/cVFNBHMwxytDmncQCD3FdxyPjdtMJB4jIr2WVmOWYsfMnJ/WvIKeKBmxC0NbwAAHgF7LLJK7akcSeJN1xEVEkZdkVMkMZF1Jgqdm3GASBg52YLWa6YQvkoLxtJIcNNRrn+U4wCRrakhxABG/QpccNZo0EuzNG2hG1SyqzkEyxJsyDIG8jbA76fEG+bR1Zhm6yE2LXDMWaMtGk5gn/AGjPdfIjWvg6xmzJvByOZz3gbu89ts7sbzKK7GVWZGCiKNdRH7QmcFkRgNRCqx3GMnBrY0/S2qkmjD2AM3nS43bINyRpnYc0hlwKFsb9lxLt2+3bbJL19DWURQhFCE5s+JvBllbA5sCMg48x/KlWKYZR1sd6pv03IdoW8we5XqGuqKZ9oTru1BXRuWV1WXKI0sjy22NJXuyulXVhlQx0NzGV5hs7fPW4RJiNdJHE4nZDbSPvcjS+mbrXGY13iy1Tq9lLTsc8WBJ+VtrA8Oy/DwKIbaSdmYYznLEkAZbkN/M7AV9EnrKXDY44nXAtZoaC42AzyAJsBqVlYqeete+QdpJIAudBnxOQUzcWxhtMSt49WUA5qcjYH5ZJ+dY+jrxiXSAvo23i2LPO54sbEjtsBcXsDuyGgnpjR4Xs1DvnvdvFpvoD4k7vuxNm0yq7yZkcMVBB3CZzk9OVP24hDQSOp4IbRsc1riCBYv2bWbvHzC+Y5ApaaOSrY2aSS73AkAjc297ndpkomtIkauPYHtcbZu4nObZ9t9+7J6j909R9fPKbFcN69vWx/WPP9+HhwsxoavqzsP8ApPl+ykO0HDpOFXK3drvbud1z4RnJMZx+UjdT0+gzWpJ2YjAaef6xv39vbx92nnjdSydbH9J9/wCFpXCeJR3ESTRHKOM+o8wfIg7Gs1PA+CQxv1CbRyNkaHN0KeVCu0UIRQhFCEUIWae0Hir3VwnD7bfxDvPVueD+6o8R/wDbWmwmnZTwmsl7uz8nQfulNbK6V4p2d687XX6cOtVsLU/iOMyP1weZP7z4x6KOnhNe4fC+unNVNoNB73DzPevKqRtNF1Mep9+KzmztzI6oObHH+dPK2qZSU7536NBPhuSymgdUTNibqTZWK4tVjBjZu6hJAzzkkOOZ8l38v41hKWvmrXNq4o+vnAJtcCOEHcOMh3535gBaqalipmmB7uriJtfV8h48m91vFMeK8DKL3kR1x4z6gee3Meo/zpvgnSltXKaSrZ1UwNrbjyF9DyOuoO4LsSwQwM6+nO3H5jnzHP8Ayoatcs+ihCKEIoQkt2cLkIExIXYauTDAVAdUjF9I0jzAPPByfSvEeopvhw0kyZZZC2/PdlryTzBKXrJutuLN7zyyUnwM+9XK22oq0zkHWWIPgz/tBXDSSA+EwqyxqSFznavnsFH1hAuAONhx/QNADucbuOq1Mk+yDlf3+rieQyGiuHHOEjh4TRbrMw2QyRGcuVBOi3tYmVUUA7ysQQDg6iRTqGmjizaMzqdSe0+wl8kr36nLhuVK4rw1raXuniaHKrIiMdWFZQ2gN+fu2Yxk8/CCee+7wasEsAjcfmHjbd+FmsQpyyTbAyPqm1OUvRQhd2iFpoFCsxMqnSgYsdOX8OkFsjTnIHTmBlgnxx1qQjiR63+yv4a284PAFXjtz2fEfD7SYx6JYW7py2dXduX0gnvJSfxChGXONTcskVn8GmMdW0bnXHvwTXEI9uA8s1UOH3/d5DIHRsZVuWRyIrSYjhnxZa9khje29nNtex1BvqMh2HNKqKu+HBa5oe06g8RoVKRye9F5HXVpwBHr0hVPNsnGf9elZt8IwJkVJA/ZD9ol5YXlzhazbD3YGxvcpyyQYm588rdrZsA3a2Q0b3XNveuVkhDxBE1wMzmHUdLIcED+BBq7UYVUVDosRjYwT7I2mvFwTa+RzLXNOhHIHRVoq6GIPpHucYrmxabED0IPsJC4hifSlskhbqT1Hy6fParlLPXUofPikkbWbg2/y951vwzPC2irzxU05bFQscXbyd/d98u9MJ4WRirDDDmKcwTxzxiWJ2006Eb0slifE8skFiFovs+40lzE3D7rDKVxHnqo30/NcZU9MegpBi1K6CQVcORvn28ew6H901oZxKwwSe/8JPs3dPwu/a0mP4EpGljy32R/r8Lev/LXVZG3EKQVEY+Zu71H3H7ryBxpZ+qdoVqdZVOUUIRQhFCFDdruNC0tXl/P8MY83PL7bk+gNXcPpTUziPdqez3koKmYQxl3h2ql9ibZbS1m4lcZLuDo1cyD/i79fLfqadYk81M7aOLQa++ACoUjRFG6eTU+/NZ7xC8eeV5ZDl5Gyfr0HoOQFaGKNkMYY3IBKHvdK8uOpUlH2enADrp1DDAZ8QPPqMZ+tZOXpjhEkjqWQktNwXWuwjQ772PG1k9j6P1zGiZltoWIF8x5Wv3qNv5ZGcmXOvkc7Y9MdK0eHQUsNM1lIB1e62YPO+/tSislnkmJqL7XPcpjh3F0jjXxEFVIMenZmJzq1VlsU6P1FZVvJYDtOYRJtG7GgC7A22upFsje5sbJ7Q4tDT07fmI2QQWWycT+q/sjcq/W3WYRQhFCEUISElspdXKqxUFSrAlWU81OCD+vzyNqT4vhDMQjA2i1w0It90woK91K7S4O4qX7Hzw98k06LEE0yKbdVjFq4fCmcMfEJF1qWbIQZOFBLL85iYKWcwy7QccgX3u7jYbhp281rHkzRh7LW37Og/K3vhPEkuIVmjzpYcjsykbFGH5WVgVI6EEUxVRY77SuG3aTRT3Dnu53c9yHLRRSadK6cqMnuo98jmz6RjJpxgZHxYuNxVDEgeoNuIVWrarOooQlLKHXPCmca3wfIrpYupB5howwPzrM9LZhDhj378rdpy+6cYEwvrGt3b+xWqTtbbS8DeDTLrVisahG04jcyoQ4AXSsaAlcg4XGNxnLUlQKaSMSus4bF+Odu/O6dzRGVrywfKdr7qo19PWMS9ldtE2pDvyOeRHkfSqVfQQV0PVTC4vcWyII0IO4j9tFZpauSmk6yM5+RHA8lNWMhuFaNIoowca2A5eWB588fWsliTIcGfHV1FRJK4XDGEjPjew00v3ZHRaGjkfiLHQRRMYDbadbTsHHWyWvL6O0BihX8T8zEfx8z6cqoUGF1fSF4rcRdaL9LGnX8DifqPIWU9VWwYS009K3595PvP0US3DpZF71mUswL6S3jIHUDHKtWzFaOll+DYwta0hu0G/y2uOjSeJuN1rnMpI7D6mdnxDnAuIJsT8xA324ewmVvOyMroSrKQykcwRuDTx7GvaWuFwUra4tIcNVqHH4V4pw5bmNfx4gcqOeRjWn28Q+nnWWpHOw6sMLz8rvYP2KdztFXBtt1HshTPs64971agOcyw4RvMj8rfUbZ8wapYvR/Dz3aPldmPuPfJWKGfrY89QrVSpXEUIRQhZd23lN9xGKyjPgjOGI6EjU58sqgwPXIrU4Y0UdG6pcMzp9vEpPVkzzthGg1Tb2qcVGuOzjwI4ACQOWojCj+qn96pcCpzsuqH6u9N/ifRR4nLmIm6BU/g0irMjPgKCTk8s4OP7WKs45DPNQSRwX2jYZWva42rX37N1FhckcdWx8ugvrxsbedlzFxGVXLhzqJ36g/Mcq7mwihnphTPiGwBkNLdm8Hz4rmPEamKYytedonPgft7yU2vEYLlNM4COBs3T6H/8AU/rWL/geKYJUCTDnGSIkXZv7xp/5Cx45XWiGI0WJRbFWA14GR/B+x81Wa+jrHooQihCKEIoQuobeRxlEBGoqMuFZ2AyRGD8RA55IHrWYxHpTSUNT8O8E2+ojRt+Kc0mCzVMPWtIF9Ad6jIbpwHZU0sFbMb6i3fadOViwQxVAfERgcz5HNY3UUle+N0LfndYuIvoN19LaaZlN8OinpmvEh+UXsDx4249uQWw+zfhTLam5huGiSSSRyrMJo2VMR62LYOfwyQysMqRnOBivTGQxNMhu7st5KWYNDzs6eKzbivbmTiUiq8jMFZmihSMjGAw1tpBJbuy2fEQN8eZ0+EuoobSPf8+fGw8ve5J64VEl2Nb8vdcpqsynIDDK7EZ5Y558q1DJo3i7HAjkUldG9ps4ELupVwlbaYoJ5R/RQNjY51ykImMeoYedYTppJ1jqak/udc9gWm6PM2Gyz8BYdp9hK8a7FXFjbQmZUUzMUJiclwzeI6tQxjuhIpI3zp3PVbS0DquvBfm0m9uAzPrbUnxsrk9U2CmOzkQPPT0vwTWvpqxqKEJ5w++7sOpXWjjDLnHLluOXOlOJ4Z8W6OWN+xJGSWuttAXFiCMrgjmLGxTChrvhw9jm7TXCxF7dmamV4O9w/eSju1IACjdsAAdeXzP2rIVHSekwWD4SlPXPBcSdG3JJN7a5nRuXNP2YPPiEvXzjq25Zb7Ae9c+Sk7oCNdMXdqyrpDSMBpHz3b+ArP0HxFZN8RWGRzHuDiyNjrOI0vkG2yGm0SOeYb1PV08fVwbIc0WDnEZDzPoPRVC+sHiIDjnuCDkGvqmHYpTYgxzqd19k2IIIIPAgrC1lDNSOAlGum8FWz2Wca7m57lj+HPt6Bx8J+u6+pK+VVccpetg6wat9N/58VNhs+zJsHQ+qfQf+G8X08oLj6ALIdvTwuMfL51Xd/r8Ov+pvqPyPNTj/AE1Xb9LvfqtUrKpwihCbcSvBDFJK3KNC59cDOKlhiMsjYxvIC5e4MaXHcs59myYF3xCbpq3/APuOf7uPrWjxk3MVHHy/A+6VUA+ud3veVn19dNLI8j/FIxY/MnNaGKNsTAxugFkokeXvLjvU1b8Lt0wkzkykZwM+Hr0HP51iKnG8Zqbz4dE3qQbAutd9jYnNwyvpv53yGngwyghtFVPPWEaC+XgNe1E/ZrUNUEgYev8A/Q2/So6bpv1T+qxKB0buIBt22OYHZtIm6Nh7dukkDhz/ACMvIKAljKkqwwQcEeordxSslY2Rhu0gEHiDvWYkjdG4scLEZLmpFwihCKEIoQkroMUYJjURgZJAHrtvUFS2R0ThEbOIy5c9CpIiwPBford2N9n813aapm7uFiZIsgSPJqBwQJQyxxkEebPscjr80qqNjqt0u2XaC+hNrZki19MuS2EM7hA1myBvtrbkL6KG7GSXCstxbxiS4ijYSwt4jLBIAxKgsxLI+gnRk6ZI1wcMKhpi0NLWjQ9l/Icxnw71JMCSCTr759qs7e0qKSOKG4hEwfwSQRoYmDYXChTKyyoS6hoyQQpyVOllE/Wt5+B5/g8ju1F49g+/fP3mqZ2k4c1rHY3bKRfy3T3JjPNNbpJGjAZI89B8WXc/lIronMD379715bWy1vtZaR3VteC6jt2FvE4LJqaWOTuxINJKD8jqds88b7iur2zXNr5LOeznYy4uTKsUkYMQHhd2YM2uVDh9OUAMYABDnzOat4N0knLCJPntbXI2LQed+fkoMQwiLaBZ8uumY17lLdjeAH3tYZghYXBdwrAgraqCMHmdNw65GPMUvxCr+OxbrALNYwAdp/a6tUsHw1Dsb3O9Et7W+J95eJCuCtvHlsfty4JB8sIqH+vWp6PQXc6Y9n3P2SXFZflbH3qlVqUlRQhFCFJ2s9xNpjRmIUdDjA8yetZ+rgwjC9usmY1pccza5J4AZ62ubdpTenmxCt2YI3E2HG1hzKlI+GQWw1TsHfovMfRevzO3yrLS45i2NuMWGMMcf95yPjoOxt3c06ZhtDhzesq3bTuH4G/tOSiuN8U78rhdKrnT5nPM/oNq0/R3AhhUTwX7b3kFx+3mczqk2L4ma57SG7LW3t77go+KUqwZThlIYHyI3B+9aBzQ4Fp0KUtcWkELTe30YvOHQXijdACwHQPhWHLfDgfrWYwpxpax9Md/208QnVaOup2yjcrj2T4p7zaQyn4iuG/5l8J+5GfrSevp+oqHRjS+XYc1ep5esiDlL1TU6pvtVv8Au7LQOczhPoPEf7oH1pzgUO3U7R/SCft91QxF+zDbioPjp914JDDyefST0Pi/Fb7bKfnV+l/1GKPk3Nv5ZD8qvN/Kow3j/lZ7YMBLGW+EOpOfLIzTjEWSvo5Ww/WWOt27Jt5pdRua2ojL9NoX7Lq0R2jJLNqLASkMsq74wc6Tzxzxk7YFfNziEFTQ0zYmte6EFronm20dm20BltEWJsLnPjmtkykkhqZi8kCQgh4ztnex1sM7bhkofikc0UrSKCis2QVPh+uNvoa2GFS0GIUTKWQiRzWgODx817a2OfePFIK9lXSVLpmAtBNwWnLy9CoueZnYsxyx5mn9PTx08TYohZrRYDglE0z5nmR5uSuKmUSKEIoQihC9g7oyxJOSImde8wrNlARqXCjOX+AerZ5AkJccro6anLXOsXXA7N/kmOG0zppdoC4HruWwntA93DmyEqW6ovevEiNMCyqe6hBfSGjVsucPg+FQWBxiwbi4WhIsbKrdo+ybpJHf8N1NHIA6NCp7xNYDZ28TozeI7EguwZXVjppzwyB3WQnPeOPPw10vlmCM545GEbEnj799qhe0XbniMbKsmuISIiFhF3WnUcM/eSxKVbSSAfDpKg6d65bNUFpJba193LLIOO/he43roxxBwAN9N/7BVvs9Zy3XFYDMVcy3KuZsl++EWmRgjEAZCsAxXAA0hVABBlhJfsvN9+Ryt28ssge++7h4DbtFvX3qtB9qPEiJIzbMALgOsyspw5tJVCZGQca2cahs6gDcU2pMN+PD4toty1Coz1fwuzJa+ahOyHaSK11NcxTtJrDCSCUDKgHKyAlAw1PI5ByCWOAMAVM3o3PSssyzt+WXLfwAA10HFRnFopnXdce+XNP+DdrFtJZJZIXeZoNaKp8Iknd5pFYuwIGe63AJAzt0pNgtDPWGWoibcF9r3GgFhv8Ayr+IVMVOGRPNiG3379VUHld2Z5G1SOxd282O5PoOgHQADpX0ukpm08LYxu8zvKyE8xlkLyvKsqFFCEUISttIVYEMU6FhnIH05/Kq9TEyWJzXsD8tDax5Z5KaCRzJAWuLeYvl4K0w8NhiOqR1kkPWRgBn65P8a+bTYzide3qoInQRD+xji4jgDZoHiO06LZxYdSUztuV4kef7iAPv917e3m4WVYmhZu7JUklD6+RG/KuMOwtpY6ooJJWVAbtgPAtI3zuDpmTmRkvausIcIqhrHRE7J2SflPPhbkqxxC27uR0/ZOB8un6Yr6NhtYKykjqB+poPfv8ANY+tp/h6h8XA+W7yWkezdxc2FxaMeWoD0EgOD9HDGkmMAwVcdQOXl+1kyoCJIHRn3dd+x+9PdzwMCCjBwD01eEj0wVH3rzpDENtko3i3vxXuFvOy5h3FaJWcTRZl7Uj3t3aW3nz/AOq4Qf3T1rT4GOrp5ZveQv8AdKMQ+eVkfvMpr7YLr8aCEckjLY6eI4H2CfrUvR+P+W+Q7zbw/wAqPFX/ADNYqLa2jyHEalj6dPmeQprWV9NRM6yoeGjnv7Bqe5UaakmqXbMTST714KXgN7EMBX0jbGA30HM4+VZeqHRjEHbcrmbRzvtbB78xn2p5CcZpG7LQ6w3WDvzl2JO/45MUaORQpb0IOPqetS4Z0VwyGoZW0zy62mYc3Ts79VHWY3WPidTzNDSeRBUNWvWfRQhFCEUIRQhT3BuxfvMUUradVzMYYg2rHdokjO5KurgEq6jGQfAcHO3z/Hn/ABdT8riNnIWta/GxB3rU4YOohzF757/DJJWtmbO/jtLnWqTuPecFT3iO5062VVWWKSY8yquq94pGk4pRRUdSC936WgaacBkbkEWzzIOu4q9UVEJDR+ok9vHsPlbRa7DeSWjtHOJJIGfMU4BkKBjnupgoLAKSdMmNOnAYgjLWlCk7ftFEA4Wf313clIoFQsqncI+CFUDBGuQr5HfmIVI7Ls91xd/w1tvd45QgiUtGpWQxsMlVjLl3kJYLnbnUDXbUpz0y3b8+3h2qUt2Yxz7f8KP9pto8d6Nc0kxaFSNekBcvJ4UCKABsOeSeprWdHNZf/H/8kixb9Hf9lUzB3hWP/wAxlj+jkKTv5Ak0zxyq+Gw+aXg0+eSqYbD11VGzn+6Vu5tcssn7chx8l8C/2VWqnRek+GwuJp1Iue/NT41N1tY87hl4JOtAlSKEIoQihCKEKS4ZwaSUBlIC55k+XoN6zuMdJqHDHdVNcutewGoPM2Fu9N8PwepqwJIyAL6k/jNWGeONcd/KmQ2sqFA1HGMsu5NYWnqq6cEYZTPALdgOc5x2W3vZpu0N3bzuWpmjpo7fGStuDtEAAXNrXIzJUTxNY7lg0GoysfECDyAxk9ANh161p8HfV4JTmLEi0RNA2SDe5uSW/wBxJvoBuO5JK9kGJSB9JcyE5g8LWvwAy471YvZqwgv3h1hg8R5bZZcMB6kDVyz/ABq1W1Dq7DmVLoyw30drbMX78tbeigghbS1ToQ8Oy1HHgnfZ/Fvx2ePkJNYH9YCb16A/62qWrvNhTH8LeXyqOG0da5vH/K02swm6zLix73j8SH+j0c+XhQy7eW5+9aeD+XhDnDffzOylEh264Dh+Lqv+02fVxCQb+BUX+yG2/wC6mGCs2aNp43Pnb7KpiTrzkcLKOtLlorUtGcM0uknAOwXOP9etKa2hhr8abFUjaYyLaDTfMl9iedgBftCYU1TJS4aZITZzn2J5bOiTj7RTjmwPzUf4AVJJ0Nwd4sIrdjnfkqNnSGvac337QPsAkOJcTabTrCgrncAjn0O9X8IwOnwsPbTudZ1sibgEbxkMzv7AqtfictbsmQC4vmP8pjTlLkUIRQhFCF6kDSMsaHDyssanGcM5Cg49Cc/SqldP1FO+TeBl27vNT00fWStat7msobRYpS/dW9nA6ad8Afh4Y77lVjYYwSdZ+vz0XK1Swrjd815LNNKD+OT4T+VMaVT0IXGcfm1HrW5w+hEVL1bxm7Xv3dyzdVUl8203QaLWuzfGJOIWMbIy+9W8id6rEqrshB8WASFkTxAgEBsDfSRWNqad0Epjdu8+a0EMolYHjenvtJ4sbeyYqxRpD3eoZ22ZiMhl0lguhW1DDOu9VyQBcqUAk2CguxHZloOESNEMXNwnfofhOVUGENo33CoW3JLM/PNcxtIbnr4+xwXTyCclTu3/ABRLm+aSLdVijjz5kAyHp073GOhBrYdHoyIXPtqfQe/NIMVeC9reAUJZSFXMgBJhikmHQFgulQT6l/09KXdMnl9NFStOcj2ju92Vro+3ZlfMf0NJTeFNKhfIAfatbFGI2Bg0AASN7y9xcd5uu6kXCKEIoQihCKEJ/wAKtppNSxMQObeIhfrikmM1+H0DWz1jQTezflBdflw8homeHU1XUl0cDiBvzIHepNeyxxl5QPpn9SRWaPT2N52aanc8+G/kHe8k4HRhwF5ZQO78kJSDh0EZyt1pblkMo+48vQ1FNjWK1jNmTDtpmtnA+VwMxyF+FlLFh1DTuu2qs7kR7t25cUt2dukHFYWj+Evp2GMllKk/LJp9TQ1QwXYqxZ9ibE3IG1cC+egtqSeKVzyQOxHag+nlvNsz4qe7RnuuO27j+k7vONj4sxb/AEH2r2j/AJmFSN4bXl8y5nOxWsPG34Wm1mE3WZ2Qz2hkzvjOPT8ID+FaaXLB229/MlLP+uPvcql28YniFxn9vH2UAfoKb4WLUkduH3S+u/ruSFhweaSPMbrobmNRHLzGKTYn0jw2iqurqWHbbodkHIjVp4HQ25g6JlR4RV1EG1C8bLtRc7uIsu27NyLu7KEAJYjJwAM5xgZqBnTShnd1dO1zpDYNBs3aJNrXztxJO7S+ikPRyojG1K4Bovci5sANbZXUdf2ndsBq1Kyh1OMZB5bHlWgw6vFZG52zsua4tcNbOGouNRmM0qrKT4d4ANwQCDpcHluTamCpooQihCKEJ92f4gtvd288gJjik1PpznSVZNWBudJYNgcwp58qV4xDJLSkM4g9oV7D5Gsmu7sW2cT4BZX8et44pRKg0zKFL45qySAZGOYINYdri0gjULREAixWJ9puESWFwLeY6tQLRS4wsij9A4/Mo8weRFbLDcWbOAyTJ/rz/ZIKyhMR2mfT6L3snxmaGe4a1dQwgUMHGVYs3hbYjdAWI89WKzfSrEY4Z4wG3uLE+Y9802wSkdJE4k292U5xDj099cQQXnu8ltDdIsqRB0ErkhQHLakAR2J7ssC+nkMrSKmrHTBp6sgHflYcOefZbNM5YBHf5gbeK1ri/Hba2x7xcRQlgSokdVJxzwCd8ZHKryrL5x4bFpijGMYUbeuMn9c19FpYxHCxoFrALKVDtqVx5lO1P4Uh/bljh+WgGdvv4AfpWUrv9V0hgh3RtL+/d9k7pv5GFSSb3m3vzXNbNZ5FCEUIRQhFCEUIUnwW5KahodwdLeDnlTkZ25HrWfxyhbUbD+sawgPb84BFngB1hcfMLC2dtQdU4wqpdFtAMc4fKfl1u03F9cjv8khPbSu5Yxvlj+yevTJq/DVUdPCGCRtmjiNyrS09VPKXGN1yeBSt9wvu1JDh9DaXGCNJPlnmPWqeHY0auRrXxFm20uYbg7TRbM2+k5jLPtU1ZhnUMLmvDtk2dkRY8uI5r3sy5F5bEbHvox92A/gaZ1oBppAf7T6KjSm0ze0K8+0MY4nZEbHMe/XaTb+NIsIzoZgef/FNK3/qIz2eq0ysymyzOyOO0Mmds5x6/hA/wrTS54O23v5kpZ/1x97lUu3ikcQuM/t5+6gj9DTfCzekjtw+6X139dyYcOtJ3BMOrGd8NpGfuKqYrieF0jg2tc29sgRtG3cCbZKxQ0ldM0mmBtyNs/EKZ4Ra3SOderSykZLhtJ6MASc4P8ax+OYrgFTTgwlpexwcBsvbtcW32Ra487J/hlJikUpEt9lwIuXA24G1yofjcMqyfjNqYjYjljltsMfL1rXdHqqgqKS9A3ZYCbg63sCb5m+utz5JFi8NVFP/AKl1yRrut4BR9PUqRQhFCF4c/lBY8go5knYAepO1RTSiKN0h0AJXcbC94aN60vhHYWK1aBr6NLkzHu21f7qFyCVAjYESBj4NbHIOjCjUcYasxKepPzGw4DT91paekjhHy5nip3jlh7q0S8OPc3E8igQqMwMuQZZHiyFUKhLFkKMW0Lk6gDQVlZ37Vre494D30Y7twY4WTMkWMJlBlfBIcSvkrue78TCM1TnhqJJB1WemQ1vn47u7a4qxE+JrTt5cz3fv32Uh7N/Z3b3FstybqUs5eIiBgI9CsF0+JS4Ld2pyGBGRpxgGpnMFRGzrhcixz1GWQPZoow7qnO6vLXT1HanHtTS3higghJjiTnGjOI3DMFYvGCvf48RYqxdWK6gQ+RIY5HtLIh81srW4aZ3C5D2tN36b7rPpuKq9/wB+JWncphX0yAnuwxZMSsSdSqUI83BG+aUTxVMlIHTiwJ3lp32ByA0OfdnkmMZp2vPVuu4brHSxO88rWPEEb0q6qsksa4GiR1C/sqHbSMdBpxj0xX0jo1UddhkJc67tnPj3rHYvF1dXJYWF1258EC5z4GmP/Wc6fqEjA+tK8AHxOJ1lX/3Bg7Ar2KfyaOCDltH33rmtks8ihCKEIoQihCKEJ7wzibwFigU6uerPT5EUnxnBKfFY2xzkjZNxskD1BTHD8SlonOMYBvxv+QpuDtUDs6afUeIfUbHHyNYuo/8A4/DPmgk2h/a75T3OAcL9rSFooelAdlIzZ5jPxGWXYUz4/dyui5KGJjkMgIBI6Nk5B9P5U66M4bQ0ssgja8TNABEhaS0H+2wsWniPJL8Zq6qaNpcWmM6FtwCed9DyTXsyhN5bAbnvoz9mB/gK1FaQKaQn+0+iR0ovM3tCvPtDOeJ2QG5zHt13k2/hSLCMqGYnn/xTSt/6iMdnqtMrMpssy4sO64/E5/pNHPl4kMW3nuPvWng/mYQ5o3X8jtJRINiuB4/iyr/tNg08QkO/jVG/shdv+2mGCv2qNo4XHnf7qpiTbTk8bKP4ZxdY0QN3mUJICkaWz0fPrSjGMAmrJ5HR7GzI1rSXglzLXzZ2g77Z2THD8WigiY1+1dhJGyRZ1/7k3iv7lydDSN/y5OPtV6fCsFpm3mijaOLg0etlVjrsSmJ6tzj2XKS4mswI7/VnG2r/AAqzhMmGuY4UBZa+YZbXmB2eXJQ17awOHxV77rplTZL0UIRQhTfYjhpuL6JAqsEV5iHJC+AaVzpIJxLJGceQPlSHH5i2FrAbXPlbTzCaYXHtSFx3D36LQu20937usMqwqssqL30Ujd4CgM2pI2jwraosKdbYODuaw1bO6CB0jRmLa9oH3Wjp4xJIGHf+FVeynaiYzI6yKxbMWmaYuuXRpFUyuuuKQNGodBqHoTjFGkqZ+u6qQ7Vwc7AHK2Ytq07irM8MfV7bBa1t99fvxV17W8Olewuve5o2AgchUhKqrr40cZdnLKyjABGcnY7YdMeY3B43ZpeW7Q2eKyjhXZiXvGja4fRlGuUVysbsRnudC7FdGnUX3YFcY3rOV/SGWfalIsXXt2aX/FtLG902pcLZHZgzAtf8fnysnPavskWXvLTCsp1tB/RSFRj4PhDYGOW/Xzqjh2LvYDDM47JyvvHfwVmqoWuPWRjMbtxWeCU575NWoZGhtTEZ1uC7BBlshWX0UHIwK0jGB46lwJFibi1st4Gdm/3d/FKXEj+YMjff9zlnw7uCUjuZwmsklnbDHBZs/Bg68Ev8JChjsRsvVjR4lLRl0cQAbYnQAZ7xb9G657rqpUUbKiz33J01Ph29ifQ8aLucBXAjUgIdJCqqqEVG6gDUVUkDfBNWMGxKLDIOqlYc3Ek65nfuy4E2PJQ4hRvrJNtjhkALe9/IJ9b38bgFWG/Q7Hy5H1raQVsEwuxw7N47lnpKaWP6m/hLxyAjIORkj6jY/rVlj2vF2n2FE5pbkV1XS5RQhFCEUIU12dkmTW0cetTgHfG45YP15Vj+lVNhlX1cVZN1bxct7DrccDbU2zFuR0OBy1kO2+CPbadd2Y/ynr9pmB0tBv5EnP200oh6C0+yJYqo24i3qCr7+ksodsPgz4Em/hZRvF+NGZQmgKAc8877jyHma0OCdGo8MmfP1he5wtc8Mu3gEpxPGXVkYi2A0A396cSnXYOHXxC3G+zltv3VLf4U2xR2zSSHl6myoUIvO1WvtGO947boP6Pu843PhzLv9D9qU0f8vCpHcdrz+VX5xt1rBwt+VptZhN1mXtSHdXdpc+XP/pOHH949K0+BnrKeWH3mLfZKMQ+SVknvIpr7YLX8aCYcnjK56eE5H3D/AKVL0fk/lvjO438f8KPFWfM16qHC0VknBUEiPWG6jSenzzUmLySxVNI9jyAZNkjc7aa7Xja2W668w5kckU7HNudjaB3ixGnipW84s0GiGFF2VeYznIzsBjf1rMUfRuDFHy11dI43e8AXsAA4jU34ZaABO6nFpKIMpqZgya3ne45W/dcXrSy2rtMpVkcMvh07Hbr86lw+LD8OxmKGheC2RjmuAdtfMMwTmc8j5qOrdVVeHPfUtsWuBGVstPuq5W/WTRQhFCFIdnLvuby3l73uQsqh36aGIDq+dtLDYk/CcNzUUnxyJrqUvIzbbuzF+5X8NeWzBt8itF9oEeLG5uLhjMS+LeKORhGpJ7uM+HGpgT3pJzhtgfCprGxxGZwjAvfctA54YNom1llvYbi8dndO13CskL7Sa8u0SOMd5vkSAeNWwuognnyNt2CyU7CdS0C4sBla9xyvcEDhkoBiLJXAbiTbt4eGfetY7U93Z2gSOaWRLh44reBmVlGWU+BiveaVRSfE5AGwxthRWODad5P9p9FegBMrbcQoThlykis6DSS34ikYZXAAIceYAX5jBGQQawM0b4yGuN8suBHLlr53zWnjc1wuO/t5rp7k98sYAxoZ2PUYKhR5b5f/ALa8DB1ZedbgDzv9vFelx2w3kso46Y+/72FVwFCqF0tkfiooGAzZaNAQ+fCcdcEbKhEjoTC/PUncRkCTfgCTdu9IajYD+sb2eo8SBkdyYhd+9KYfUqCMDDHSyLo2j1htOnL9csOZINt0ZDeq/Ts7W0dM/wBXNt9G7sioA4X2997W35fp7ee/RPezFnHJI09wo7vdSVJjAYorswKqMaEDk+rKN9WTUxGV8TBBDkcjnZxO63YTaw3C/AqakY17jI/syyHsC9+JsrFbwS2cUcUAjkmmiDCGRcuirrkYHxjXh5CAAM7nZtJpS+SOqkdJKSGtP1A5EmwG7LIdnZdXWtdC0NZmSNDu1PHif8qDsHbLEgZZ8uAoUAtqYMuAPCcY33B0bnVhfonR2sbC9tMM2PuWnfdoF2nnaxyyOqy2LU5kaZtHN1HInIjl2qQrarOIoQihCKEKxGeWC3h7sfEGdjpyN8EZ8tj+lYP4OgxfFKr4qx2NhjRcg5Xudc/my/ytV19VQUMPUDXacTa/Z5Je24r3hjICiVwwYrgkKmWAAJ2LetU6jo+ykjljeXOp2FpaHEgbTrNJcRY7LNTa2pvoVZgxQzmNwAErg4G2tm3IAB3u5qN7TsplUgYYoCw6g+uOuMfpT/okyaOidHI7aaHuDXA3BblpyveyU9IHRuqGuaLEtFxvB587fZT/ALJLPVeNJjaKM745FiAPltqq7j8uzTBvE+Q9hVcLZeQu4BSnZ/Fxx2eTmI9ZH9UCH06E/wCt6q1d4cKYzjbz+ZTw2krXO4f4Wm1mE3VN9qth3llrHOFw/wBD4T/eB+lOcCm2KnZP6gR9/sqGIs2ob8FB8dHvXBIZubwaQep8P4TffZj8qv0v+nxR8e51/wAj8KvN/Now7h/hUHhd4InyRqUgqw8wedMcXoHVtMY2O2XghzTwcDce+9U8PqxTTbThdpBBHEHVSk3HFSQPCCQYwhVvNeRzuTttWbh6LzVVEabEHDaEheHM/wC7UWsALm+6w3J1LjccNQJaYXBaGkHlob5kpjfcallBViAp5qowP5/rTjDejGHYe8SRMu8fqJJP48AltZjVXVNLHmzTuA9nzUdWgSlFCEUIRXiErPM3usULkvF3kkqIWYLHgspxoIJJZ3O5wNWMV8txirlixOVsLtgNtpY3JFyc78dF9E6P4QMQphtndvF9+W8cFHyrFzaNckBfjlyQN8f7zfln71U/ieISO/quJtwboDf+1OJuilHTs2pJGtF94IzP/mpqCyu7x+8S2mlaFVUPqlXQuMKEzKuxXfCcwQx55PBZVyRuY52RtcEMz/8AqqL6bD4Xgie5zzDXZf8A399hSXEGntpsTwtFMEGSTISVIbGp1kIbZHxkkjQ/LBqo/DpA3ZIuL3t8tu4Wy7lYgZRyG/xOyf8AuaR57VvO6YyTam1kEsV0au9myV/ZyJeW529aiDdkbI0vfRmvH6dU2/8A64XfN127gdP/AHUHxixEUkbR4Aki1BZJAVQDvkKAtgkHQdJ9cZzvTKkm6yNzX3JB3DX6SHZbxfMaHXTJZGphMMxaDpcZngSCO+2S5s7RpA1wUOhSiERlB8QUImGXbAC6mAYkHBByxqZ7SXx0sf1uuQCDrnc6jXUDIDW4yCiBGy6Z/wBI7NNw7t+/krDwhY1ZQCkk6giGNwYbePG43cBpSGydgSx3bcBgvxCjq4AeuY5jScz9TneGQy52AyGpBtUtRBJbq3Bx3DQD7n76niuBqnFw7kreW7d4X5ZVDhgBkqvd7YxnJ6nW1XIQylkjiYdumms3MWsSBn/uzv8AsoH7UzXvcNmWPPu/GXspe+wHDqulrpI52AB0qcP3mPUuIufmT51f6LwTurhC4/LA6QeNmjy9FVxmSNtMXgZyBn3JXFfTljUUIRQhFCFL2HaGSNQuFZV2GeePLI/lWUxPofQV8rpjdr3akHInjYg+Vk9o+kFTTMEdg5o4627U/HHYJNpodz1wG/XY0kPRXF6LOhq7gaA3Hdb5mnyTMY5QVGVTDY8cj55FVyYKGIU5XJwT1HSvoMDpHRNMos6wuBmAbZhZOYMEjhGbtvkeS032boLawuLthz1EeojBwPq5YVm8YJnq46ccvP8AaycUAEcDpD7su/Y/ZHu552yS7BAT10+In1yWH2rzpDKNtkQ3C/vwXuFsOy553laJWcTRNuJWYmikiblIhQ+mRjNSwymKRsg3EFcvaHtLTvWc+zZ8i74fN11beX9G4/u4+taPGRYxVkfL8j7pVQH64He9xWfX1o0Ujxv8UbFT8wcVoYpGyMD26EXSiRhY4tO5IVIuEUIRQhFCEUIRQhd3f+6g/wCr/wDkNfIsb/8A9Wo7W/8AAL690J/6f/xHqVOdjeGWzrI9xcrCZSbRFYKSyzo8eqMHOCZNS6yMYjcbZY1JRx7LNreVU6S1pmqupB+VnrvP28e+y8Mv2uLh4GWN5GlWTS+lrabSiRtLDKgLeAQDGB4XmKMOouLOpo3H4e80yXCwx26o0kg0K492kmPcwaQFfLPoAVW/DVw28goQqf2gsoIpiLSVJbZ/926MGAKhRIhxyIZg2OQV0A5UqrYtl22N/qt70YrzLEad5uW6f7eHd6WUB2k+K1+D/c58Rx8Ml0cbHIznyxnG4r3Dj8kou6+1o3/Y3PtHpdZXFB/q36fU7X/c7322TbgHGl7ruGyv4/eDIyWyujBIG5yQc4p5g9PG3E21Dzo2w7bgZeJ7PNJ6+V5onRtGrr9yX4pfuk0ejAAyCzEBNTgqA2oEEYOSCNxnyOGXSmdslqY7vmNte7TP8qrgcLheYWG7O3vuVh4H3cjoqFMNYmM6R4dZ1ah6bgnB6Vi6lr2YaXOByqAedtnJaGEtdVBo3x/dIl8w2x5ZSUYznZJNsfRv4VtOj46vFa5m4lrvEE/dZ7Fvmoqd3aPD/C4rZrOooQihCKEIoQihC6ijLMFUZZiFA8ydgPvXLnBoJOgXTWlxAC03t/ILPh0Fmp3cAMR1CYZjz2y5H61mMKaaqsfUnd99PAJ1WnqadsQ3q49k+F+7WkMR+ILlv+ZvEfsTj6Unr6jr6h0g0vl2DJXqeLq4g1S9U1OihCy7tvEbHiMV7GvgkOWA6kDS48sshyPXJrU4Y4VlG6mccxp9vApPVgwTtmGh1Tb2qcKGuO8jwY5wASOWoDKn+sn92pcCqDsup36t9N/gfVR4nFmJW6FUKn6VIoQihCKEIoQihCOJaTbwA6lP4p1qScDWdmUblT5r4hzGr4T8jxm4xeoIzzbl/wCI38e3I77ar6R0f+JFG18GdhmATci54Z+GY3XzCihGkaN3jeJMyIzyalZTgFU2KkN4mVwRuCp3bblj+vjLBkfDuI3Hl3q8yWKnqG1rDtNJs4Ozc2/6r7xlkcv7d5toHZi+J4fazxqH9wuz4DpDMlzuGTUQAQ02NyNg29W4D8gB1GXgleKsDapzm/S6zh2OF/2Vd7Uu8EdhaPpLQ2yLkHwq8zM+HbGwCiPJ6ZNQ1LOsc1l7b0ywOo+EilqC0uvZotxsTny0Vfa1Qt3ia0QkgMCdTkbnC7KXPhzsEQYDEn4q80w/ptGnH1PAcLZndxEkHWB5cwl08mfy5Bu+3AnS9/lbvucj72sc5tmSLAWFGxksQRPMAMkeLVk52GT0GMVFQfRIxztXHkPobnbl26eKU1rXtmO0LkE3357Rv4n3uUHwG5jWUmTJOchmPLPM46+pyf4mtXhE9PBMDK3PQHcPfHcktbDNNERG7IZ23njb8a+C1637AG64R3qJm5eVpV5ajGPw1RScDB0rKAdidiQGJEGLyGoqHuG42Hdl55+N1Jh46iNvj9/Lz0WecB4h3DGN1UNF3njj/DlQKC7Iwkj0vnLKFI1AhuQxWcrIHvFrmx2fldm0nQHI3FtSdM9+aawPAzA0vmNRvtpY33DkVIyXKgxxJ3uhCyjvDEd3VJNu7O3T0yfOn/Rqpe/EnSzFu1I22W0NMt/+1LMYhAowyMGzDfOx17O1LV9GWRRQhFCEUIRQhFCFdfZZwXvrnvmH4cG/oXPwj6bt6EL50kxyq6qDqxq703/jxTLDYNqTbOg9U+g/8S4vq5wW/wBQVjO3p4nOfl8qru/0GHW/U71P4Hmpx/qau/6W+/VapWVThFCEUIUN2u4KLu1eL8/xRnyccvvuD6E1dw+qNNOH7tD2e81BUwiaMt8O1UvsTcrd2s3DbjIdAdGrmAP8Ufp5bdDTrEmGmnbWRaHX3wIVCkcJY3QSaj35LPeIWTwyvFIMOh0kf4j0I3FaKGVsrA9mhSeSMxuLXahN6kXCKEIoQihC5dgASTgAZJ+VcucGguOgXoBJsF3dN+Dbkb57zGNycybAAbknOwHOvkuMDbxWo2c7ln/AL6z0QlZBSF8hsA3P/wBio6/iETtFINDqfFE/gYE6TqXI8LEad8EMMZDDFVDFI05g9uvjxHeCNxCZVAoqo9fSStbJzNtrPeDx42IO8HKzpL+D3V4Z42eTvY5I31aY106TIsqF/iKBgAQyncqcAmrdPK1jCM9e3w4+o3gJFXtqK6rDZAGODQDc2GVz53ytfiCRmnnari4u7uWdUZVl0lY2OGwqIuqQqcohxkAHU4IxpHiqvUyNe+7fH8bifIb7nJW8JFW6N1JBkNokuF9LAa5cMrZndYZqJE41Lk7t4QzKwRVXIAGlDpQFSoAGAc5/Ma5ZTOcM8hr47+ZPEpqytosOb1cA6yS9iB9WWu7IDgPyUreGd2tRbr43hRl2w4YS3JGGwQuAWLZIyBjflUccTGxyyy/QHFpO7NrMtc72y8VmZpg+rNm5u2iBo4fM7kbWvmO5RVrakqVaPUHxoA1MpP7eFBx4dzjJwDyrW00TaKnknq47jZBaTbfuvfs1sklZP8ZMxkB2XXIcBe2W+3rqN+S1+49oMEXDktrPWsyqlvGcB1AAwZA6FkyEUsFY6skZGM1Rw/ZrJmxNuL63BBA35ffS66qtqCNzzu8OXvVUjsv2ct7m9iimLIJFZVKkbuoDLqyM/CjYOQcgedPcfw2NrGSMFhobdmXlceCX4RXyteRfPUeN/WxCmO3fs8gsFgaJmIdih1cxjDrjOdtmzjflS3BqJktUNtxy+bcMxbgBkrmI1kjaewt/b3E348c1X6+gLJooQihCKEIoQlLeBnZUQFmYhVA5knYCuXvaxpc42AXTWlxDRqtQ4/MvC+HLbRt+PKDlhzyca3+3hH08qy1I12I1hmePlb7A+5TudwpINhup9kqZ9nXAfdbUFxiWbDt5gflX6DfHmTVLF6z4iezfpbkPuffJWKGDqo89SrVSpXEUIRQhFCFmntB4U9rcJxC228Q7z0blk/usPCf/AHVpsJqGVEJo5e7s/I1H7JTWxOieKhnevO11gnEbVb+1H4iDEidcDmD+8mc+qnr4RXuHzPoZzSzaHQ+9x8j3ryqjbUxddHqPfis0rTJKihCKEIoQkbibGlRu7sEQdCzbAE9N+tUcRr46KB0sm4HvyvZWaSmfUSBjeXqpe2e1tJLdZXYJEtwIym7d6r6V0ZBGpZGyuoEAgE/DXyTDZHSyyTSa2af/AK/hb2YEM+Hj/U4ZcbE5eJC0zspcrdzm6lcaJ+992gfdwq93HKXwSukPGMDfGsnPiAV2CCLhLZI3RvLHixBsVTe0fZqGC6tLq1H+y3mWVCpAQlDIFAO4Rh4ghHhKnH5QqrFYrQOe33nqmlNWbcPUSi9vpO8cW9ls+GXYs4UOZI49ehHGppMEnOS5JLOAzMNsFlBwBtneeJkc2otbL2Eyq5KnCmhsLiWPIdmD8p12b3zvbMcO8l9c2UWsYTxxneUMcyZAIIxjwsCXywyQ4UYVBnyqlDG9U0KfAKF9VKa6Z18zaxzvxNtButvB0ta8tDqU96Mfh2RCnykkmnRDy9W+9UYSZ2toR+uZp7gxv5SmttHVTTn9If5vP4XnZ/u4p457qIPZr4NLIW5t3WscsOHI0kEkKjkAZU1qMZxdk1X8G36W3B7ba9g0zyzyOoWfw+gcyDr3fU7Puv7PsKb9ofA4bSaGSB2MFyhddUjSKXGkZDsSW1KyYyx/NjmavdHo6aGdzrAGwA3b9PGyrYq+WSIC9xe58NVXPeGiIlTZ4iJF+aHUOXTI39M1qq+ES072Hh5jMJLSyFkzXDirF7Re2vvkUeIxDGj94jlmdpCF090AECEnWfErOMod6+dUGKmOpb1TSTcA6aHU217iL5jJaypog6E7ZGnn2/jmq9X1BYtFCEUIRQhFCFpHs+4KltE3ELrCqFzHnop21fNs4Udc+orNYtVOnkFJDmb59vDsGp/ZOaGARMM8iT7N2r8Uv2u5h+BERpU8tt0T6fE3r/zV1WSNw+kFPGfmdv8AU/YfsvIGmqn612gWp1lU5RQhFCEUIRQhJXNusiMjqGVgVYHkQeldMe5jg5psQvCARYrK42l4LeEHU9pL9yN8eQ7xevmPLIxqyI8VprjKRvvwPl6phtUUvFh9+KR7edlQv+2WmGt5PGwXcKTvqH7h/Q+nLvC8QLv9PPk8ZC+/l2+vauK2k/8Alj0PvwVHp6la8JrwmyEkLlSxUZLAgaQCScjPhA3P0qnNiNLCXCV4bs63NlZjpJpLbDSb8FI8NtMrlklMkoaMaUYCH8QIc+E6XwNRZsAAbZ3z8s6QY3JXT5OAiYbgZfNle+ud9LC/Oy2eF4c2mjzB23CxPDPRIdoroMUaFVBSWePDqVAZ86hyyGKOWGefPBwaW4ftRX287tbob5Wtfu05J7SRtneWMIDg5pG1lcg3I0Ot+0pXhvGTElqFlkRoZZlfRrB7qZ4JSMgcs6xgZ3QkU5EzWsZZ3AHwUbsNllqanrIjmHOac9doWAOhuDn9lIT8WNy3C1159279SuGGF+GPJYeI92F3yTs2dzVXE5mupXAHX8hUmYbNES57SNm2oIGY0HEgnjuKqElkJNGvdAo8PLJ8z6Y6fOomymO+zqVuZMPbV9X12bGgWHPieVtB23XD2ZjbvEc4GxVj4Qu5wNtsEk/fzrs1HWjZeOwhVY8JFBJ19M6w/U1xyt223a58881OTXeY0iAIJCagVYbI00vPGM5mh2589tqYdF6Ey4kJdzNo95DWj0KwWP1bRFLsn63G3ZtE+hCZXMLafBvglwjHw6iCCw/ZJzv0PUZww2GLdHYaomaH5ZDrwd28+f5KztDiz4QI5M2+nvgm1vcTNCUZ2dISJVt1yRC+VDMWYZxp2wNXx5JGS5yDKmShqo2yC2y7O9sxwHsDL5eCfOhZUwuLTe43bufu/PinEl+mhWB1BiFGnc7/AMutfSH1kXVh7fmDiBlz95rINp37RaciM81cexPHLOK0FteWeVlUK0yj4gqjHeM7hhgadDIdO+wj0kD5qaqKKR8ehaTpnvOeQve+uV757wVsOpe9jXa3A1y3aZ7lWeOLClzospZJkIXCOYjgs2nGpXz+YYJHkDnOQ2h6TSxOa952mZ3uCDlncZZn3uVGTB2PBa0WdusQR356JqLnWHEYYuoOQFJ0kbZJAKgZ/NuvWtDN0govhzI2UNJGV9b2yy48kqjwuo63ZLLgHO3DtSlnIWjRjzKgmm9K90kLHP1IF+22aoTNDZHNbpcparCiVx7A9kTct384xbJvvt3hHQfujqfp54TYriXUN6qP6z5fvw8eF2NDSdYdt/0jz/ZSHaDiMnFblbS12t0O7Y8JxkGQ4/KBso6/UYrUkDMOgNRP9Z3b+zt4+7zzyOqpOqj+ke/8LSuE8Njt4khiGEQY9T5k+ZJ3NZqed88hkfqU2jjbG0NboE8qFdooQihCKEIoQihCj+OcHiuojFMMqdwRzU9GU9CP5jkasUtTJTSCSM5+vIqKaJsrdlyzfh1/Nwic29yO8tZM4OMjB5so+viT/InSzQxYnF10OUg92P2PsKo5H0b+rkzaff8AkJDtj2NCr71ZYe3Yaiq7lQeq+afqPly7w7FC49RUZPGWe/t5+q4q6Kw6yLMKjeDK94hdNQLKMHIzuNyM1PjkFRPQSR031m1t28KLDZYoqlr5fpF/RL2fFbJWbujeoSNJAK4I8jqJ1Yz1yRn1r5TX/wASqCBV7Di3K5GY7wLra03wkV+puAc8tEra8ctI1GhroADuw2iEt0TGsjV0A51SfSVDz8wbx1dbjporDZ4mjK/DckbW8skc6Pew2PFkRNqBJPjDZD+IE+LO+T1q1USV08TGSbGy3IWFiO8AHfxUEcdMxznN2rnXO/qU4PaK02/4g5BO1vbnYYydo+W4qp8DU/8Ab/7P/wD2UnWQcD4D8Jpc9obdWWaJHeRDhe8gRVPxKQGh0E4yTpOoHHIHcTMopnNMbyADwcSdx0dfxyPoeXTRjNl/DI+Fvv8AdeR8VsVXDJNlR4v9ktxjAB5GMkDBHMnbqedBp6wm4Iz/AO9/59F2J4wLXd4BdPxWw/YnG+ARbQA5Bx4WWMHIbHwnOa8FPWcW/wDs/hvF+HFeuniIsdrwC5biljgA++4jB/IvhBOpi23Mncs2586u0VRidG5zqdzGl1r7720AvfTgFVqIqOdobKHEDy8PuvW4pYjn75/2JvuF2233IG3nTAY7jx/+VngPwqv8Nwz+x3ifyvFubASJKPexJyVhoBOQTjY7jGedL62rxOsynLHW5W9AFbp4KSn/AKQcO/8AdLXnFLKQlpDdEock6YRggddIGfCf4eVVqP46jka+AtB3fUfW6lqPh52lstyN+g9LJReK2gWNP9pIQaUDRwMQAMYBZSeQA51XNPUuc5/y3OZsXj0KlEsQAbnlpk1MHfh2WYi6OMhs92RvhjlTsfy9NsDyGJwK6waC3lr2fnz4qImnzJv5Jxc39lpCMbzQqnCDQF0rjYqNiBtsRRA2sjk6xgZtX1IJz7wV7I6Bzdh21bw9E3jRAz90rrGzAqHPi+FcltzuXDH+VfWMAiq46MfGf1CST3nLy71iMUfA+f8A0/0gAK7diuxTXOJ7jwWw332MmPLyXzb7eYMSxUQfyos3+n78vHgfaShMnzvyb6/spLtDxx76RbDhy4hHhJXZSo26fDGP129Aa1JSMpGGrqz83mD93Hy9J553TO6iDT35K89luzkdlFoTxO2DI5G7H/ADfA6fMklFXVz6uTadkBoOH78Uwp6dsDdkKaqkrCKEIoQihCKEIoQihCKEKP45weK6iMUwyp3BHxKejKehH+R2qxTVUlNIJIzn68iopYWyt2XLN1e74LLggy2jt/VP1x4Hx05HHXGRpSKbFY7/AEyDx/cenqq/m0TuLPfmnXEezFtxGM3HDmCSc3iOwz5ED4G9R4T+tQw189C/qaoXG4+9R5jyXclLFUt6yHIqi29u8Ext7l5rdVBIU6tOosSd84UZ3B5HJwdqznSjDWv2aihgD9q5c4XJvwtn6ck2waqLbxVMmzbQGw77ps18+t9E8zIGwjMWUlcA8iQcBiwG24A+ZYYH0bpZqNrq2mDX3OWYy466qniWLzR1BbTy3b3fhNhxhgWUySKEwclzp3J3G/mDvirjcEwR0kjTCBsWuSTvH+5QHEcRDWu6z6tMh+E6jnumKMryaZG051yFyo2LhFBOgMfiJ8+m9ZuumwCCR0UVMH7O/aIbfgDfX1TemjxORge+XZvusCe05L1pZxkd5sh3LTGMJucF1l0umcHBCkHfBNcRVeAGPafSEOO4XdfsINu3zXr4MTDrNnFuJAFu4hEUt00yRLKdUiFw3fErIq4H4bqTk7k7jkp23Fey1HR9sIlFKbB1nA7V25f7uKGRYoXlhmGlwcrHyQhuSQBOCvwph5QhcHToWUoIySDgYx4sr0Jqp8bg4eS6iy/3HaA/uI2r91shmp/h67ZyqM+wWvwvb3oiQ3SsdU2jAzJl5W0bDSJXRSiHBJOSQBg8jXr63Bi4dVR3bfK7rF3NoLvzc5bl42nrwPnnsewWHbkvbhrqOURvJltHeALMcIg2LuzEBV57+VWYKno/Ix8ppiGggD6ruJ1H1KGSHFGlrBML5k6WA46Lh558Z70ENtqW41q5HNV0apHIHQJ0rr4ro9s5UjtobjcW53LgAEdTim1/XGzxyN+6y9Mt0CfFIwRdQw7hyuBqaNWALqpIBI38ga4pqrAHuAmpdkE2vtEgcNrPIrqaHE2tJjmuRusBfsyTU8Zfw6ZZWDkgkOSNtiW338q00mC4Ezqz1IIcdkEE2v48eCTMxDEnbQ27FouRYaeCVuL6XGRLLkYGQxLKCQGKjO5C5OOuMVJXdGMPZTPdBTgvtkLuzPiuabGap0zRLLZt88h+E+4hH3rJDazTzmXOuNdZBUqfi66s4GPLVkbVkujuFPdUl1dThrGjV122O62n35J5itY0Q7NNLdx3DPLffVXjgnYqG1j954my4G4j5qD5Nj4z+6NvnWzqcVlqH9TRjv393Acz5JBDRMhb1k/h71TfiHF7ri8nu9qhjthjVnl6GQjl6IM8uuMiSGmp8MZ1sxu/d+33J8t/L5Zax2xHk337sr/2Z7ORWUeiPdm3dz8TH/ADoOnqck5+trpKt+0/TcNwTOnp2Qts1TFU1OihCKEIoQihCKEIoQihCKEIoQk7mBZFKOoZWGCpGQR6iumPcxwc02IXhAIsVnPGOw09tJ7xw12GN+7z4h6AnZx+6361pKfFoahnVVg7937HmPJKpaF8R24D3e/uk7ftbbXa+78UhCODjXggA+v5oz59PPArp+Gz0x62ifccPeR9eC8bVxyjq6htj78Ez4z7OHx3llIJ4zuFJGrHo3wt+n1qamxxt9iobsnvt4ajzUU2Gm21EbhUa4s5IJGDpocjxRzR6lbbGSrfxUjOOZFc4jgdHig61riHf3NPqvaTEaii+Qi44FI3zmXSNCRjYOsZAjcKZGAKaMjxSE/GRnfBODSvDeibqSqEr5A9oJtcEnQDW9tw3ZbirlXjgnhLGtLSeBy18d65tZAiRGLULnxjuygJjZyhLQ4BBXSpXIJwXDEDxVmMUp5m1z310WzG4g5ZBzRuvpfMHutnknNFLGadop37TgCM8yCd/G2X34plJfOsqCRX1RlpR3sYRRq2ZjgA5JOdY5N4vOmjKTCZo3QU8pG3bMkWFgbNPLMjyVN09cx4klYDs3y3m9rkeqdWDzSK+mRSiFInVW1DxAJGsUWdOoEKQ50qGz0DCqGLQ0NExtNs7UoJdtjIcSCd4sc7Z2yVmikqahxmJsywGydeAIG48N29L8Te4iLOZAgWYqAz48ZbvT3iAhZA4cDUufBp2XcCDB2YfVMdSyN+d7RZ+oaBllvbpv38dT3XOqoXCZh+VpN27zv79d27huizdtrCoHLMgjzEgfUItGM4GXI0LlsYOCCMAgOJaHDKdvw9TISWkuJFtkF36feYPPNUW1NZKetiYLEAAHUgb1J3b94G95aRbju9OnQC8mXZlWQFQuhcbtkAnbJwMpqOFzq0HDItuMOuA7MNytcm+p4HRMKiRrac/Fv2XWsbZE57stBy1XNhK8YbwKytlhGxHdozLpJK6CW88BlB69DWsxXos6unEzHCO4F7DPnYggd9iUjosabTRdW4F1r24flLiB53VRGpI3WOGLSNt86VyxxtzJAwDgGruG9HKPDT1z3Fzh+p507Nyr1eK1FYOra3ZHAK7cC9m0z+O6YQINyAQXI/ur8zn5VYqsdiZ8sI2j5fk+81FDhjjnIbBSlx2mseHKYrCMSynYvnKk/vPzb5Lt8qqsoKuuIfUu2W8P23d+farDqmCnGzCLn3vSHD+yl5xCQT8Qdkj6JybHkq8kHqd/TrUkuI01EzqqUXPHd3nf6ei4ZSzVB25zYcPenqtH4dw+OCMRwoEReQH8T1J9TWbmmfM8vkNyU1YxrG7LRYJzUS7RQhFCEUIRQhFCEUIRQhFCEUIRQhFCEUIUNx7sxbXY/GTx4wJF2cfXr8jkVcpa+emP8ALOXA6e+xQTU0cw+Yd+9Uibsdf2LF7CYuvMqMBj80bwN8+fkKetxOjqwG1LLHj++oS40k8GcLr8l6nb7P4XErPPn4N/rHJ/HP0rw4Nb+ZRy+f3H4Xor/0zs99hQeD8Hut4Z+4c/lLaRk/uyDffopo+JxOm/qM2h2X9PujqKOb6Tb3z+yaX/sqkI/CmilU7jWCvyxjUCfXauv45BI3YnjPkR52XP8ADZGHaif9lETezm+RtSRAsGzrjkUHOMZySCdtt+m2MVy+XB54DA9oDDu2SPQar1rK+KTrWuu7je/qm172P4i5GuKbKjSCujYZDbY22ZVYEbggEEVRGD4CG2YbXN9Xcxvvxz4qya7E73OfcPsubTsdxBH1LHPrIK5YqchtOc52JOlcsd8KBnAr04RgRaWuNxe+py1yFrZC5sOZXgrcT2rj7ffsTlfZ1fSsTJCMkjJkdDyzjGCcAb7ADGduZq5TvwekiMUQGydcib9t1XlZXzydY859tvRS3DvZPMPjkhiX9wFvuMKPLrXf8cpohaGM+Q/K8/h0rzeR/qVIDs7wm1Obi571hzTVn7rH4vucVx8biVQLRR7I42+5yXfw1JDm91/fJEnb6GId1w603PLK4BPnoTxN9SDQMGlkO3Vy+f3OQ814a9jflgYkh2e4nxHDXchhiO4VhjHyjGOX75Brv42gocoG7TuI/P4yXnw9TUf1DYe935Vx7Pdjra0wyJrkH9I+7D/l6L9Bn1NJqvE56nJxs3gNO/ir0FHFDmBnxKsNLlaRQhFCEUIRQhFCEUIRQhFCEUIRQhFCEUIRQhFCEUIRQhNr6wimXTLGki+TKD9s8qkimkiN2OIPJcuY1ws4XVX4l7N7OTdA8R/cbI+zZ/TFNYcdqmZOs7t/aypSYdC7TLsUI3s4uYs+63mPIeOP9UJ6+lXRjkEn9aL0PrZQfw+Rn9N/2Xh4XxyHZJu86fGjfX8UD+de/EYRL9TbdxH/ABXnV1zNHX8PuvRd8dXYx5x1xEc/Y4rzq8HOe1/yXu3XDd6L333jv/lf2Yv50dVhH93/ACRt13D0XIseOybPJo9dUS5z/wCmCf8AW1e9dhDM2tv3OPqvAyudqbeH2QPZ7ey/8Te5HlqeT+8V6Ufxqlj/AKMXoPS69+Amd9cnqVL8O9mVom8jSSnyJ0r9lwf1qpNj1S/JgDfM+f4UzMNhbrmrVw7hUMAxDEkfnpUAn5nmfrSmaolmN5HE9qusjYz6RZPKhXaKEIoQihCKEIoQihCKEIoQihC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http://www.thaigoodview.com/library/contest2553/type2/social04/05/images/topic-3037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3794"/>
            <a:ext cx="1656184" cy="1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iO4OywgoybU/UXGs1l6_MuI/AAAAAAAACsQ/XJJJxkl5mlI/s1600/408237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67527"/>
            <a:ext cx="2308583" cy="1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uchforlife.co.th/pic/kaset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72" y="3597069"/>
            <a:ext cx="510612" cy="5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1.bp.blogspot.com/-iO4OywgoybU/UXGs1l6_MuI/AAAAAAAACsQ/XJJJxkl5mlI/s1600/408237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22663"/>
            <a:ext cx="680817" cy="5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edia.thaigov.go.th/Sitedirectory/471/1830/35701_logo%E0%B8%AD%E0%B8%81.%E0%B8%99%E0%B9%89%E0%B8%B3%E0%B9%80%E0%B8%87%E0%B8%B4%E0%B8%99%E0%B8%AD%E0%B8%B1%E0%B8%81%E0%B8%A9%E0%B8%A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15" y="3852375"/>
            <a:ext cx="557685" cy="55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jobparttimes.com/wp-content/uploads/2012/10/19779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01" y="4598526"/>
            <a:ext cx="435419" cy="4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coc.moc.go.th/wappPCOC/84/upload/File_IPD_IMAGE842087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83" y="4441107"/>
            <a:ext cx="535053" cy="5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jobparttimes.com/wp-content/uploads/2011/05/%E0%B8%81%E0%B8%A3%E0%B8%B0%E0%B8%97%E0%B8%A3%E0%B8%A7%E0%B8%87%E0%B8%9E%E0%B8%A5%E0%B8%B1%E0%B8%87%E0%B8%87%E0%B8%B2%E0%B8%9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33" y="4177970"/>
            <a:ext cx="569382" cy="5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omorrow.prd.go.th/img/huge/db14c01e162dabc9418c94aef2ce7dbc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33" y="4851903"/>
            <a:ext cx="662750" cy="6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industrymax.com/logo_company/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74492"/>
            <a:ext cx="1362927" cy="13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476466" y="2189962"/>
            <a:ext cx="794" cy="60782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00388" y="2662660"/>
            <a:ext cx="569916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691536" y="2662660"/>
            <a:ext cx="8852" cy="2067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80312" y="2662660"/>
            <a:ext cx="8852" cy="2067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7544" y="3229432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หน่วยงานหลัก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: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ธปท.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6914" y="3238724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หน่วยงานหลัก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: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r>
              <a:rPr lang="th-TH" sz="1800" dirty="0" err="1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กค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76" y="3238724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หน่วยงานหลัก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: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DSN LardPhrao" pitchFamily="2" charset="-34"/>
                <a:cs typeface="DSN LardPhrao" pitchFamily="2" charset="-34"/>
              </a:rPr>
              <a:t> กระทรวง ทบวง กรม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8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08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4"/>
          <p:cNvSpPr>
            <a:spLocks noChangeArrowheads="1"/>
          </p:cNvSpPr>
          <p:nvPr/>
        </p:nvSpPr>
        <p:spPr bwMode="auto">
          <a:xfrm flipH="1">
            <a:off x="2088000" y="827628"/>
            <a:ext cx="6629400" cy="4464496"/>
          </a:xfrm>
          <a:prstGeom prst="homePlate">
            <a:avLst>
              <a:gd name="adj" fmla="val 2380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45719" rIns="91439" bIns="45719" anchor="ctr">
            <a:noAutofit/>
          </a:bodyPr>
          <a:lstStyle/>
          <a:p>
            <a:pPr algn="ctr">
              <a:spcAft>
                <a:spcPts val="417"/>
              </a:spcAft>
            </a:pPr>
            <a:endParaRPr lang="de-AT" sz="180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8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6855" y="2248027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มาตรการกำกับดูแลสถาบัน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การเงิน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(Macro Prudential Measures)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9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26855" y="1618007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ดำเนินนโยบาย</a:t>
            </a:r>
            <a:r>
              <a:rPr lang="th-TH" sz="200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อัตรา</a:t>
            </a:r>
            <a:r>
              <a:rPr lang="th-TH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ดอกเบี้ยอย่างเหมาะสมกับสภาพเศรษฐกิจที่แท้จริง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 marL="176213" indent="-176213">
              <a:spcAft>
                <a:spcPts val="417"/>
              </a:spcAft>
              <a:buSzPct val="90000"/>
              <a:buFont typeface="Wingdings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0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518" y="4676459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สร้างความร่วมมือระหว่างประเทศในภูมิภาคในการดูแลอัตราแลกเปลี่ยน</a:t>
            </a:r>
          </a:p>
          <a:p>
            <a:pPr>
              <a:spcAft>
                <a:spcPts val="417"/>
              </a:spcAft>
              <a:buSzPct val="90000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1" name="Rectangle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6855" y="2857500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พิจารณาใช้มาตรการ</a:t>
            </a:r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จำกัดเงินทุนไหล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เข้าอย่างระมัดระวังเมื่อ</a:t>
            </a:r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จำเป็น</a:t>
            </a:r>
          </a:p>
          <a:p>
            <a:pPr>
              <a:spcAft>
                <a:spcPts val="417"/>
              </a:spcAft>
              <a:buSzPct val="90000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2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6855" y="3472163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endParaRPr lang="th-TH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  <a:p>
            <a:pPr>
              <a:spcAft>
                <a:spcPts val="417"/>
              </a:spcAft>
              <a:buSzPct val="90000"/>
            </a:pP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26855" y="1016356"/>
            <a:ext cx="5329238" cy="46545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ดำเนินการ</a:t>
            </a:r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ซื้อขายเงินตราต่างประเทศ</a:t>
            </a:r>
            <a:r>
              <a:rPr lang="th-TH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ในตลาดอัตรา</a:t>
            </a:r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แลกเปลี่ยน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19128" y="1866926"/>
            <a:ext cx="2086667" cy="196659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45719" rIns="91439" bIns="45719" anchor="ctr">
            <a:noAutofit/>
          </a:bodyPr>
          <a:lstStyle/>
          <a:p>
            <a:pPr algn="ctr">
              <a:spcAft>
                <a:spcPts val="417"/>
              </a:spcAft>
            </a:pPr>
            <a:r>
              <a:rPr lang="th-TH" sz="3200" dirty="0">
                <a:solidFill>
                  <a:schemeClr val="bg1"/>
                </a:solidFill>
                <a:latin typeface="DSN LardPhrao" pitchFamily="2" charset="-34"/>
                <a:cs typeface="DSN LardPhrao" pitchFamily="2" charset="-34"/>
              </a:rPr>
              <a:t>มาตรการ</a:t>
            </a:r>
          </a:p>
          <a:p>
            <a:pPr algn="ctr">
              <a:spcAft>
                <a:spcPts val="417"/>
              </a:spcAft>
            </a:pPr>
            <a:r>
              <a:rPr lang="th-TH" sz="3200" dirty="0">
                <a:solidFill>
                  <a:schemeClr val="bg1"/>
                </a:solidFill>
                <a:latin typeface="DSN LardPhrao" pitchFamily="2" charset="-34"/>
                <a:cs typeface="DSN LardPhrao" pitchFamily="2" charset="-34"/>
              </a:rPr>
              <a:t>ด้านการเงิน</a:t>
            </a:r>
            <a:endParaRPr lang="de-AT" sz="3200" dirty="0">
              <a:solidFill>
                <a:schemeClr val="bg1"/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15477" y="4081636"/>
            <a:ext cx="5329238" cy="448063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>
              <a:spcAft>
                <a:spcPts val="417"/>
              </a:spcAft>
              <a:buSzPct val="90000"/>
            </a:pPr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ช่วยเหลือภาคธุรกิจให้สามารถลดผลกระทบค่าเงินบาท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6462" y="3505572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บริหารจัดการเงินทุนสำรองเงินตราระหว่างประเทศ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6090" y="3616843"/>
            <a:ext cx="1138808" cy="932757"/>
            <a:chOff x="6876256" y="595074"/>
            <a:chExt cx="1579240" cy="1363217"/>
          </a:xfrm>
        </p:grpSpPr>
        <p:pic>
          <p:nvPicPr>
            <p:cNvPr id="20" name="Picture 19" descr="Paper Money icon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95074"/>
              <a:ext cx="1363216" cy="136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currency yen icon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864" y="62225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urrency dollar ico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296" y="85992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1" descr="euro icon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576" y="1291071"/>
              <a:ext cx="473521" cy="473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9988" y="88678"/>
            <a:ext cx="5742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tx2"/>
                </a:solidFill>
                <a:latin typeface="DSN LardPhrao" pitchFamily="2" charset="-34"/>
                <a:cs typeface="DSN LardPhrao" pitchFamily="2" charset="-34"/>
              </a:rPr>
              <a:t>มาตรการรักษาเสถียรภาพของเศรษฐกิจ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3792" y="5449788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9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47173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27 </a:t>
            </a:r>
            <a:r>
              <a:rPr lang="th-T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พฤษภาคม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2556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352" y="1480056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LardPhrao" pitchFamily="2" charset="-34"/>
                <a:cs typeface="DSN LardPhrao" pitchFamily="2" charset="-34"/>
              </a:rPr>
              <a:t>โดยประสานงานกับ ธปท.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6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1662</Words>
  <Application>Microsoft Office PowerPoint</Application>
  <PresentationFormat>On-screen Show (16:10)</PresentationFormat>
  <Paragraphs>380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กรอบเสถียรภาพเศรษฐกิจ 2556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กรอบเสถียรภาพเศรษฐกิจ 2556</dc:title>
  <dc:creator>Vanniya Emasiri</dc:creator>
  <cp:lastModifiedBy>Natapong Vanarat</cp:lastModifiedBy>
  <cp:revision>52</cp:revision>
  <cp:lastPrinted>2013-05-27T04:26:26Z</cp:lastPrinted>
  <dcterms:created xsi:type="dcterms:W3CDTF">2013-05-20T09:30:33Z</dcterms:created>
  <dcterms:modified xsi:type="dcterms:W3CDTF">2013-05-28T08:27:15Z</dcterms:modified>
</cp:coreProperties>
</file>