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sldIdLst>
    <p:sldId id="258" r:id="rId2"/>
    <p:sldId id="256" r:id="rId3"/>
    <p:sldId id="257" r:id="rId4"/>
    <p:sldId id="260" r:id="rId5"/>
    <p:sldId id="259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99"/>
    <a:srgbClr val="FFFF66"/>
    <a:srgbClr val="00CC66"/>
    <a:srgbClr val="66FF33"/>
    <a:srgbClr val="1A239A"/>
    <a:srgbClr val="2C26C6"/>
    <a:srgbClr val="D0DD24"/>
    <a:srgbClr val="BFA972"/>
    <a:srgbClr val="000000"/>
    <a:srgbClr val="14257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DCAF9ED-07DC-4A11-8D7F-57B35C25682E}" styleName="Medium Style 1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2">
              <a:tint val="20000"/>
            </a:schemeClr>
          </a:solidFill>
        </a:fill>
      </a:tcStyle>
    </a:band1H>
    <a:band1V>
      <a:tcStyle>
        <a:tcBdr/>
        <a:fill>
          <a:solidFill>
            <a:schemeClr val="accent2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9839" autoAdjust="0"/>
  </p:normalViewPr>
  <p:slideViewPr>
    <p:cSldViewPr snapToGrid="0" snapToObjects="1">
      <p:cViewPr varScale="1">
        <p:scale>
          <a:sx n="113" d="100"/>
          <a:sy n="113" d="100"/>
        </p:scale>
        <p:origin x="-147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printerSettings" Target="printerSettings/printerSettings1.bin"/><Relationship Id="rId14" Type="http://schemas.openxmlformats.org/officeDocument/2006/relationships/presProps" Target="presProps.xml"/><Relationship Id="rId15" Type="http://schemas.openxmlformats.org/officeDocument/2006/relationships/viewProps" Target="viewProps.xml"/><Relationship Id="rId16" Type="http://schemas.openxmlformats.org/officeDocument/2006/relationships/theme" Target="theme/theme1.xml"/><Relationship Id="rId1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slide" Target="slides/slide8.xml"/><Relationship Id="rId10" Type="http://schemas.openxmlformats.org/officeDocument/2006/relationships/slide" Target="slides/slide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th-TH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h-TH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th-TH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Only and Footn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/>
          <p:cNvSpPr>
            <a:spLocks noGrp="1"/>
          </p:cNvSpPr>
          <p:nvPr>
            <p:ph type="body" sz="quarter" idx="10"/>
          </p:nvPr>
        </p:nvSpPr>
        <p:spPr>
          <a:xfrm>
            <a:off x="594842" y="6488167"/>
            <a:ext cx="7953637" cy="207296"/>
          </a:xfrm>
          <a:prstGeom prst="rect">
            <a:avLst/>
          </a:prstGeom>
        </p:spPr>
        <p:txBody>
          <a:bodyPr lIns="0" rIns="40083" anchor="b" anchorCtr="0">
            <a:normAutofit/>
          </a:bodyPr>
          <a:lstStyle>
            <a:lvl1pPr marL="0" indent="0">
              <a:buNone/>
              <a:defRPr sz="700">
                <a:latin typeface="Arial" pitchFamily="34" charset="0"/>
                <a:cs typeface="Arial" pitchFamily="34" charset="0"/>
              </a:defRPr>
            </a:lvl1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>
          <a:xfrm>
            <a:off x="8557307" y="6488037"/>
            <a:ext cx="396561" cy="251920"/>
          </a:xfrm>
          <a:prstGeom prst="rect">
            <a:avLst/>
          </a:prstGeom>
        </p:spPr>
        <p:txBody>
          <a:bodyPr/>
          <a:lstStyle>
            <a:lvl1pPr marL="0" algn="r" defTabSz="752943" rtl="0" eaLnBrk="0" latinLnBrk="0" hangingPunct="0">
              <a:defRPr kumimoji="0" lang="en-US" sz="800" b="1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+mn-ea"/>
                <a:cs typeface="Arial" pitchFamily="34" charset="0"/>
              </a:defRPr>
            </a:lvl1pPr>
          </a:lstStyle>
          <a:p>
            <a:pPr>
              <a:defRPr/>
            </a:pPr>
            <a:fld id="{B92703CD-8246-4216-BB67-576578749EAC}" type="slidenum">
              <a:rPr/>
              <a:pPr>
                <a:defRPr/>
              </a:pPr>
              <a:t>‹#›</a:t>
            </a:fld>
            <a:endParaRPr dirty="0"/>
          </a:p>
        </p:txBody>
      </p:sp>
    </p:spTree>
    <p:extLst>
      <p:ext uri="{BB962C8B-B14F-4D97-AF65-F5344CB8AC3E}">
        <p14:creationId xmlns:p14="http://schemas.microsoft.com/office/powerpoint/2010/main" val="39489006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th-TH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h-TH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h-TH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h-TH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h-TH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Click to edit Master text styles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th-TH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th-TH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h-TH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h-TH"/>
              <a:t>Drag picture to placeholder or click icon to add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slideLayout" Target="../slideLayouts/slideLayout12.xml"/><Relationship Id="rId13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h-TH"/>
              <a:t>Click to edit Master 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03CEC41E-48BD-4881-B6FF-D82EEBBCD904}" type="datetimeFigureOut">
              <a:rPr lang="en-US" smtClean="0"/>
              <a:pPr/>
              <a:t>2/24/20 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459A5F39-4CE7-434C-A5CB-50A36345160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h-TH"/>
              <a:t>Click to edit Master text styles</a:t>
            </a:r>
          </a:p>
          <a:p>
            <a:pPr lvl="1"/>
            <a:r>
              <a:rPr lang="th-TH"/>
              <a:t>Second level</a:t>
            </a:r>
          </a:p>
          <a:p>
            <a:pPr lvl="2"/>
            <a:r>
              <a:rPr lang="th-TH"/>
              <a:t>Third level</a:t>
            </a:r>
          </a:p>
          <a:p>
            <a:pPr lvl="3"/>
            <a:r>
              <a:rPr lang="th-TH"/>
              <a:t>Fourth level</a:t>
            </a:r>
          </a:p>
          <a:p>
            <a:pPr lvl="4"/>
            <a:r>
              <a:rPr lang="th-TH"/>
              <a:t>Fifth level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Relationship Id="rId2" Type="http://schemas.openxmlformats.org/officeDocument/2006/relationships/image" Target="../media/image2.png"/><Relationship Id="rId3" Type="http://schemas.openxmlformats.org/officeDocument/2006/relationships/image" Target="../media/image3.jpe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>
          <a:xfrm>
            <a:off x="10502807" y="6488038"/>
            <a:ext cx="396561" cy="251920"/>
          </a:xfrm>
        </p:spPr>
        <p:txBody>
          <a:bodyPr/>
          <a:lstStyle/>
          <a:p>
            <a:pPr>
              <a:defRPr/>
            </a:pPr>
            <a:fld id="{B92703CD-8246-4216-BB67-576578749EAC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  <p:sp>
        <p:nvSpPr>
          <p:cNvPr id="25" name="Title 3"/>
          <p:cNvSpPr txBox="1">
            <a:spLocks/>
          </p:cNvSpPr>
          <p:nvPr/>
        </p:nvSpPr>
        <p:spPr>
          <a:xfrm>
            <a:off x="-1" y="126797"/>
            <a:ext cx="2985539" cy="1840294"/>
          </a:xfrm>
          <a:prstGeom prst="rect">
            <a:avLst/>
          </a:prstGeom>
          <a:noFill/>
          <a:ln w="28575">
            <a:noFill/>
          </a:ln>
        </p:spPr>
        <p:txBody>
          <a:bodyPr lIns="0" tIns="40083" rIns="40083" bIns="40083" anchor="ctr" anchorCtr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801654"/>
            <a:endParaRPr lang="th-TH" sz="4800" b="1" u="sng" dirty="0">
              <a:solidFill>
                <a:schemeClr val="accent3">
                  <a:lumMod val="75000"/>
                </a:schemeClr>
              </a:solidFill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2" name="TextBox 1"/>
          <p:cNvSpPr txBox="1"/>
          <p:nvPr/>
        </p:nvSpPr>
        <p:spPr>
          <a:xfrm>
            <a:off x="-1391920" y="378968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grpSp>
        <p:nvGrpSpPr>
          <p:cNvPr id="33" name="Group 32"/>
          <p:cNvGrpSpPr/>
          <p:nvPr/>
        </p:nvGrpSpPr>
        <p:grpSpPr>
          <a:xfrm>
            <a:off x="-1" y="-3"/>
            <a:ext cx="9136328" cy="6894128"/>
            <a:chOff x="-1" y="-3"/>
            <a:chExt cx="9136328" cy="6894128"/>
          </a:xfrm>
        </p:grpSpPr>
        <p:sp>
          <p:nvSpPr>
            <p:cNvPr id="3" name="Rectangle 2"/>
            <p:cNvSpPr/>
            <p:nvPr/>
          </p:nvSpPr>
          <p:spPr>
            <a:xfrm>
              <a:off x="0" y="0"/>
              <a:ext cx="3353265" cy="6894125"/>
            </a:xfrm>
            <a:prstGeom prst="rect">
              <a:avLst/>
            </a:prstGeom>
            <a:ln>
              <a:noFill/>
            </a:ln>
          </p:spPr>
          <p:style>
            <a:lnRef idx="3">
              <a:schemeClr val="lt1"/>
            </a:lnRef>
            <a:fillRef idx="1">
              <a:schemeClr val="accent3"/>
            </a:fillRef>
            <a:effectRef idx="1">
              <a:schemeClr val="accent3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Title 1"/>
            <p:cNvSpPr txBox="1">
              <a:spLocks/>
            </p:cNvSpPr>
            <p:nvPr/>
          </p:nvSpPr>
          <p:spPr>
            <a:xfrm>
              <a:off x="3353264" y="0"/>
              <a:ext cx="5783063" cy="6894125"/>
            </a:xfrm>
            <a:prstGeom prst="rect">
              <a:avLst/>
            </a:prstGeom>
            <a:solidFill>
              <a:schemeClr val="bg1"/>
            </a:solidFill>
          </p:spPr>
          <p:txBody>
            <a:bodyPr/>
            <a:lstStyle>
              <a:lvl1pPr algn="ctr" defTabSz="914400" rtl="0" eaLnBrk="1" latinLnBrk="0" hangingPunct="1">
                <a:spcBef>
                  <a:spcPct val="0"/>
                </a:spcBef>
                <a:buNone/>
                <a:defRPr sz="4400" kern="1200">
                  <a:solidFill>
                    <a:srgbClr val="FFFFFF"/>
                  </a:solidFill>
                  <a:latin typeface="+mj-lt"/>
                  <a:ea typeface="+mj-ea"/>
                  <a:cs typeface="+mj-cs"/>
                </a:defRPr>
              </a:lvl1pPr>
              <a:lvl2pPr eaLnBrk="1" hangingPunct="1">
                <a:defRPr>
                  <a:solidFill>
                    <a:schemeClr val="tx2"/>
                  </a:solidFill>
                </a:defRPr>
              </a:lvl2pPr>
              <a:lvl3pPr eaLnBrk="1" hangingPunct="1">
                <a:defRPr>
                  <a:solidFill>
                    <a:schemeClr val="tx2"/>
                  </a:solidFill>
                </a:defRPr>
              </a:lvl3pPr>
              <a:lvl4pPr eaLnBrk="1" hangingPunct="1">
                <a:defRPr>
                  <a:solidFill>
                    <a:schemeClr val="tx2"/>
                  </a:solidFill>
                </a:defRPr>
              </a:lvl4pPr>
              <a:lvl5pPr eaLnBrk="1" hangingPunct="1">
                <a:defRPr>
                  <a:solidFill>
                    <a:schemeClr val="tx2"/>
                  </a:solidFill>
                </a:defRPr>
              </a:lvl5pPr>
              <a:lvl6pPr eaLnBrk="1" hangingPunct="1">
                <a:defRPr>
                  <a:solidFill>
                    <a:schemeClr val="tx2"/>
                  </a:solidFill>
                </a:defRPr>
              </a:lvl6pPr>
              <a:lvl7pPr eaLnBrk="1" hangingPunct="1">
                <a:defRPr>
                  <a:solidFill>
                    <a:schemeClr val="tx2"/>
                  </a:solidFill>
                </a:defRPr>
              </a:lvl7pPr>
              <a:lvl8pPr eaLnBrk="1" hangingPunct="1">
                <a:defRPr>
                  <a:solidFill>
                    <a:schemeClr val="tx2"/>
                  </a:solidFill>
                </a:defRPr>
              </a:lvl8pPr>
              <a:lvl9pPr eaLnBrk="1" hangingPunct="1">
                <a:defRPr>
                  <a:solidFill>
                    <a:schemeClr val="tx2"/>
                  </a:solidFill>
                </a:defRPr>
              </a:lvl9pPr>
            </a:lstStyle>
            <a:p>
              <a:r>
                <a:rPr lang="th-TH" dirty="0"/>
                <a:t/>
              </a:r>
              <a:br>
                <a:rPr lang="th-TH" dirty="0"/>
              </a:br>
              <a:r>
                <a:rPr lang="th-TH" dirty="0"/>
                <a:t/>
              </a:r>
              <a:br>
                <a:rPr lang="th-TH" dirty="0"/>
              </a:br>
              <a:r>
                <a:rPr lang="th-TH" dirty="0"/>
                <a:t/>
              </a:r>
              <a:br>
                <a:rPr lang="th-TH" dirty="0"/>
              </a:br>
              <a:r>
                <a:rPr lang="th-TH" dirty="0"/>
                <a:t/>
              </a:r>
              <a:br>
                <a:rPr lang="th-TH" dirty="0"/>
              </a:br>
              <a:endParaRPr lang="en-US" dirty="0"/>
            </a:p>
          </p:txBody>
        </p:sp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524179" y="509286"/>
              <a:ext cx="5206871" cy="599226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sp>
          <p:nvSpPr>
            <p:cNvPr id="8" name="Oval 7"/>
            <p:cNvSpPr/>
            <p:nvPr/>
          </p:nvSpPr>
          <p:spPr>
            <a:xfrm>
              <a:off x="4703761" y="2522976"/>
              <a:ext cx="2445213" cy="2346732"/>
            </a:xfrm>
            <a:prstGeom prst="ellipse">
              <a:avLst/>
            </a:prstGeom>
            <a:solidFill>
              <a:schemeClr val="accent3">
                <a:lumMod val="20000"/>
                <a:lumOff val="80000"/>
                <a:alpha val="28000"/>
              </a:schemeClr>
            </a:solidFill>
            <a:ln w="12700">
              <a:solidFill>
                <a:srgbClr val="00B050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9" name="Oval 8"/>
            <p:cNvSpPr/>
            <p:nvPr/>
          </p:nvSpPr>
          <p:spPr>
            <a:xfrm>
              <a:off x="6478581" y="4494237"/>
              <a:ext cx="1237763" cy="862977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28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0" name="Oval 9"/>
            <p:cNvSpPr/>
            <p:nvPr/>
          </p:nvSpPr>
          <p:spPr>
            <a:xfrm>
              <a:off x="4211751" y="4691067"/>
              <a:ext cx="1521120" cy="543231"/>
            </a:xfrm>
            <a:prstGeom prst="ellipse">
              <a:avLst/>
            </a:prstGeom>
            <a:solidFill>
              <a:schemeClr val="accent2">
                <a:lumMod val="40000"/>
                <a:lumOff val="60000"/>
                <a:alpha val="28000"/>
              </a:scheme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1" name="Oval 10"/>
            <p:cNvSpPr/>
            <p:nvPr/>
          </p:nvSpPr>
          <p:spPr>
            <a:xfrm>
              <a:off x="5280393" y="641594"/>
              <a:ext cx="2471407" cy="1913739"/>
            </a:xfrm>
            <a:prstGeom prst="ellipse">
              <a:avLst/>
            </a:prstGeom>
            <a:solidFill>
              <a:srgbClr val="FF6600">
                <a:alpha val="28000"/>
              </a:srgbClr>
            </a:solidFill>
            <a:ln w="12700">
              <a:solidFill>
                <a:schemeClr val="accent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12" name="TextBox 11"/>
            <p:cNvSpPr txBox="1"/>
            <p:nvPr/>
          </p:nvSpPr>
          <p:spPr>
            <a:xfrm>
              <a:off x="5960142" y="1313209"/>
              <a:ext cx="2121331" cy="450281"/>
            </a:xfrm>
            <a:prstGeom prst="rect">
              <a:avLst/>
            </a:prstGeom>
            <a:noFill/>
          </p:spPr>
          <p:txBody>
            <a:bodyPr wrap="square" lIns="80165" tIns="40083" rIns="80165" bIns="40083" rtlCol="0">
              <a:spAutoFit/>
            </a:bodyPr>
            <a:lstStyle/>
            <a:p>
              <a:pPr algn="ctr" fontAlgn="b"/>
              <a:r>
                <a:rPr lang="th-TH" sz="2400" b="1" i="1" dirty="0">
                  <a:solidFill>
                    <a:srgbClr val="000000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ส่วนต่อขยายขั้นที่</a:t>
              </a:r>
              <a:r>
                <a:rPr lang="en-US" sz="2400" b="1" i="1" dirty="0">
                  <a:solidFill>
                    <a:srgbClr val="000000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 </a:t>
              </a:r>
              <a:r>
                <a:rPr lang="th-TH" sz="2400" b="1" i="1" dirty="0">
                  <a:solidFill>
                    <a:srgbClr val="000000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2 </a:t>
              </a: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7148974" y="3138008"/>
              <a:ext cx="1321122" cy="573391"/>
            </a:xfrm>
            <a:prstGeom prst="rect">
              <a:avLst/>
            </a:prstGeom>
            <a:noFill/>
          </p:spPr>
          <p:txBody>
            <a:bodyPr wrap="square" lIns="80165" tIns="40083" rIns="80165" bIns="40083" rtlCol="0">
              <a:spAutoFit/>
            </a:bodyPr>
            <a:lstStyle/>
            <a:p>
              <a:pPr algn="ctr" fontAlgn="b"/>
              <a:r>
                <a:rPr lang="th-TH" sz="3200" b="1" i="1" dirty="0">
                  <a:solidFill>
                    <a:schemeClr val="accent2">
                      <a:lumMod val="75000"/>
                    </a:schemeClr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สายหลัก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4003044" y="5189312"/>
              <a:ext cx="2177837" cy="450281"/>
            </a:xfrm>
            <a:prstGeom prst="rect">
              <a:avLst/>
            </a:prstGeom>
            <a:noFill/>
          </p:spPr>
          <p:txBody>
            <a:bodyPr wrap="square" lIns="80165" tIns="40083" rIns="80165" bIns="40083" rtlCol="0">
              <a:spAutoFit/>
            </a:bodyPr>
            <a:lstStyle/>
            <a:p>
              <a:pPr algn="ctr" fontAlgn="b"/>
              <a:r>
                <a:rPr lang="th-TH" sz="2400" b="1" i="1" dirty="0">
                  <a:solidFill>
                    <a:schemeClr val="accent2">
                      <a:lumMod val="50000"/>
                    </a:schemeClr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ส่วนต่อขยายขั้นที่ 1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6899329" y="4704940"/>
              <a:ext cx="2094201" cy="450281"/>
            </a:xfrm>
            <a:prstGeom prst="rect">
              <a:avLst/>
            </a:prstGeom>
            <a:noFill/>
          </p:spPr>
          <p:txBody>
            <a:bodyPr wrap="square" lIns="80165" tIns="40083" rIns="80165" bIns="40083" rtlCol="0">
              <a:spAutoFit/>
            </a:bodyPr>
            <a:lstStyle/>
            <a:p>
              <a:pPr algn="ctr" fontAlgn="b"/>
              <a:r>
                <a:rPr lang="th-TH" sz="2400" b="1" i="1" dirty="0">
                  <a:solidFill>
                    <a:schemeClr val="accent2">
                      <a:lumMod val="50000"/>
                    </a:schemeClr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ส่วนต่อขยายขั้นที่ 1</a:t>
              </a:r>
            </a:p>
          </p:txBody>
        </p:sp>
        <p:sp>
          <p:nvSpPr>
            <p:cNvPr id="24" name="Oval 23"/>
            <p:cNvSpPr/>
            <p:nvPr/>
          </p:nvSpPr>
          <p:spPr>
            <a:xfrm>
              <a:off x="6696428" y="5216438"/>
              <a:ext cx="1948108" cy="1490595"/>
            </a:xfrm>
            <a:prstGeom prst="ellipse">
              <a:avLst/>
            </a:prstGeom>
            <a:solidFill>
              <a:srgbClr val="FF6600">
                <a:alpha val="28000"/>
              </a:srgbClr>
            </a:solidFill>
            <a:ln w="12700">
              <a:solidFill>
                <a:srgbClr val="1B417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lIns="80165" tIns="40083" rIns="80165" bIns="40083" rtlCol="0" anchor="ctr"/>
            <a:lstStyle/>
            <a:p>
              <a:pPr algn="ctr"/>
              <a:endParaRPr lang="en-US" sz="1200" b="1" dirty="0"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22" name="TextBox 21"/>
            <p:cNvSpPr txBox="1"/>
            <p:nvPr/>
          </p:nvSpPr>
          <p:spPr>
            <a:xfrm>
              <a:off x="4444679" y="5997596"/>
              <a:ext cx="2274899" cy="450281"/>
            </a:xfrm>
            <a:prstGeom prst="rect">
              <a:avLst/>
            </a:prstGeom>
            <a:noFill/>
          </p:spPr>
          <p:txBody>
            <a:bodyPr wrap="square" lIns="80165" tIns="40083" rIns="80165" bIns="40083" rtlCol="0">
              <a:spAutoFit/>
            </a:bodyPr>
            <a:lstStyle/>
            <a:p>
              <a:pPr algn="ctr" fontAlgn="b"/>
              <a:r>
                <a:rPr lang="th-TH" sz="2400" b="1" i="1" dirty="0">
                  <a:solidFill>
                    <a:srgbClr val="000000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ส่วนต่อขยายขั้นที่</a:t>
              </a:r>
              <a:r>
                <a:rPr lang="en-US" sz="2400" b="1" i="1" dirty="0">
                  <a:solidFill>
                    <a:srgbClr val="000000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 </a:t>
              </a:r>
              <a:r>
                <a:rPr lang="th-TH" sz="2400" b="1" i="1" dirty="0">
                  <a:solidFill>
                    <a:srgbClr val="000000"/>
                  </a:solidFill>
                  <a:latin typeface="Browallia New" panose="020B0604020202020204" pitchFamily="34" charset="-34"/>
                  <a:cs typeface="Browallia New" panose="020B0604020202020204" pitchFamily="34" charset="-34"/>
                </a:rPr>
                <a:t>2</a:t>
              </a:r>
            </a:p>
          </p:txBody>
        </p:sp>
        <p:grpSp>
          <p:nvGrpSpPr>
            <p:cNvPr id="30" name="Group 29"/>
            <p:cNvGrpSpPr/>
            <p:nvPr/>
          </p:nvGrpSpPr>
          <p:grpSpPr>
            <a:xfrm>
              <a:off x="8579" y="-3"/>
              <a:ext cx="5179214" cy="1822593"/>
              <a:chOff x="0" y="-4"/>
              <a:chExt cx="5080263" cy="1822593"/>
            </a:xfrm>
          </p:grpSpPr>
          <p:sp>
            <p:nvSpPr>
              <p:cNvPr id="29" name="Flowchart: Stored Data 28"/>
              <p:cNvSpPr/>
              <p:nvPr/>
            </p:nvSpPr>
            <p:spPr>
              <a:xfrm rot="10800000">
                <a:off x="3676726" y="-4"/>
                <a:ext cx="1403537" cy="1822589"/>
              </a:xfrm>
              <a:prstGeom prst="flowChartOnlineStorage">
                <a:avLst/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7" name="Pentagon 26"/>
              <p:cNvSpPr/>
              <p:nvPr/>
            </p:nvSpPr>
            <p:spPr>
              <a:xfrm>
                <a:off x="0" y="0"/>
                <a:ext cx="4605480" cy="1822589"/>
              </a:xfrm>
              <a:prstGeom prst="homePlate">
                <a:avLst/>
              </a:prstGeom>
              <a:ln>
                <a:noFill/>
              </a:ln>
            </p:spPr>
            <p:style>
              <a:lnRef idx="2">
                <a:schemeClr val="accent3">
                  <a:shade val="50000"/>
                </a:schemeClr>
              </a:lnRef>
              <a:fillRef idx="1">
                <a:schemeClr val="accent3"/>
              </a:fillRef>
              <a:effectRef idx="0">
                <a:schemeClr val="accent3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pic>
          <p:nvPicPr>
            <p:cNvPr id="28" name="Picture 27" descr="รถไฟฟ้าสายสีเขียว-2.jp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-1" y="1516810"/>
              <a:ext cx="3652575" cy="2432672"/>
            </a:xfrm>
            <a:prstGeom prst="ellipse">
              <a:avLst/>
            </a:prstGeom>
            <a:ln>
              <a:noFill/>
            </a:ln>
            <a:effectLst>
              <a:softEdge rad="112500"/>
            </a:effectLst>
          </p:spPr>
        </p:pic>
        <p:sp>
          <p:nvSpPr>
            <p:cNvPr id="23" name="Rectangle 22"/>
            <p:cNvSpPr/>
            <p:nvPr/>
          </p:nvSpPr>
          <p:spPr>
            <a:xfrm>
              <a:off x="-1" y="509286"/>
              <a:ext cx="5171095" cy="76944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algn="ctr" defTabSz="801654"/>
              <a:r>
                <a:rPr lang="th-TH" sz="4400" b="1" dirty="0">
                  <a:latin typeface="BrowalliaUPC" panose="020B0604020202020204" pitchFamily="34" charset="-34"/>
                  <a:cs typeface="BrowalliaUPC" panose="020B0604020202020204" pitchFamily="34" charset="-34"/>
                </a:rPr>
                <a:t>โครงการรถไฟฟ้าสายสีเขียว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362025393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txBody>
          <a:bodyPr/>
          <a:lstStyle/>
          <a:p>
            <a:endParaRPr lang="en-US" dirty="0">
              <a:latin typeface="TH SarabunPSK"/>
              <a:cs typeface="TH SarabunPS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69901" y="476386"/>
            <a:ext cx="8522354" cy="80908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  <a:sp3d>
            <a:bevelT/>
          </a:sp3d>
        </p:spPr>
        <p:txBody>
          <a:bodyPr anchor="ctr">
            <a:noAutofit/>
          </a:bodyPr>
          <a:lstStyle/>
          <a:p>
            <a:pPr marL="0" lvl="1">
              <a:spcBef>
                <a:spcPts val="0"/>
              </a:spcBef>
            </a:pPr>
            <a:r>
              <a:rPr lang="th-TH" sz="5600" b="1" dirty="0">
                <a:solidFill>
                  <a:srgbClr val="2C26C6"/>
                </a:solidFill>
                <a:latin typeface="TH SarabunPSK"/>
                <a:cs typeface="TH SarabunPSK"/>
              </a:rPr>
              <a:t>การเจรจา</a:t>
            </a:r>
            <a:endParaRPr lang="en-US" sz="5600" b="1" dirty="0">
              <a:solidFill>
                <a:srgbClr val="2C26C6"/>
              </a:solidFill>
              <a:latin typeface="TH SarabunPSK"/>
              <a:cs typeface="TH SarabunPSK"/>
            </a:endParaRPr>
          </a:p>
        </p:txBody>
      </p:sp>
      <p:sp>
        <p:nvSpPr>
          <p:cNvPr id="5" name="Oval 4"/>
          <p:cNvSpPr/>
          <p:nvPr/>
        </p:nvSpPr>
        <p:spPr>
          <a:xfrm>
            <a:off x="258168" y="291792"/>
            <a:ext cx="1077302" cy="1163082"/>
          </a:xfrm>
          <a:prstGeom prst="ellips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3241" y="270736"/>
            <a:ext cx="1178299" cy="116308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71475" dist="419100" dir="4200000" sx="41000" sy="41000" algn="t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  <a:bevelB w="139700" h="1397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716411" y="1817230"/>
            <a:ext cx="8172935" cy="1569660"/>
          </a:xfrm>
          <a:prstGeom prst="rect">
            <a:avLst/>
          </a:prstGeom>
          <a:solidFill>
            <a:srgbClr val="00CC66">
              <a:alpha val="88000"/>
            </a:srgb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800" b="1" dirty="0">
                <a:solidFill>
                  <a:srgbClr val="000000"/>
                </a:solidFill>
                <a:latin typeface="TH SarabunPSK"/>
                <a:cs typeface="TH SarabunPSK"/>
              </a:rPr>
              <a:t>ประชาชนได้ค่าโดยสารเหมาะสมเป็นธรรม </a:t>
            </a:r>
          </a:p>
          <a:p>
            <a:pPr algn="ctr"/>
            <a:r>
              <a:rPr lang="th-TH" sz="4800" b="1" dirty="0">
                <a:solidFill>
                  <a:srgbClr val="000000"/>
                </a:solidFill>
                <a:latin typeface="TH SarabunPSK"/>
                <a:cs typeface="TH SarabunPSK"/>
              </a:rPr>
              <a:t>ไม่มีค่าแรกเข้าซ้ำซ้อน</a:t>
            </a:r>
            <a:endParaRPr lang="th-TH" sz="4400" b="1" dirty="0">
              <a:solidFill>
                <a:srgbClr val="000000"/>
              </a:solidFill>
              <a:latin typeface="TH SarabunPSK"/>
              <a:cs typeface="TH SarabunPSK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16411" y="3660472"/>
            <a:ext cx="8172935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กทม. และรัฐบาล ต้องไม่มีภาระหนี้</a:t>
            </a:r>
          </a:p>
        </p:txBody>
      </p:sp>
      <p:sp>
        <p:nvSpPr>
          <p:cNvPr id="28" name="TextBox 27"/>
          <p:cNvSpPr txBox="1"/>
          <p:nvPr/>
        </p:nvSpPr>
        <p:spPr>
          <a:xfrm>
            <a:off x="731489" y="4758015"/>
            <a:ext cx="8172538" cy="769441"/>
          </a:xfrm>
          <a:prstGeom prst="rect">
            <a:avLst/>
          </a:prstGeom>
          <a:solidFill>
            <a:srgbClr val="00CC66">
              <a:alpha val="86000"/>
            </a:srgb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ผลตอบแทนการลงทุนของเอกชนในอัตราเหมาะสม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26873" y="2369402"/>
            <a:ext cx="533148" cy="560165"/>
            <a:chOff x="940394" y="2031060"/>
            <a:chExt cx="1282229" cy="1225106"/>
          </a:xfrm>
        </p:grpSpPr>
        <p:sp>
          <p:nvSpPr>
            <p:cNvPr id="12" name="Oval 11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5" name="Group 14"/>
          <p:cNvGrpSpPr/>
          <p:nvPr/>
        </p:nvGrpSpPr>
        <p:grpSpPr>
          <a:xfrm>
            <a:off x="226477" y="3773119"/>
            <a:ext cx="533148" cy="560165"/>
            <a:chOff x="940394" y="2031060"/>
            <a:chExt cx="1282229" cy="1225106"/>
          </a:xfrm>
        </p:grpSpPr>
        <p:sp>
          <p:nvSpPr>
            <p:cNvPr id="16" name="Oval 15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225864" y="4868496"/>
            <a:ext cx="533148" cy="560165"/>
            <a:chOff x="940394" y="2031060"/>
            <a:chExt cx="1282229" cy="1225106"/>
          </a:xfrm>
        </p:grpSpPr>
        <p:sp>
          <p:nvSpPr>
            <p:cNvPr id="25" name="Oval 24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6" name="Oval 25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15713279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Pentagon 28"/>
          <p:cNvSpPr/>
          <p:nvPr/>
        </p:nvSpPr>
        <p:spPr>
          <a:xfrm>
            <a:off x="3855429" y="1124801"/>
            <a:ext cx="4966703" cy="1008113"/>
          </a:xfrm>
          <a:prstGeom prst="homePlate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US" sz="3600" b="1" dirty="0">
                <a:solidFill>
                  <a:srgbClr val="000000"/>
                </a:solidFill>
                <a:latin typeface="TH SarabunPSK"/>
                <a:cs typeface="TH SarabunPSK"/>
              </a:rPr>
              <a:t>2573 – 2602</a:t>
            </a:r>
            <a:endParaRPr lang="th-TH" sz="3600" b="1" dirty="0">
              <a:solidFill>
                <a:srgbClr val="000000"/>
              </a:solidFill>
              <a:latin typeface="TH SarabunPSK"/>
              <a:cs typeface="TH SarabunPSK"/>
            </a:endParaRPr>
          </a:p>
          <a:p>
            <a:pPr algn="ctr"/>
            <a:r>
              <a:rPr lang="th-TH" sz="3600" b="1" dirty="0">
                <a:solidFill>
                  <a:srgbClr val="000000"/>
                </a:solidFill>
                <a:latin typeface="TH SarabunPSK"/>
                <a:cs typeface="TH SarabunPSK"/>
              </a:rPr>
              <a:t>สัมปทานใหม่</a:t>
            </a:r>
            <a:endParaRPr lang="en-US" sz="3600" b="1" dirty="0">
              <a:solidFill>
                <a:srgbClr val="000000"/>
              </a:solidFill>
              <a:latin typeface="TH SarabunPSK"/>
              <a:cs typeface="TH SarabunPSK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2703CD-8246-4216-BB67-576578749EAC}" type="slidenum">
              <a:rPr lang="en-US" smtClean="0"/>
              <a:pPr>
                <a:defRPr/>
              </a:pPr>
              <a:t>11</a:t>
            </a:fld>
            <a:endParaRPr lang="en-US" dirty="0"/>
          </a:p>
        </p:txBody>
      </p:sp>
      <p:sp>
        <p:nvSpPr>
          <p:cNvPr id="14" name="Round Diagonal Corner Rectangle 9">
            <a:extLst>
              <a:ext uri="{FF2B5EF4-FFF2-40B4-BE49-F238E27FC236}">
                <a16:creationId xmlns:a16="http://schemas.microsoft.com/office/drawing/2014/main" xmlns="" id="{3C6BA6C0-64D3-40DB-9906-1399BD28CC9A}"/>
              </a:ext>
            </a:extLst>
          </p:cNvPr>
          <p:cNvSpPr/>
          <p:nvPr/>
        </p:nvSpPr>
        <p:spPr>
          <a:xfrm>
            <a:off x="487230" y="2241277"/>
            <a:ext cx="3368199" cy="4413497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5" name="Round Diagonal Corner Rectangle 10">
            <a:extLst>
              <a:ext uri="{FF2B5EF4-FFF2-40B4-BE49-F238E27FC236}">
                <a16:creationId xmlns:a16="http://schemas.microsoft.com/office/drawing/2014/main" xmlns="" id="{6DAB37E3-D400-45D9-96B7-E5079C22E4CB}"/>
              </a:ext>
            </a:extLst>
          </p:cNvPr>
          <p:cNvSpPr/>
          <p:nvPr/>
        </p:nvSpPr>
        <p:spPr>
          <a:xfrm>
            <a:off x="610623" y="2312229"/>
            <a:ext cx="3165681" cy="4175808"/>
          </a:xfrm>
          <a:prstGeom prst="round2DiagRect">
            <a:avLst>
              <a:gd name="adj1" fmla="val 16200"/>
              <a:gd name="adj2" fmla="val 0"/>
            </a:avLst>
          </a:prstGeom>
          <a:solidFill>
            <a:schemeClr val="accent3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0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xmlns="" id="{55E6DA75-72C3-4D5A-986D-8C21BA4770A0}"/>
              </a:ext>
            </a:extLst>
          </p:cNvPr>
          <p:cNvSpPr txBox="1"/>
          <p:nvPr/>
        </p:nvSpPr>
        <p:spPr>
          <a:xfrm>
            <a:off x="693773" y="2597148"/>
            <a:ext cx="3018353" cy="3494960"/>
          </a:xfrm>
          <a:prstGeom prst="rect">
            <a:avLst/>
          </a:prstGeom>
          <a:noFill/>
        </p:spPr>
        <p:txBody>
          <a:bodyPr wrap="square" lIns="40083" tIns="40083" rIns="40083" bIns="40083" rtlCol="0">
            <a:spAutoFit/>
          </a:bodyPr>
          <a:lstStyle/>
          <a:p>
            <a:pPr>
              <a:spcBef>
                <a:spcPts val="351"/>
              </a:spcBef>
              <a:buSzPct val="40000"/>
            </a:pPr>
            <a:r>
              <a:rPr lang="th-TH" altLang="ko-KR" sz="3600" b="1" dirty="0">
                <a:latin typeface="TH SarabunPSK"/>
                <a:cs typeface="TH SarabunPSK"/>
              </a:rPr>
              <a:t>ในช่วง 10 ปีแรก ยังคงเป็นตามสัญญาเดิม กทม. ไม่มีค่าใช้จ่ายใดๆ โดยเอกชนจะ</a:t>
            </a:r>
            <a:r>
              <a:rPr lang="th-TH" altLang="ko-KR" sz="3600" b="1" dirty="0" smtClean="0">
                <a:latin typeface="TH SarabunPSK"/>
                <a:cs typeface="TH SarabunPSK"/>
              </a:rPr>
              <a:t>เป็น</a:t>
            </a:r>
          </a:p>
          <a:p>
            <a:pPr>
              <a:spcBef>
                <a:spcPts val="351"/>
              </a:spcBef>
              <a:buSzPct val="40000"/>
            </a:pPr>
            <a:r>
              <a:rPr lang="th-TH" altLang="ko-KR" sz="3600" b="1" dirty="0" smtClean="0">
                <a:latin typeface="TH SarabunPSK"/>
                <a:cs typeface="TH SarabunPSK"/>
              </a:rPr>
              <a:t>ผู้รับ</a:t>
            </a:r>
            <a:r>
              <a:rPr lang="th-TH" altLang="ko-KR" sz="3600" b="1" dirty="0">
                <a:latin typeface="TH SarabunPSK"/>
                <a:cs typeface="TH SarabunPSK"/>
              </a:rPr>
              <a:t>ภาระ</a:t>
            </a:r>
            <a:r>
              <a:rPr lang="th-TH" altLang="ko-KR" sz="3600" b="1" dirty="0" smtClean="0">
                <a:latin typeface="TH SarabunPSK"/>
                <a:cs typeface="TH SarabunPSK"/>
              </a:rPr>
              <a:t>แทน</a:t>
            </a:r>
          </a:p>
          <a:p>
            <a:pPr>
              <a:spcBef>
                <a:spcPts val="351"/>
              </a:spcBef>
              <a:buSzPct val="40000"/>
            </a:pPr>
            <a:r>
              <a:rPr lang="th-TH" altLang="ko-KR" sz="3600" b="1" dirty="0" smtClean="0">
                <a:latin typeface="TH SarabunPSK"/>
                <a:cs typeface="TH SarabunPSK"/>
              </a:rPr>
              <a:t>ตลอด 10 ปี</a:t>
            </a:r>
            <a:endParaRPr lang="th-TH" altLang="ko-KR" sz="3600" b="1" dirty="0">
              <a:latin typeface="TH SarabunPSK"/>
              <a:cs typeface="TH SarabunPSK"/>
            </a:endParaRPr>
          </a:p>
        </p:txBody>
      </p:sp>
      <p:sp>
        <p:nvSpPr>
          <p:cNvPr id="17" name="Round Diagonal Corner Rectangle 9">
            <a:extLst>
              <a:ext uri="{FF2B5EF4-FFF2-40B4-BE49-F238E27FC236}">
                <a16:creationId xmlns:a16="http://schemas.microsoft.com/office/drawing/2014/main" xmlns="" id="{3C6BA6C0-64D3-40DB-9906-1399BD28CC9A}"/>
              </a:ext>
            </a:extLst>
          </p:cNvPr>
          <p:cNvSpPr/>
          <p:nvPr/>
        </p:nvSpPr>
        <p:spPr>
          <a:xfrm>
            <a:off x="4017582" y="2241277"/>
            <a:ext cx="4724099" cy="4413497"/>
          </a:xfrm>
          <a:prstGeom prst="round2DiagRect">
            <a:avLst>
              <a:gd name="adj1" fmla="val 0"/>
              <a:gd name="adj2" fmla="val 0"/>
            </a:avLst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00" dirty="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8" name="Round Diagonal Corner Rectangle 10">
            <a:extLst>
              <a:ext uri="{FF2B5EF4-FFF2-40B4-BE49-F238E27FC236}">
                <a16:creationId xmlns:a16="http://schemas.microsoft.com/office/drawing/2014/main" xmlns="" id="{6DAB37E3-D400-45D9-96B7-E5079C22E4CB}"/>
              </a:ext>
            </a:extLst>
          </p:cNvPr>
          <p:cNvSpPr/>
          <p:nvPr/>
        </p:nvSpPr>
        <p:spPr>
          <a:xfrm>
            <a:off x="4068406" y="2312229"/>
            <a:ext cx="4586823" cy="4177888"/>
          </a:xfrm>
          <a:prstGeom prst="round2DiagRect">
            <a:avLst>
              <a:gd name="adj1" fmla="val 23510"/>
              <a:gd name="adj2" fmla="val 0"/>
            </a:avLst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80165" tIns="40083" rIns="80165" bIns="40083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sz="1900">
              <a:latin typeface="BrowalliaUPC" panose="020B0604020202020204" pitchFamily="34" charset="-34"/>
              <a:cs typeface="BrowalliaUPC" panose="020B0604020202020204" pitchFamily="34" charset="-34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xmlns="" id="{55E6DA75-72C3-4D5A-986D-8C21BA4770A0}"/>
              </a:ext>
            </a:extLst>
          </p:cNvPr>
          <p:cNvSpPr txBox="1"/>
          <p:nvPr/>
        </p:nvSpPr>
        <p:spPr>
          <a:xfrm>
            <a:off x="4183539" y="2733772"/>
            <a:ext cx="4373739" cy="3203727"/>
          </a:xfrm>
          <a:prstGeom prst="rect">
            <a:avLst/>
          </a:prstGeom>
          <a:noFill/>
        </p:spPr>
        <p:txBody>
          <a:bodyPr wrap="square" lIns="40083" tIns="40083" rIns="40083" bIns="40083" rtlCol="0">
            <a:spAutoFit/>
          </a:bodyPr>
          <a:lstStyle/>
          <a:p>
            <a:pPr>
              <a:spcBef>
                <a:spcPts val="351"/>
              </a:spcBef>
              <a:buSzPct val="40000"/>
            </a:pPr>
            <a:r>
              <a:rPr lang="th-TH" altLang="ko-KR" sz="4000" b="1" dirty="0">
                <a:latin typeface="TH SarabunPSK"/>
                <a:cs typeface="TH SarabunPSK"/>
              </a:rPr>
              <a:t>เริ่มนับสัญญาสัมปทานใหม่</a:t>
            </a:r>
            <a:br>
              <a:rPr lang="th-TH" altLang="ko-KR" sz="4000" b="1" dirty="0">
                <a:latin typeface="TH SarabunPSK"/>
                <a:cs typeface="TH SarabunPSK"/>
              </a:rPr>
            </a:br>
            <a:r>
              <a:rPr lang="th-TH" altLang="ko-KR" sz="4000" b="1" dirty="0">
                <a:latin typeface="TH SarabunPSK"/>
                <a:cs typeface="TH SarabunPSK"/>
              </a:rPr>
              <a:t>หลังจากสัมปทานเดิมสิ้นสุดลง</a:t>
            </a:r>
          </a:p>
          <a:p>
            <a:pPr>
              <a:spcBef>
                <a:spcPts val="351"/>
              </a:spcBef>
              <a:buSzPct val="40000"/>
            </a:pPr>
            <a:r>
              <a:rPr lang="th-TH" altLang="ko-KR" sz="4000" b="1" dirty="0">
                <a:latin typeface="TH SarabunPSK"/>
                <a:cs typeface="TH SarabunPSK"/>
              </a:rPr>
              <a:t>สัมปทานใหม่ อายุ 30 ปี </a:t>
            </a:r>
            <a:br>
              <a:rPr lang="th-TH" altLang="ko-KR" sz="4000" b="1" dirty="0">
                <a:latin typeface="TH SarabunPSK"/>
                <a:cs typeface="TH SarabunPSK"/>
              </a:rPr>
            </a:br>
            <a:r>
              <a:rPr lang="th-TH" altLang="ko-KR" sz="4000" b="1" dirty="0">
                <a:latin typeface="TH SarabunPSK"/>
                <a:cs typeface="TH SarabunPSK"/>
              </a:rPr>
              <a:t>โดยจะมีการแบ่งรายได้ให้ กทม. </a:t>
            </a:r>
          </a:p>
        </p:txBody>
      </p:sp>
      <p:sp>
        <p:nvSpPr>
          <p:cNvPr id="23" name="Chevron 22"/>
          <p:cNvSpPr/>
          <p:nvPr/>
        </p:nvSpPr>
        <p:spPr>
          <a:xfrm>
            <a:off x="444669" y="1124744"/>
            <a:ext cx="3942525" cy="1008113"/>
          </a:xfrm>
          <a:prstGeom prst="chevron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80165" tIns="40083" rIns="80165" bIns="40083" rtlCol="0" anchor="ctr"/>
          <a:lstStyle/>
          <a:p>
            <a:pPr algn="ctr"/>
            <a:r>
              <a:rPr lang="en-US" sz="3600" b="1" dirty="0">
                <a:solidFill>
                  <a:schemeClr val="tx1"/>
                </a:solidFill>
                <a:latin typeface="TH SarabunPSK"/>
                <a:cs typeface="TH SarabunPSK"/>
              </a:rPr>
              <a:t>2562 – 2572</a:t>
            </a:r>
            <a:endParaRPr lang="th-TH" sz="3600" b="1" dirty="0">
              <a:solidFill>
                <a:schemeClr val="tx1"/>
              </a:solidFill>
              <a:latin typeface="TH SarabunPSK"/>
              <a:cs typeface="TH SarabunPSK"/>
            </a:endParaRPr>
          </a:p>
          <a:p>
            <a:pPr algn="ctr"/>
            <a:r>
              <a:rPr lang="th-TH" sz="3600" b="1" dirty="0">
                <a:solidFill>
                  <a:schemeClr val="tx1"/>
                </a:solidFill>
                <a:latin typeface="TH SarabunPSK"/>
                <a:cs typeface="TH SarabunPSK"/>
              </a:rPr>
              <a:t>สัมปทานเดิม</a:t>
            </a:r>
            <a:endParaRPr lang="en-US" sz="3600" b="1" dirty="0">
              <a:solidFill>
                <a:schemeClr val="tx1"/>
              </a:solidFill>
              <a:latin typeface="TH SarabunPSK"/>
              <a:cs typeface="TH SarabunPSK"/>
            </a:endParaRPr>
          </a:p>
        </p:txBody>
      </p:sp>
      <p:sp>
        <p:nvSpPr>
          <p:cNvPr id="21" name="Title 3"/>
          <p:cNvSpPr txBox="1">
            <a:spLocks/>
          </p:cNvSpPr>
          <p:nvPr/>
        </p:nvSpPr>
        <p:spPr>
          <a:xfrm>
            <a:off x="259969" y="241598"/>
            <a:ext cx="8693899" cy="731410"/>
          </a:xfrm>
          <a:prstGeom prst="rect">
            <a:avLst/>
          </a:prstGeom>
          <a:ln w="28575">
            <a:noFill/>
          </a:ln>
        </p:spPr>
        <p:txBody>
          <a:bodyPr lIns="0" tIns="40083" rIns="40083" bIns="40083" anchor="ctr" anchorCtr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801654"/>
            <a:r>
              <a:rPr lang="th-TH" sz="4000" b="1" u="sng" dirty="0">
                <a:solidFill>
                  <a:schemeClr val="bg1"/>
                </a:solidFill>
                <a:latin typeface="TH SarabunPSK"/>
                <a:cs typeface="TH SarabunPSK"/>
              </a:rPr>
              <a:t>สัญญาสัมปทาน 30 ปี (จากสัญญาเดิมที่ยังเหลืออีก 10 ปี) </a:t>
            </a:r>
            <a:endParaRPr lang="en-US" sz="4000" b="1" u="sng" dirty="0">
              <a:solidFill>
                <a:schemeClr val="bg1"/>
              </a:solidFill>
              <a:latin typeface="TH SarabunPSK"/>
              <a:cs typeface="TH SarabunPSK"/>
            </a:endParaRPr>
          </a:p>
        </p:txBody>
      </p:sp>
    </p:spTree>
    <p:extLst>
      <p:ext uri="{BB962C8B-B14F-4D97-AF65-F5344CB8AC3E}">
        <p14:creationId xmlns:p14="http://schemas.microsoft.com/office/powerpoint/2010/main" val="17195439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txBody>
          <a:bodyPr/>
          <a:lstStyle/>
          <a:p>
            <a:r>
              <a:rPr lang="th-TH" dirty="0"/>
              <a:t/>
            </a:r>
            <a:br>
              <a:rPr lang="th-TH" dirty="0"/>
            </a:br>
            <a:r>
              <a:rPr lang="th-TH" dirty="0"/>
              <a:t/>
            </a:r>
            <a:br>
              <a:rPr lang="th-TH" dirty="0"/>
            </a:br>
            <a:r>
              <a:rPr lang="th-TH" dirty="0"/>
              <a:t/>
            </a:r>
            <a:br>
              <a:rPr lang="th-TH" dirty="0"/>
            </a:br>
            <a:endParaRPr lang="en-US" dirty="0"/>
          </a:p>
        </p:txBody>
      </p:sp>
      <p:grpSp>
        <p:nvGrpSpPr>
          <p:cNvPr id="10" name="Group 9"/>
          <p:cNvGrpSpPr/>
          <p:nvPr/>
        </p:nvGrpSpPr>
        <p:grpSpPr>
          <a:xfrm>
            <a:off x="221529" y="2071701"/>
            <a:ext cx="533148" cy="560165"/>
            <a:chOff x="940394" y="2031060"/>
            <a:chExt cx="1282229" cy="1225106"/>
          </a:xfrm>
        </p:grpSpPr>
        <p:sp>
          <p:nvSpPr>
            <p:cNvPr id="8" name="Oval 7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" name="Oval 8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7" name="TextBox 6"/>
          <p:cNvSpPr txBox="1"/>
          <p:nvPr/>
        </p:nvSpPr>
        <p:spPr>
          <a:xfrm>
            <a:off x="885366" y="1827521"/>
            <a:ext cx="8103542" cy="923330"/>
          </a:xfrm>
          <a:prstGeom prst="rect">
            <a:avLst/>
          </a:prstGeom>
          <a:solidFill>
            <a:schemeClr val="accent5">
              <a:lumMod val="40000"/>
              <a:lumOff val="60000"/>
              <a:alpha val="93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หนี้สินทั้งหมด</a:t>
            </a:r>
            <a:r>
              <a:rPr lang="en-US" sz="4400" b="1" dirty="0">
                <a:solidFill>
                  <a:srgbClr val="000000"/>
                </a:solidFill>
                <a:latin typeface="TH SarabunPSK"/>
                <a:cs typeface="TH SarabunPSK"/>
              </a:rPr>
              <a:t> </a:t>
            </a:r>
            <a:r>
              <a:rPr lang="en-US" sz="5400" b="1" dirty="0">
                <a:solidFill>
                  <a:srgbClr val="000000"/>
                </a:solidFill>
                <a:latin typeface="TH SarabunPSK"/>
                <a:cs typeface="TH SarabunPSK"/>
              </a:rPr>
              <a:t>113,428</a:t>
            </a:r>
            <a:r>
              <a:rPr lang="en-US" sz="4400" b="1" dirty="0">
                <a:solidFill>
                  <a:srgbClr val="000000"/>
                </a:solidFill>
                <a:latin typeface="TH SarabunPSK"/>
                <a:cs typeface="TH SarabunPSK"/>
              </a:rPr>
              <a:t> </a:t>
            </a:r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ล้านบาท</a:t>
            </a:r>
            <a:endParaRPr lang="en-US" sz="4400" b="1" dirty="0">
              <a:solidFill>
                <a:srgbClr val="000000"/>
              </a:solidFill>
              <a:latin typeface="TH SarabunPSK"/>
              <a:cs typeface="TH SarabunPSK"/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21529" y="3282724"/>
            <a:ext cx="533148" cy="560165"/>
            <a:chOff x="940394" y="2031060"/>
            <a:chExt cx="1282229" cy="1225106"/>
          </a:xfrm>
        </p:grpSpPr>
        <p:sp>
          <p:nvSpPr>
            <p:cNvPr id="13" name="Oval 12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85366" y="3059362"/>
            <a:ext cx="8103542" cy="923330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หนี้สินต้องชำระหลังปี </a:t>
            </a:r>
            <a:r>
              <a:rPr lang="en-US" sz="4400" b="1" dirty="0">
                <a:solidFill>
                  <a:srgbClr val="000000"/>
                </a:solidFill>
                <a:latin typeface="TH SarabunPSK"/>
                <a:cs typeface="TH SarabunPSK"/>
              </a:rPr>
              <a:t>2572 </a:t>
            </a:r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 </a:t>
            </a:r>
            <a:r>
              <a:rPr lang="en-US" sz="5400" b="1" dirty="0">
                <a:solidFill>
                  <a:srgbClr val="000000"/>
                </a:solidFill>
                <a:latin typeface="TH SarabunPSK"/>
                <a:cs typeface="TH SarabunPSK"/>
              </a:rPr>
              <a:t>55,472 </a:t>
            </a:r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ล้านบาท</a:t>
            </a:r>
            <a:endParaRPr lang="en-US" sz="4400" b="1" dirty="0">
              <a:solidFill>
                <a:srgbClr val="000000"/>
              </a:solidFill>
              <a:latin typeface="TH SarabunPSK"/>
              <a:cs typeface="TH SarabunPSK"/>
            </a:endParaRPr>
          </a:p>
        </p:txBody>
      </p:sp>
      <p:grpSp>
        <p:nvGrpSpPr>
          <p:cNvPr id="16" name="Group 15"/>
          <p:cNvGrpSpPr/>
          <p:nvPr/>
        </p:nvGrpSpPr>
        <p:grpSpPr>
          <a:xfrm>
            <a:off x="214755" y="4497995"/>
            <a:ext cx="533148" cy="560165"/>
            <a:chOff x="940394" y="2031060"/>
            <a:chExt cx="1282229" cy="1225106"/>
          </a:xfrm>
        </p:grpSpPr>
        <p:sp>
          <p:nvSpPr>
            <p:cNvPr id="17" name="Oval 16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85366" y="4211344"/>
            <a:ext cx="8103542" cy="1015663"/>
          </a:xfrm>
          <a:prstGeom prst="rect">
            <a:avLst/>
          </a:prstGeom>
          <a:solidFill>
            <a:srgbClr val="FFFF00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th-TH" sz="4800" b="1" dirty="0">
                <a:solidFill>
                  <a:schemeClr val="tx2">
                    <a:lumMod val="75000"/>
                  </a:schemeClr>
                </a:solidFill>
                <a:latin typeface="TH SarabunPSK"/>
                <a:cs typeface="TH SarabunPSK"/>
              </a:rPr>
              <a:t>หนี้ต้องชำระ </a:t>
            </a: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TH SarabunPSK"/>
                <a:cs typeface="TH SarabunPSK"/>
              </a:rPr>
              <a:t>2562</a:t>
            </a:r>
            <a:r>
              <a:rPr lang="mr-IN" sz="4800" b="1" dirty="0">
                <a:solidFill>
                  <a:schemeClr val="tx2">
                    <a:lumMod val="75000"/>
                  </a:schemeClr>
                </a:solidFill>
                <a:latin typeface="TH SarabunPSK"/>
                <a:cs typeface="TH SarabunPSK"/>
              </a:rPr>
              <a:t>–</a:t>
            </a:r>
            <a:r>
              <a:rPr lang="en-US" sz="4800" b="1" dirty="0">
                <a:solidFill>
                  <a:schemeClr val="tx2">
                    <a:lumMod val="75000"/>
                  </a:schemeClr>
                </a:solidFill>
                <a:latin typeface="TH SarabunPSK"/>
                <a:cs typeface="TH SarabunPSK"/>
              </a:rPr>
              <a:t>2572</a:t>
            </a:r>
            <a:r>
              <a:rPr lang="th-TH" sz="4800" b="1" dirty="0">
                <a:solidFill>
                  <a:schemeClr val="tx2">
                    <a:lumMod val="75000"/>
                  </a:schemeClr>
                </a:solidFill>
                <a:latin typeface="TH SarabunPSK"/>
                <a:cs typeface="TH SarabunPSK"/>
              </a:rPr>
              <a:t>  </a:t>
            </a:r>
            <a:r>
              <a:rPr lang="en-US" sz="6000" b="1" u="sng" dirty="0">
                <a:solidFill>
                  <a:srgbClr val="FF0000"/>
                </a:solidFill>
                <a:latin typeface="TH SarabunPSK"/>
                <a:cs typeface="TH SarabunPSK"/>
              </a:rPr>
              <a:t>57,956</a:t>
            </a:r>
            <a:r>
              <a:rPr lang="en-US" sz="4800" b="1" dirty="0">
                <a:solidFill>
                  <a:srgbClr val="FF0000"/>
                </a:solidFill>
                <a:latin typeface="TH SarabunPSK"/>
                <a:cs typeface="TH SarabunPSK"/>
              </a:rPr>
              <a:t> </a:t>
            </a:r>
            <a:r>
              <a:rPr lang="th-TH" sz="4800" b="1" dirty="0">
                <a:solidFill>
                  <a:srgbClr val="052E65"/>
                </a:solidFill>
                <a:latin typeface="TH SarabunPSK"/>
                <a:cs typeface="TH SarabunPSK"/>
              </a:rPr>
              <a:t>ล้านบาท</a:t>
            </a:r>
            <a:endParaRPr lang="en-US" sz="4800" b="1" dirty="0">
              <a:solidFill>
                <a:srgbClr val="052E65"/>
              </a:solidFill>
              <a:latin typeface="TH SarabunPSK"/>
              <a:cs typeface="TH SarabunPSK"/>
            </a:endParaRPr>
          </a:p>
        </p:txBody>
      </p:sp>
      <p:sp>
        <p:nvSpPr>
          <p:cNvPr id="21" name="Subtitle 2"/>
          <p:cNvSpPr txBox="1">
            <a:spLocks/>
          </p:cNvSpPr>
          <p:nvPr/>
        </p:nvSpPr>
        <p:spPr>
          <a:xfrm>
            <a:off x="940393" y="476386"/>
            <a:ext cx="7937561" cy="809082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  <a:sp3d>
            <a:bevelT/>
          </a:sp3d>
        </p:spPr>
        <p:txBody>
          <a:bodyPr vert="horz" lIns="91440" tIns="45720" rIns="91440" bIns="45720" rtlCol="0" anchor="ctr">
            <a:noAutofit/>
          </a:bodyPr>
          <a:lstStyle/>
          <a:p>
            <a:pPr marL="0" marR="0" lvl="1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Symbol" pitchFamily="18" charset="2"/>
              <a:buNone/>
              <a:tabLst/>
              <a:defRPr/>
            </a:pPr>
            <a:r>
              <a:rPr kumimoji="0" lang="th-TH" sz="5600" b="1" i="0" u="none" strike="noStrike" kern="1200" cap="none" spc="0" normalizeH="0" baseline="0" noProof="0" dirty="0">
                <a:ln>
                  <a:noFill/>
                </a:ln>
                <a:solidFill>
                  <a:srgbClr val="2C26C6"/>
                </a:solidFill>
                <a:effectLst/>
                <a:uLnTx/>
                <a:uFillTx/>
                <a:latin typeface="TH SarabunPSK"/>
                <a:ea typeface="+mn-ea"/>
                <a:cs typeface="TH SarabunPSK"/>
              </a:rPr>
              <a:t>มติ ครม.</a:t>
            </a:r>
            <a:endParaRPr kumimoji="0" lang="en-US" sz="5600" b="1" i="0" u="none" strike="noStrike" kern="1200" cap="none" spc="0" normalizeH="0" baseline="0" noProof="0" dirty="0">
              <a:ln>
                <a:noFill/>
              </a:ln>
              <a:solidFill>
                <a:srgbClr val="2C26C6"/>
              </a:solidFill>
              <a:effectLst/>
              <a:uLnTx/>
              <a:uFillTx/>
              <a:latin typeface="TH SarabunPSK"/>
              <a:ea typeface="+mn-ea"/>
              <a:cs typeface="TH SarabunPSK"/>
            </a:endParaRPr>
          </a:p>
        </p:txBody>
      </p:sp>
      <p:sp>
        <p:nvSpPr>
          <p:cNvPr id="22" name="Oval 21"/>
          <p:cNvSpPr/>
          <p:nvPr/>
        </p:nvSpPr>
        <p:spPr>
          <a:xfrm>
            <a:off x="142141" y="270736"/>
            <a:ext cx="1178299" cy="116308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71475" dist="419100" dir="4200000" sx="41000" sy="41000" algn="t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  <a:bevelB w="139700" h="1397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309576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txBody>
          <a:bodyPr/>
          <a:lstStyle/>
          <a:p>
            <a:endParaRPr lang="en-US" dirty="0">
              <a:latin typeface="TH SarabunPSK"/>
              <a:cs typeface="TH SarabunPS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393" y="476386"/>
            <a:ext cx="7937561" cy="80908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  <a:sp3d>
            <a:bevelT/>
          </a:sp3d>
        </p:spPr>
        <p:txBody>
          <a:bodyPr anchor="ctr">
            <a:noAutofit/>
          </a:bodyPr>
          <a:lstStyle/>
          <a:p>
            <a:pPr marL="0" lvl="1">
              <a:spcBef>
                <a:spcPts val="0"/>
              </a:spcBef>
            </a:pPr>
            <a:r>
              <a:rPr lang="th-TH" sz="5600" b="1" dirty="0">
                <a:solidFill>
                  <a:srgbClr val="2C26C6"/>
                </a:solidFill>
                <a:latin typeface="TH SarabunPSK"/>
                <a:cs typeface="TH SarabunPSK"/>
              </a:rPr>
              <a:t>กรณีรอสัมปทานสายหลักหมดอายุ</a:t>
            </a:r>
            <a:endParaRPr lang="en-US" sz="5600" b="1" dirty="0">
              <a:solidFill>
                <a:srgbClr val="2C26C6"/>
              </a:solidFill>
              <a:latin typeface="TH SarabunPSK"/>
              <a:cs typeface="TH SarabunPSK"/>
            </a:endParaRPr>
          </a:p>
        </p:txBody>
      </p:sp>
      <p:sp>
        <p:nvSpPr>
          <p:cNvPr id="5" name="Oval 4"/>
          <p:cNvSpPr/>
          <p:nvPr/>
        </p:nvSpPr>
        <p:spPr>
          <a:xfrm>
            <a:off x="347068" y="291792"/>
            <a:ext cx="1077302" cy="1163082"/>
          </a:xfrm>
          <a:prstGeom prst="ellips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2141" y="270736"/>
            <a:ext cx="1178299" cy="116308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71475" dist="419100" dir="4200000" sx="41000" sy="41000" algn="t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  <a:bevelB w="139700" h="1397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347068" y="1454874"/>
            <a:ext cx="863101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h-TH" sz="5400" b="1" dirty="0">
                <a:solidFill>
                  <a:schemeClr val="bg1"/>
                </a:solidFill>
                <a:latin typeface="TH SarabunPSK"/>
                <a:cs typeface="TH SarabunPSK"/>
              </a:rPr>
              <a:t>ผลกระทบต่อประชาชนและ กทม.</a:t>
            </a:r>
            <a:endParaRPr lang="en-US" sz="5400" b="1" dirty="0">
              <a:solidFill>
                <a:schemeClr val="bg1"/>
              </a:solidFill>
            </a:endParaRPr>
          </a:p>
        </p:txBody>
      </p:sp>
      <p:grpSp>
        <p:nvGrpSpPr>
          <p:cNvPr id="12" name="Group 11"/>
          <p:cNvGrpSpPr/>
          <p:nvPr/>
        </p:nvGrpSpPr>
        <p:grpSpPr>
          <a:xfrm>
            <a:off x="203931" y="2877157"/>
            <a:ext cx="533148" cy="560165"/>
            <a:chOff x="940394" y="2031060"/>
            <a:chExt cx="1282229" cy="1225106"/>
          </a:xfrm>
        </p:grpSpPr>
        <p:sp>
          <p:nvSpPr>
            <p:cNvPr id="13" name="Oval 12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867768" y="2632977"/>
            <a:ext cx="8103542" cy="769441"/>
          </a:xfrm>
          <a:prstGeom prst="rect">
            <a:avLst/>
          </a:prstGeom>
          <a:solidFill>
            <a:srgbClr val="FFFF00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ประชาชนมีภาระค่าโดยสารสูงสุด </a:t>
            </a:r>
            <a:r>
              <a:rPr lang="en-US" sz="4400" b="1" dirty="0">
                <a:solidFill>
                  <a:srgbClr val="000000"/>
                </a:solidFill>
                <a:latin typeface="TH SarabunPSK"/>
                <a:cs typeface="TH SarabunPSK"/>
              </a:rPr>
              <a:t>158 </a:t>
            </a:r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บาท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225434" y="3896497"/>
            <a:ext cx="533148" cy="560165"/>
            <a:chOff x="940394" y="2031060"/>
            <a:chExt cx="1282229" cy="1225106"/>
          </a:xfrm>
        </p:grpSpPr>
        <p:sp>
          <p:nvSpPr>
            <p:cNvPr id="17" name="Oval 16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889271" y="3652317"/>
            <a:ext cx="8103542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ประชาชนต้องจ่ายค่าแรกเข้าซ้ำซ้อน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203931" y="4919566"/>
            <a:ext cx="533148" cy="560165"/>
            <a:chOff x="940394" y="2031060"/>
            <a:chExt cx="1282229" cy="1225106"/>
          </a:xfrm>
        </p:grpSpPr>
        <p:sp>
          <p:nvSpPr>
            <p:cNvPr id="21" name="Oval 20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3" name="TextBox 22"/>
          <p:cNvSpPr txBox="1"/>
          <p:nvPr/>
        </p:nvSpPr>
        <p:spPr>
          <a:xfrm>
            <a:off x="867768" y="4675386"/>
            <a:ext cx="8103542" cy="769441"/>
          </a:xfrm>
          <a:prstGeom prst="rect">
            <a:avLst/>
          </a:prstGeom>
          <a:solidFill>
            <a:srgbClr val="FFFF00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กทม. มีภาระหนี้ </a:t>
            </a:r>
            <a:r>
              <a:rPr lang="en-US" sz="4400" b="1" dirty="0">
                <a:solidFill>
                  <a:srgbClr val="000000"/>
                </a:solidFill>
                <a:latin typeface="TH SarabunPSK"/>
                <a:cs typeface="TH SarabunPSK"/>
              </a:rPr>
              <a:t>57,956 </a:t>
            </a:r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ล้านบาท</a:t>
            </a:r>
          </a:p>
        </p:txBody>
      </p:sp>
    </p:spTree>
    <p:extLst>
      <p:ext uri="{BB962C8B-B14F-4D97-AF65-F5344CB8AC3E}">
        <p14:creationId xmlns:p14="http://schemas.microsoft.com/office/powerpoint/2010/main" val="151276838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txBody>
          <a:bodyPr/>
          <a:lstStyle/>
          <a:p>
            <a:endParaRPr lang="en-US" dirty="0">
              <a:latin typeface="TH SarabunPSK"/>
              <a:cs typeface="TH SarabunPS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393" y="476386"/>
            <a:ext cx="7937561" cy="80908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  <a:sp3d>
            <a:bevelT/>
          </a:sp3d>
        </p:spPr>
        <p:txBody>
          <a:bodyPr anchor="ctr">
            <a:noAutofit/>
          </a:bodyPr>
          <a:lstStyle/>
          <a:p>
            <a:pPr marL="0" lvl="1">
              <a:spcBef>
                <a:spcPts val="0"/>
              </a:spcBef>
            </a:pPr>
            <a:r>
              <a:rPr lang="th-TH" sz="5600" b="1" dirty="0">
                <a:solidFill>
                  <a:srgbClr val="2C26C6"/>
                </a:solidFill>
                <a:latin typeface="TH SarabunPSK"/>
                <a:cs typeface="TH SarabunPSK"/>
              </a:rPr>
              <a:t>ข้อพิจารณา</a:t>
            </a:r>
            <a:endParaRPr lang="en-US" sz="5600" b="1" dirty="0">
              <a:solidFill>
                <a:srgbClr val="2C26C6"/>
              </a:solidFill>
              <a:latin typeface="TH SarabunPSK"/>
              <a:cs typeface="TH SarabunPSK"/>
            </a:endParaRPr>
          </a:p>
        </p:txBody>
      </p:sp>
      <p:sp>
        <p:nvSpPr>
          <p:cNvPr id="5" name="Oval 4"/>
          <p:cNvSpPr/>
          <p:nvPr/>
        </p:nvSpPr>
        <p:spPr>
          <a:xfrm>
            <a:off x="347068" y="291792"/>
            <a:ext cx="1077302" cy="1163082"/>
          </a:xfrm>
          <a:prstGeom prst="ellips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2141" y="270736"/>
            <a:ext cx="1178299" cy="116308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71475" dist="419100" dir="4200000" sx="41000" sy="41000" algn="t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  <a:bevelB w="139700" h="1397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89271" y="3115937"/>
            <a:ext cx="7680939" cy="1446550"/>
          </a:xfrm>
          <a:prstGeom prst="rect">
            <a:avLst/>
          </a:prstGeom>
          <a:solidFill>
            <a:schemeClr val="bg1">
              <a:alpha val="48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การกำหนดผลตอบแทนเอกชนรายใหม่</a:t>
            </a:r>
          </a:p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จะมีอัตราใกล้เคียงกับปัจจุบัน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889271" y="4813183"/>
            <a:ext cx="7680939" cy="1446550"/>
          </a:xfrm>
          <a:prstGeom prst="rect">
            <a:avLst/>
          </a:prstGeom>
          <a:solidFill>
            <a:schemeClr val="bg1">
              <a:alpha val="42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เอกชนรายใหม่ มีค่าใช้จ่ายมากขึ้น</a:t>
            </a:r>
          </a:p>
          <a:p>
            <a:pPr algn="ctr"/>
            <a:r>
              <a:rPr lang="th-TH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จากสัมปทานเดิมและสัญญาจ้างเดินรถ</a:t>
            </a:r>
            <a:endParaRPr lang="th-TH" sz="4400" b="1" dirty="0">
              <a:solidFill>
                <a:srgbClr val="000000"/>
              </a:solidFill>
              <a:latin typeface="TH SarabunPSK"/>
              <a:cs typeface="TH SarabunPSK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89271" y="1656585"/>
            <a:ext cx="7659436" cy="769441"/>
          </a:xfrm>
          <a:prstGeom prst="rect">
            <a:avLst/>
          </a:prstGeom>
          <a:solidFill>
            <a:srgbClr val="FFC000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กรณีรอสัมปทานหลักหมดอายุ</a:t>
            </a:r>
          </a:p>
        </p:txBody>
      </p:sp>
      <p:sp>
        <p:nvSpPr>
          <p:cNvPr id="6" name="Down Arrow 5"/>
          <p:cNvSpPr/>
          <p:nvPr/>
        </p:nvSpPr>
        <p:spPr>
          <a:xfrm>
            <a:off x="4386062" y="2496574"/>
            <a:ext cx="517391" cy="552638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48872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txBody>
          <a:bodyPr/>
          <a:lstStyle/>
          <a:p>
            <a:endParaRPr lang="en-US" dirty="0">
              <a:latin typeface="TH SarabunPSK"/>
              <a:cs typeface="TH SarabunPS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393" y="476386"/>
            <a:ext cx="7937561" cy="80908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  <a:sp3d>
            <a:bevelT/>
          </a:sp3d>
        </p:spPr>
        <p:txBody>
          <a:bodyPr anchor="ctr">
            <a:noAutofit/>
          </a:bodyPr>
          <a:lstStyle/>
          <a:p>
            <a:pPr marL="0" lvl="1">
              <a:spcBef>
                <a:spcPts val="0"/>
              </a:spcBef>
            </a:pPr>
            <a:r>
              <a:rPr lang="th-TH" sz="5600" b="1" dirty="0">
                <a:solidFill>
                  <a:srgbClr val="2C26C6"/>
                </a:solidFill>
                <a:latin typeface="TH SarabunPSK"/>
                <a:cs typeface="TH SarabunPSK"/>
              </a:rPr>
              <a:t>ข้อพิจารณา</a:t>
            </a:r>
            <a:endParaRPr lang="en-US" sz="5600" b="1" dirty="0">
              <a:solidFill>
                <a:srgbClr val="2C26C6"/>
              </a:solidFill>
              <a:latin typeface="TH SarabunPSK"/>
              <a:cs typeface="TH SarabunPSK"/>
            </a:endParaRPr>
          </a:p>
        </p:txBody>
      </p:sp>
      <p:sp>
        <p:nvSpPr>
          <p:cNvPr id="5" name="Oval 4"/>
          <p:cNvSpPr/>
          <p:nvPr/>
        </p:nvSpPr>
        <p:spPr>
          <a:xfrm>
            <a:off x="347068" y="291792"/>
            <a:ext cx="1077302" cy="1163082"/>
          </a:xfrm>
          <a:prstGeom prst="ellips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2141" y="270736"/>
            <a:ext cx="1178299" cy="116308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71475" dist="419100" dir="4200000" sx="41000" sy="41000" algn="t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  <a:bevelB w="139700" h="1397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867768" y="3356257"/>
            <a:ext cx="7680939" cy="769441"/>
          </a:xfrm>
          <a:prstGeom prst="rect">
            <a:avLst/>
          </a:prstGeom>
          <a:solidFill>
            <a:schemeClr val="accent4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หากขอรับการสนับสนุนจากรัฐบาล 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347068" y="5060106"/>
            <a:ext cx="4262413" cy="769441"/>
          </a:xfrm>
          <a:prstGeom prst="rect">
            <a:avLst/>
          </a:prstGeom>
          <a:solidFill>
            <a:srgbClr val="FF0000">
              <a:alpha val="81000"/>
            </a:srgb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chemeClr val="bg1"/>
                </a:solidFill>
                <a:latin typeface="TH SarabunPSK"/>
                <a:cs typeface="TH SarabunPSK"/>
              </a:rPr>
              <a:t>เป็นหนี้สาธารณะ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889271" y="1656585"/>
            <a:ext cx="7659436" cy="769441"/>
          </a:xfrm>
          <a:prstGeom prst="rect">
            <a:avLst/>
          </a:prstGeom>
          <a:solidFill>
            <a:srgbClr val="FFFF00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กทม. ไม่สามารถรับภาระหนี้ได้</a:t>
            </a:r>
          </a:p>
        </p:txBody>
      </p:sp>
      <p:sp>
        <p:nvSpPr>
          <p:cNvPr id="6" name="Down Arrow 5"/>
          <p:cNvSpPr/>
          <p:nvPr/>
        </p:nvSpPr>
        <p:spPr>
          <a:xfrm>
            <a:off x="4386062" y="2460930"/>
            <a:ext cx="634979" cy="8431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8" name="Down Arrow 27"/>
          <p:cNvSpPr/>
          <p:nvPr/>
        </p:nvSpPr>
        <p:spPr>
          <a:xfrm>
            <a:off x="4386061" y="4216967"/>
            <a:ext cx="634979" cy="843139"/>
          </a:xfrm>
          <a:prstGeom prst="downArrow">
            <a:avLst/>
          </a:prstGeom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4762347" y="5047314"/>
            <a:ext cx="4033294" cy="769441"/>
          </a:xfrm>
          <a:prstGeom prst="rect">
            <a:avLst/>
          </a:prstGeom>
          <a:solidFill>
            <a:srgbClr val="FF0000">
              <a:alpha val="75000"/>
            </a:srgb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chemeClr val="bg1"/>
                </a:solidFill>
                <a:latin typeface="TH SarabunPSK"/>
                <a:cs typeface="TH SarabunPSK"/>
              </a:rPr>
              <a:t>เป็นภาระการเงินการคลัง</a:t>
            </a:r>
          </a:p>
        </p:txBody>
      </p:sp>
    </p:spTree>
    <p:extLst>
      <p:ext uri="{BB962C8B-B14F-4D97-AF65-F5344CB8AC3E}">
        <p14:creationId xmlns:p14="http://schemas.microsoft.com/office/powerpoint/2010/main" val="160195398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txBody>
          <a:bodyPr/>
          <a:lstStyle/>
          <a:p>
            <a:endParaRPr lang="en-US" dirty="0">
              <a:latin typeface="TH SarabunPSK"/>
              <a:cs typeface="TH SarabunPS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54693" y="476386"/>
            <a:ext cx="7937561" cy="80908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  <a:sp3d>
            <a:bevelT/>
          </a:sp3d>
        </p:spPr>
        <p:txBody>
          <a:bodyPr anchor="ctr">
            <a:noAutofit/>
          </a:bodyPr>
          <a:lstStyle/>
          <a:p>
            <a:pPr marL="0" lvl="1">
              <a:spcBef>
                <a:spcPts val="0"/>
              </a:spcBef>
            </a:pPr>
            <a:r>
              <a:rPr lang="th-TH" sz="5600" b="1" dirty="0">
                <a:solidFill>
                  <a:srgbClr val="2C26C6"/>
                </a:solidFill>
                <a:latin typeface="TH SarabunPSK"/>
                <a:cs typeface="TH SarabunPSK"/>
              </a:rPr>
              <a:t>ให้เอกชนร่วมลงทุนตาม </a:t>
            </a:r>
            <a:r>
              <a:rPr lang="th-TH" sz="5600" b="1" dirty="0" smtClean="0">
                <a:solidFill>
                  <a:srgbClr val="2C26C6"/>
                </a:solidFill>
                <a:latin typeface="TH SarabunPSK"/>
                <a:cs typeface="TH SarabunPSK"/>
              </a:rPr>
              <a:t>พ.ร.บ.ร่วม</a:t>
            </a:r>
            <a:r>
              <a:rPr lang="th-TH" sz="5600" b="1" dirty="0">
                <a:solidFill>
                  <a:srgbClr val="2C26C6"/>
                </a:solidFill>
                <a:latin typeface="TH SarabunPSK"/>
                <a:cs typeface="TH SarabunPSK"/>
              </a:rPr>
              <a:t>ทุน</a:t>
            </a:r>
            <a:endParaRPr lang="en-US" sz="5600" b="1" dirty="0">
              <a:solidFill>
                <a:srgbClr val="2C26C6"/>
              </a:solidFill>
              <a:latin typeface="TH SarabunPSK"/>
              <a:cs typeface="TH SarabunPSK"/>
            </a:endParaRPr>
          </a:p>
        </p:txBody>
      </p:sp>
      <p:sp>
        <p:nvSpPr>
          <p:cNvPr id="5" name="Oval 4"/>
          <p:cNvSpPr/>
          <p:nvPr/>
        </p:nvSpPr>
        <p:spPr>
          <a:xfrm>
            <a:off x="258168" y="291792"/>
            <a:ext cx="1077302" cy="1163082"/>
          </a:xfrm>
          <a:prstGeom prst="ellips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53241" y="270736"/>
            <a:ext cx="1178299" cy="116308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71475" dist="419100" dir="4200000" sx="41000" sy="41000" algn="t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  <a:bevelB w="139700" h="1397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889271" y="1656585"/>
            <a:ext cx="7879250" cy="769441"/>
          </a:xfrm>
          <a:prstGeom prst="rect">
            <a:avLst/>
          </a:prstGeom>
          <a:solidFill>
            <a:srgbClr val="FFFF00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ให้มีการเปิดประมูลเอกชนรายใหม่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89063" y="3096120"/>
            <a:ext cx="7879458" cy="769441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ต้องใช้เวลาดำเนินการประมาณ </a:t>
            </a:r>
            <a:r>
              <a:rPr lang="en-US" sz="4400" b="1" dirty="0">
                <a:solidFill>
                  <a:srgbClr val="000000"/>
                </a:solidFill>
                <a:latin typeface="TH SarabunPSK"/>
                <a:cs typeface="TH SarabunPSK"/>
              </a:rPr>
              <a:t>2-3 </a:t>
            </a:r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ปี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203723" y="3212146"/>
            <a:ext cx="533148" cy="560165"/>
            <a:chOff x="940394" y="2031060"/>
            <a:chExt cx="1282229" cy="1225106"/>
          </a:xfrm>
        </p:grpSpPr>
        <p:sp>
          <p:nvSpPr>
            <p:cNvPr id="12" name="Oval 11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3" name="Oval 12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4" name="TextBox 13"/>
          <p:cNvSpPr txBox="1"/>
          <p:nvPr/>
        </p:nvSpPr>
        <p:spPr>
          <a:xfrm>
            <a:off x="889271" y="4017961"/>
            <a:ext cx="7879250" cy="769441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ประชาชนต้องรับภาระค่าโดยสาร</a:t>
            </a:r>
          </a:p>
        </p:txBody>
      </p:sp>
      <p:grpSp>
        <p:nvGrpSpPr>
          <p:cNvPr id="15" name="Group 14"/>
          <p:cNvGrpSpPr/>
          <p:nvPr/>
        </p:nvGrpSpPr>
        <p:grpSpPr>
          <a:xfrm>
            <a:off x="203931" y="4133987"/>
            <a:ext cx="533148" cy="560165"/>
            <a:chOff x="940394" y="2031060"/>
            <a:chExt cx="1282229" cy="1225106"/>
          </a:xfrm>
        </p:grpSpPr>
        <p:sp>
          <p:nvSpPr>
            <p:cNvPr id="16" name="Oval 15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7" name="Oval 16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8" name="TextBox 17"/>
          <p:cNvSpPr txBox="1"/>
          <p:nvPr/>
        </p:nvSpPr>
        <p:spPr>
          <a:xfrm>
            <a:off x="889062" y="4978005"/>
            <a:ext cx="7879459" cy="769441"/>
          </a:xfrm>
          <a:prstGeom prst="rect">
            <a:avLst/>
          </a:prstGeom>
          <a:solidFill>
            <a:srgbClr val="83D3FE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กทม. มีปัญหาหนี้</a:t>
            </a:r>
            <a:r>
              <a:rPr lang="th-TH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สินต้องเจรจา </a:t>
            </a:r>
            <a:r>
              <a:rPr lang="en-US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113,428 </a:t>
            </a:r>
            <a:r>
              <a:rPr lang="th-TH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ล้านบาท</a:t>
            </a:r>
            <a:endParaRPr lang="th-TH" sz="4400" b="1" dirty="0">
              <a:solidFill>
                <a:srgbClr val="000000"/>
              </a:solidFill>
              <a:latin typeface="TH SarabunPSK"/>
              <a:cs typeface="TH SarabunPSK"/>
            </a:endParaRPr>
          </a:p>
        </p:txBody>
      </p:sp>
      <p:grpSp>
        <p:nvGrpSpPr>
          <p:cNvPr id="20" name="Group 19"/>
          <p:cNvGrpSpPr/>
          <p:nvPr/>
        </p:nvGrpSpPr>
        <p:grpSpPr>
          <a:xfrm>
            <a:off x="203723" y="5089262"/>
            <a:ext cx="533148" cy="560165"/>
            <a:chOff x="940394" y="2031060"/>
            <a:chExt cx="1282229" cy="1225106"/>
          </a:xfrm>
        </p:grpSpPr>
        <p:sp>
          <p:nvSpPr>
            <p:cNvPr id="21" name="Oval 20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" name="Down Arrow 23"/>
          <p:cNvSpPr/>
          <p:nvPr/>
        </p:nvSpPr>
        <p:spPr>
          <a:xfrm>
            <a:off x="4283612" y="2511082"/>
            <a:ext cx="520505" cy="563935"/>
          </a:xfrm>
          <a:prstGeom prst="down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3103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txBody>
          <a:bodyPr/>
          <a:lstStyle/>
          <a:p>
            <a:endParaRPr lang="en-US" dirty="0">
              <a:latin typeface="TH SarabunPSK"/>
              <a:cs typeface="TH SarabunPS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393" y="476386"/>
            <a:ext cx="7937561" cy="80908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  <a:sp3d>
            <a:bevelT/>
          </a:sp3d>
        </p:spPr>
        <p:txBody>
          <a:bodyPr anchor="ctr">
            <a:noAutofit/>
          </a:bodyPr>
          <a:lstStyle/>
          <a:p>
            <a:pPr marL="0" lvl="1">
              <a:spcBef>
                <a:spcPts val="0"/>
              </a:spcBef>
            </a:pPr>
            <a:r>
              <a:rPr lang="th-TH" sz="5600" b="1" dirty="0">
                <a:solidFill>
                  <a:srgbClr val="2C26C6"/>
                </a:solidFill>
                <a:latin typeface="TH SarabunPSK"/>
                <a:cs typeface="TH SarabunPSK"/>
              </a:rPr>
              <a:t>ข้อพิจารณา</a:t>
            </a:r>
            <a:endParaRPr lang="en-US" sz="5600" b="1" dirty="0">
              <a:solidFill>
                <a:srgbClr val="2C26C6"/>
              </a:solidFill>
              <a:latin typeface="TH SarabunPSK"/>
              <a:cs typeface="TH SarabunPSK"/>
            </a:endParaRPr>
          </a:p>
        </p:txBody>
      </p:sp>
      <p:sp>
        <p:nvSpPr>
          <p:cNvPr id="5" name="Oval 4"/>
          <p:cNvSpPr/>
          <p:nvPr/>
        </p:nvSpPr>
        <p:spPr>
          <a:xfrm>
            <a:off x="347068" y="291792"/>
            <a:ext cx="1077302" cy="1163082"/>
          </a:xfrm>
          <a:prstGeom prst="ellips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2141" y="270736"/>
            <a:ext cx="1178299" cy="116308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71475" dist="419100" dir="4200000" sx="41000" sy="41000" algn="t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  <a:bevelB w="139700" h="1397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889271" y="4760128"/>
            <a:ext cx="7680939" cy="1446550"/>
          </a:xfrm>
          <a:prstGeom prst="rect">
            <a:avLst/>
          </a:prstGeom>
          <a:solidFill>
            <a:schemeClr val="accent5">
              <a:lumMod val="75000"/>
            </a:schemeClr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ผู้ประกอ</a:t>
            </a:r>
            <a:r>
              <a:rPr lang="th-TH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บการรายใหม่ต้องมีเวลาเตรียมการ</a:t>
            </a:r>
          </a:p>
          <a:p>
            <a:pPr algn="ctr"/>
            <a:r>
              <a:rPr lang="th-TH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ไม่น้อยกว่า </a:t>
            </a:r>
            <a:r>
              <a:rPr lang="en-US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3 </a:t>
            </a:r>
            <a:r>
              <a:rPr lang="th-TH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ปี</a:t>
            </a:r>
            <a:endParaRPr lang="th-TH" sz="4400" b="1" dirty="0">
              <a:solidFill>
                <a:srgbClr val="000000"/>
              </a:solidFill>
              <a:latin typeface="TH SarabunPSK"/>
              <a:cs typeface="TH SarabunPSK"/>
            </a:endParaRPr>
          </a:p>
        </p:txBody>
      </p:sp>
      <p:sp>
        <p:nvSpPr>
          <p:cNvPr id="27" name="TextBox 26"/>
          <p:cNvSpPr txBox="1"/>
          <p:nvPr/>
        </p:nvSpPr>
        <p:spPr>
          <a:xfrm>
            <a:off x="889271" y="1656585"/>
            <a:ext cx="7659436" cy="2800767"/>
          </a:xfrm>
          <a:prstGeom prst="rect">
            <a:avLst/>
          </a:prstGeom>
          <a:solidFill>
            <a:srgbClr val="DCEEA7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ผู้ประกอบการรายใหม่ ต้องมีภาระต้นทุนสูง</a:t>
            </a:r>
          </a:p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เนื่องจาก</a:t>
            </a:r>
          </a:p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สัญญาสัมปทานเดิม</a:t>
            </a:r>
          </a:p>
          <a:p>
            <a:pPr algn="ctr"/>
            <a:r>
              <a:rPr lang="en-US" sz="4400" b="1" dirty="0">
                <a:solidFill>
                  <a:srgbClr val="000000"/>
                </a:solidFill>
                <a:latin typeface="TH SarabunPSK"/>
                <a:cs typeface="TH SarabunPSK"/>
              </a:rPr>
              <a:t> </a:t>
            </a:r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สัญญาว่าจ้างเดินรถที่ยังมีอยู่</a:t>
            </a:r>
          </a:p>
        </p:txBody>
      </p:sp>
      <p:sp>
        <p:nvSpPr>
          <p:cNvPr id="8" name="Oval 7"/>
          <p:cNvSpPr/>
          <p:nvPr/>
        </p:nvSpPr>
        <p:spPr>
          <a:xfrm>
            <a:off x="2855132" y="3389904"/>
            <a:ext cx="165100" cy="16510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2349500" y="4063004"/>
            <a:ext cx="165100" cy="165100"/>
          </a:xfrm>
          <a:prstGeom prst="ellipse">
            <a:avLst/>
          </a:prstGeom>
          <a:solidFill>
            <a:schemeClr val="accent5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9106114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txBody>
          <a:bodyPr/>
          <a:lstStyle/>
          <a:p>
            <a:endParaRPr lang="en-US" dirty="0">
              <a:latin typeface="TH SarabunPSK"/>
              <a:cs typeface="TH SarabunPSK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40393" y="476386"/>
            <a:ext cx="7937561" cy="809082"/>
          </a:xfr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  <a:reflection blurRad="6350" stA="52000" endA="300" endPos="35000" dir="5400000" sy="-100000" algn="bl" rotWithShape="0"/>
          </a:effectLst>
          <a:scene3d>
            <a:camera prst="perspectiveFront"/>
            <a:lightRig rig="threePt" dir="t"/>
          </a:scene3d>
          <a:sp3d>
            <a:bevelT/>
          </a:sp3d>
        </p:spPr>
        <p:txBody>
          <a:bodyPr anchor="ctr">
            <a:noAutofit/>
          </a:bodyPr>
          <a:lstStyle/>
          <a:p>
            <a:pPr marL="0" lvl="1">
              <a:spcBef>
                <a:spcPts val="0"/>
              </a:spcBef>
            </a:pPr>
            <a:r>
              <a:rPr lang="th-TH" sz="5600" b="1" dirty="0">
                <a:solidFill>
                  <a:srgbClr val="2C26C6"/>
                </a:solidFill>
                <a:latin typeface="TH SarabunPSK"/>
                <a:cs typeface="TH SarabunPSK"/>
              </a:rPr>
              <a:t>คำสั่ง คสช. ที่ </a:t>
            </a:r>
            <a:r>
              <a:rPr lang="en-US" sz="5600" b="1" dirty="0">
                <a:solidFill>
                  <a:srgbClr val="2C26C6"/>
                </a:solidFill>
                <a:latin typeface="TH SarabunPSK"/>
                <a:cs typeface="TH SarabunPSK"/>
              </a:rPr>
              <a:t>3/2562</a:t>
            </a:r>
          </a:p>
        </p:txBody>
      </p:sp>
      <p:sp>
        <p:nvSpPr>
          <p:cNvPr id="5" name="Oval 4"/>
          <p:cNvSpPr/>
          <p:nvPr/>
        </p:nvSpPr>
        <p:spPr>
          <a:xfrm>
            <a:off x="347068" y="291792"/>
            <a:ext cx="1077302" cy="1163082"/>
          </a:xfrm>
          <a:prstGeom prst="ellipse">
            <a:avLst/>
          </a:prstGeom>
          <a:solidFill>
            <a:schemeClr val="bg1">
              <a:alpha val="34000"/>
            </a:schemeClr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Oval 3"/>
          <p:cNvSpPr/>
          <p:nvPr/>
        </p:nvSpPr>
        <p:spPr>
          <a:xfrm>
            <a:off x="142141" y="270736"/>
            <a:ext cx="1178299" cy="1163082"/>
          </a:xfrm>
          <a:prstGeom prst="ellipse">
            <a:avLst/>
          </a:prstGeom>
          <a:solidFill>
            <a:schemeClr val="bg1"/>
          </a:solidFill>
          <a:ln>
            <a:noFill/>
          </a:ln>
          <a:effectLst>
            <a:outerShdw blurRad="371475" dist="419100" dir="4200000" sx="41000" sy="41000" algn="t" rotWithShape="0">
              <a:srgbClr val="000000">
                <a:alpha val="40000"/>
              </a:srgbClr>
            </a:outerShdw>
          </a:effectLst>
          <a:scene3d>
            <a:camera prst="orthographicFront"/>
            <a:lightRig rig="threePt" dir="t"/>
          </a:scene3d>
          <a:sp3d>
            <a:bevelT w="152400" h="50800" prst="softRound"/>
            <a:bevelB w="139700" h="139700" prst="divot"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7" name="TextBox 26"/>
          <p:cNvSpPr txBox="1"/>
          <p:nvPr/>
        </p:nvSpPr>
        <p:spPr>
          <a:xfrm>
            <a:off x="528637" y="1697040"/>
            <a:ext cx="8488364" cy="769441"/>
          </a:xfrm>
          <a:prstGeom prst="rect">
            <a:avLst/>
          </a:prstGeom>
          <a:solidFill>
            <a:srgbClr val="FFFF99"/>
          </a:solidFill>
          <a:ln>
            <a:solidFill>
              <a:srgbClr val="FFFF00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ค่าโดยสารที่เหมาะสม เป็นธรรม ไม่เป็นภาระประชาชน</a:t>
            </a:r>
          </a:p>
        </p:txBody>
      </p:sp>
      <p:grpSp>
        <p:nvGrpSpPr>
          <p:cNvPr id="11" name="Group 10"/>
          <p:cNvGrpSpPr/>
          <p:nvPr/>
        </p:nvGrpSpPr>
        <p:grpSpPr>
          <a:xfrm>
            <a:off x="165702" y="1797275"/>
            <a:ext cx="533148" cy="560165"/>
            <a:chOff x="940394" y="2031060"/>
            <a:chExt cx="1282229" cy="1225106"/>
          </a:xfrm>
        </p:grpSpPr>
        <p:sp>
          <p:nvSpPr>
            <p:cNvPr id="13" name="Oval 12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4" name="Oval 13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528637" y="2715267"/>
            <a:ext cx="8488364" cy="769441"/>
          </a:xfrm>
          <a:prstGeom prst="rect">
            <a:avLst/>
          </a:prstGeom>
          <a:solidFill>
            <a:srgbClr val="66FF33"/>
          </a:solidFill>
          <a:ln>
            <a:solidFill>
              <a:srgbClr val="FFFF66"/>
            </a:solidFill>
          </a:ln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กำหนดเวลาในการดำเนินการชัดเจน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144470" y="2814061"/>
            <a:ext cx="533148" cy="560165"/>
            <a:chOff x="940394" y="2031060"/>
            <a:chExt cx="1282229" cy="1225106"/>
          </a:xfrm>
        </p:grpSpPr>
        <p:sp>
          <p:nvSpPr>
            <p:cNvPr id="17" name="Oval 16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8" name="Oval 17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19" name="TextBox 18"/>
          <p:cNvSpPr txBox="1"/>
          <p:nvPr/>
        </p:nvSpPr>
        <p:spPr>
          <a:xfrm>
            <a:off x="528637" y="3757221"/>
            <a:ext cx="8488364" cy="769441"/>
          </a:xfrm>
          <a:prstGeom prst="rect">
            <a:avLst/>
          </a:prstGeom>
          <a:solidFill>
            <a:srgbClr val="FFFF99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ขั้นตอนการปฏิบัติคล้าย </a:t>
            </a:r>
            <a:r>
              <a:rPr lang="th-TH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พ.ร.บ</a:t>
            </a:r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. ร่วมทุน</a:t>
            </a:r>
          </a:p>
        </p:txBody>
      </p:sp>
      <p:grpSp>
        <p:nvGrpSpPr>
          <p:cNvPr id="20" name="Group 19"/>
          <p:cNvGrpSpPr/>
          <p:nvPr/>
        </p:nvGrpSpPr>
        <p:grpSpPr>
          <a:xfrm>
            <a:off x="160939" y="3871476"/>
            <a:ext cx="533148" cy="560165"/>
            <a:chOff x="940394" y="2031060"/>
            <a:chExt cx="1282229" cy="1225106"/>
          </a:xfrm>
        </p:grpSpPr>
        <p:sp>
          <p:nvSpPr>
            <p:cNvPr id="21" name="Oval 20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Oval 21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528637" y="4805281"/>
            <a:ext cx="8488364" cy="769441"/>
          </a:xfrm>
          <a:prstGeom prst="rect">
            <a:avLst/>
          </a:prstGeom>
          <a:solidFill>
            <a:srgbClr val="66FF33"/>
          </a:solidFill>
          <a:effectLst>
            <a:innerShdw blurRad="63500" dist="50800" dir="2700000">
              <a:prstClr val="black">
                <a:alpha val="50000"/>
              </a:prstClr>
            </a:innerShdw>
          </a:effectLst>
        </p:spPr>
        <p:txBody>
          <a:bodyPr wrap="square" rtlCol="0">
            <a:spAutoFit/>
          </a:bodyPr>
          <a:lstStyle/>
          <a:p>
            <a:pPr algn="ctr"/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องค์ประกอบคณะกรรมการเหมือน </a:t>
            </a:r>
            <a:r>
              <a:rPr lang="th-TH" sz="4400" b="1" dirty="0" smtClean="0">
                <a:solidFill>
                  <a:srgbClr val="000000"/>
                </a:solidFill>
                <a:latin typeface="TH SarabunPSK"/>
                <a:cs typeface="TH SarabunPSK"/>
              </a:rPr>
              <a:t>พ.ร.บ</a:t>
            </a:r>
            <a:r>
              <a:rPr lang="th-TH" sz="4400" b="1" dirty="0">
                <a:solidFill>
                  <a:srgbClr val="000000"/>
                </a:solidFill>
                <a:latin typeface="TH SarabunPSK"/>
                <a:cs typeface="TH SarabunPSK"/>
              </a:rPr>
              <a:t>. ร่วมทุน</a:t>
            </a:r>
          </a:p>
        </p:txBody>
      </p:sp>
      <p:grpSp>
        <p:nvGrpSpPr>
          <p:cNvPr id="25" name="Group 24"/>
          <p:cNvGrpSpPr/>
          <p:nvPr/>
        </p:nvGrpSpPr>
        <p:grpSpPr>
          <a:xfrm>
            <a:off x="165702" y="4957837"/>
            <a:ext cx="533148" cy="560165"/>
            <a:chOff x="940394" y="2031060"/>
            <a:chExt cx="1282229" cy="1225106"/>
          </a:xfrm>
        </p:grpSpPr>
        <p:sp>
          <p:nvSpPr>
            <p:cNvPr id="26" name="Oval 25"/>
            <p:cNvSpPr/>
            <p:nvPr/>
          </p:nvSpPr>
          <p:spPr>
            <a:xfrm>
              <a:off x="1145321" y="2093084"/>
              <a:ext cx="1077302" cy="1163082"/>
            </a:xfrm>
            <a:prstGeom prst="ellipse">
              <a:avLst/>
            </a:prstGeom>
            <a:solidFill>
              <a:schemeClr val="bg1">
                <a:alpha val="34000"/>
              </a:schemeClr>
            </a:solidFill>
            <a:ln>
              <a:noFill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8" name="Oval 27"/>
            <p:cNvSpPr/>
            <p:nvPr/>
          </p:nvSpPr>
          <p:spPr>
            <a:xfrm>
              <a:off x="940394" y="2031060"/>
              <a:ext cx="1178299" cy="1163082"/>
            </a:xfrm>
            <a:prstGeom prst="ellipse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  <a:effectLst>
              <a:outerShdw blurRad="371475" dist="419100" dir="4200000" sx="41000" sy="41000" algn="t" rotWithShape="0">
                <a:srgbClr val="000000">
                  <a:alpha val="40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  <a:bevelB w="139700" h="139700" prst="divo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4039619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14257F"/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4083631"/>
              </p:ext>
            </p:extLst>
          </p:nvPr>
        </p:nvGraphicFramePr>
        <p:xfrm>
          <a:off x="241300" y="1117596"/>
          <a:ext cx="8712569" cy="5423436"/>
        </p:xfrm>
        <a:graphic>
          <a:graphicData uri="http://schemas.openxmlformats.org/drawingml/2006/table">
            <a:tbl>
              <a:tblPr firstRow="1" bandRow="1">
                <a:tableStyleId>{9DCAF9ED-07DC-4A11-8D7F-57B35C25682E}</a:tableStyleId>
              </a:tblPr>
              <a:tblGrid>
                <a:gridCol w="466051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4122827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4123691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442238">
                <a:tc>
                  <a:txBody>
                    <a:bodyPr/>
                    <a:lstStyle/>
                    <a:p>
                      <a:pPr>
                        <a:lnSpc>
                          <a:spcPct val="115000"/>
                        </a:lnSpc>
                      </a:pP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/>
                          <a:cs typeface="TH SarabunPSK"/>
                        </a:rPr>
                        <a:t>กรรมการคัดเลือกตาม </a:t>
                      </a:r>
                      <a:r>
                        <a:rPr lang="th-TH" sz="2400" dirty="0" smtClean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/>
                          <a:cs typeface="TH SarabunPSK"/>
                        </a:rPr>
                        <a:t>พ.ร.บ</a:t>
                      </a:r>
                      <a:r>
                        <a:rPr lang="en-US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lang="th-TH" sz="2400" dirty="0">
                          <a:solidFill>
                            <a:schemeClr val="tx2">
                              <a:lumMod val="75000"/>
                            </a:schemeClr>
                          </a:solidFill>
                          <a:effectLst/>
                          <a:latin typeface="TH SarabunPSK"/>
                          <a:cs typeface="TH SarabunPSK"/>
                        </a:rPr>
                        <a:t> ร่วมลงทุน</a:t>
                      </a:r>
                      <a:endParaRPr lang="en-US" sz="2400" dirty="0">
                        <a:solidFill>
                          <a:schemeClr val="tx2">
                            <a:lumMod val="75000"/>
                          </a:schemeClr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400" dirty="0">
                          <a:solidFill>
                            <a:srgbClr val="052E65"/>
                          </a:solidFill>
                          <a:effectLst/>
                          <a:latin typeface="TH SarabunPSK"/>
                          <a:cs typeface="TH SarabunPSK"/>
                        </a:rPr>
                        <a:t>กรรมการคัดเลือกตาม คำสั่ง </a:t>
                      </a:r>
                      <a:r>
                        <a:rPr lang="th-TH" sz="2400" dirty="0" err="1">
                          <a:solidFill>
                            <a:srgbClr val="052E65"/>
                          </a:solidFill>
                          <a:effectLst/>
                          <a:latin typeface="TH SarabunPSK"/>
                          <a:cs typeface="TH SarabunPSK"/>
                        </a:rPr>
                        <a:t>คสช</a:t>
                      </a:r>
                      <a:r>
                        <a:rPr lang="en-US" sz="2400" dirty="0">
                          <a:solidFill>
                            <a:srgbClr val="052E65"/>
                          </a:solidFill>
                          <a:effectLst/>
                          <a:latin typeface="TH SarabunPSK"/>
                          <a:cs typeface="TH SarabunPSK"/>
                        </a:rPr>
                        <a:t>.</a:t>
                      </a:r>
                      <a:r>
                        <a:rPr lang="th-TH" sz="2400" dirty="0">
                          <a:solidFill>
                            <a:srgbClr val="052E65"/>
                          </a:solidFill>
                          <a:effectLst/>
                          <a:latin typeface="TH SarabunPSK"/>
                          <a:cs typeface="TH SarabunPSK"/>
                        </a:rPr>
                        <a:t> ที่</a:t>
                      </a:r>
                      <a:r>
                        <a:rPr lang="en-US" sz="2400" dirty="0">
                          <a:solidFill>
                            <a:srgbClr val="052E65"/>
                          </a:solidFill>
                          <a:effectLst/>
                          <a:latin typeface="TH SarabunPSK"/>
                          <a:cs typeface="TH SarabunPSK"/>
                        </a:rPr>
                        <a:t> 3/2562</a:t>
                      </a:r>
                      <a:endParaRPr lang="en-US" sz="1400" dirty="0">
                        <a:solidFill>
                          <a:srgbClr val="052E65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60000"/>
                        <a:lumOff val="4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/>
                          <a:cs typeface="TH SarabunPSK"/>
                        </a:rPr>
                        <a:t>1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ผู้แทนหน่วยงานเจ้าของโครงการเป็นประธาน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ปลัดกระทรวงมหาดไทยเป็นประธาน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/>
                          <a:cs typeface="TH SarabunPSK"/>
                        </a:rPr>
                        <a:t>2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ผู้แทนอัยการสูงสุด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อัยการสูงสุด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/>
                          <a:cs typeface="TH SarabunPSK"/>
                        </a:rPr>
                        <a:t>3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ผู้แทนสำนักงานคณะกรรมการนโยบายรัฐวิสาหกิจ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ผู้อำนวยการสำนักงานคณะกรรมการนโยบายรัฐวิสาหกิจ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/>
                          <a:cs typeface="TH SarabunPSK"/>
                        </a:rPr>
                        <a:t>4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ผู้ทรงคุณวุฒิที่มีความรู้ความเชี่ยวชาญเกี่ยวกับโครงการ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ผู้ทรงคุณวุฒิที่มีความรู้ความเชี่ยวชาญด้านการเงิน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/>
                          <a:cs typeface="TH SarabunPSK"/>
                        </a:rPr>
                        <a:t>5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ผู้ทรงคุณวุฒิที่มีความรู้ความเชียวชาญเกี่ยวกับโครงการ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ผู้ทรงคุณวุฒิที่มีความรู้ความเชี่ยวชาญด้านระบบรถไฟฟ้า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/>
                          <a:cs typeface="TH SarabunPSK"/>
                        </a:rPr>
                        <a:t>6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ผู้แทนหน่วยงานเจ้าของโครงการเป็นกรรมการและเลขานุการ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ปลัดกรุงเทพมหานครเป็นกรรมการและเลขานุการ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/>
                          <a:cs typeface="TH SarabunPSK"/>
                        </a:rPr>
                        <a:t>7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ผู้แทนกระทรวงต้นสังกัด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ปลัดกระทรวงการคลัง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/>
                          <a:cs typeface="TH SarabunPSK"/>
                        </a:rPr>
                        <a:t>8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เลขาธิการสภาพัฒนาการเศรษฐกิจและสังคมแห่งชาติ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0" dirty="0">
                          <a:effectLst/>
                          <a:latin typeface="TH SarabunPSK"/>
                          <a:cs typeface="TH SarabunPSK"/>
                        </a:rPr>
                        <a:t>9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  <a:latin typeface="TH SarabunPSK"/>
                          <a:cs typeface="TH SarabunPSK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8149" marR="73337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เลขาธิการคณะกรรมการกฤษฎีกา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442238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dirty="0">
                          <a:effectLst/>
                          <a:latin typeface="TH SarabunPSK"/>
                          <a:cs typeface="TH SarabunPSK"/>
                        </a:rPr>
                        <a:t>10</a:t>
                      </a:r>
                      <a:endParaRPr lang="en-US" sz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Calibri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en-US" sz="1400" u="none" strike="noStrike">
                          <a:effectLst/>
                          <a:latin typeface="TH SarabunPSK"/>
                          <a:cs typeface="TH SarabunPSK"/>
                        </a:rPr>
                        <a:t> </a:t>
                      </a:r>
                      <a:endParaRPr lang="en-US" sz="1400" b="0" i="0" u="none" strike="noStrike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8149" marR="73337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ผู้อำนวยการสำนักงบประมาณ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505820">
                <a:tc>
                  <a:txBody>
                    <a:bodyPr/>
                    <a:lstStyle/>
                    <a:p>
                      <a:pPr marL="76835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th-TH" sz="2000" kern="1200" dirty="0">
                          <a:effectLst/>
                          <a:latin typeface="TH SarabunPSK"/>
                          <a:cs typeface="TH SarabunPSK"/>
                        </a:rPr>
                        <a:t>11</a:t>
                      </a:r>
                      <a:endParaRPr lang="en-US" sz="2000" kern="1200" dirty="0">
                        <a:solidFill>
                          <a:srgbClr val="FFFFFF"/>
                        </a:solidFill>
                        <a:effectLst/>
                        <a:latin typeface="TH SarabunPSK"/>
                        <a:ea typeface="+mn-ea"/>
                        <a:cs typeface="TH SarabunPSK"/>
                      </a:endParaRPr>
                    </a:p>
                  </a:txBody>
                  <a:tcPr marL="70390" marR="70390" marT="37306" marB="37306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ctr"/>
                      <a:endParaRPr lang="en-US" sz="1400" b="0" i="0" u="none" strike="noStrike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8149" marR="73337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ctr"/>
                      <a:r>
                        <a:rPr lang="th-TH" sz="2000" u="none" strike="noStrike" dirty="0">
                          <a:effectLst/>
                          <a:latin typeface="TH SarabunPSK"/>
                          <a:cs typeface="TH SarabunPSK"/>
                        </a:rPr>
                        <a:t>ผู้สังเกตการณ์จากองค์กรอิสระตามข้อตกลงคุณธรรม</a:t>
                      </a:r>
                      <a:endParaRPr lang="th-TH" sz="2000" b="0" i="0" u="none" strike="noStrike" dirty="0">
                        <a:solidFill>
                          <a:srgbClr val="FFFFFF"/>
                        </a:solidFill>
                        <a:effectLst/>
                        <a:latin typeface="TH SarabunPSK"/>
                        <a:cs typeface="TH SarabunPSK"/>
                      </a:endParaRPr>
                    </a:p>
                  </a:txBody>
                  <a:tcPr marL="73337" marR="8149" marT="8637" marB="0" anchor="ctr"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</a:tbl>
          </a:graphicData>
        </a:graphic>
      </p:graphicFrame>
      <p:sp>
        <p:nvSpPr>
          <p:cNvPr id="7" name="Title 3"/>
          <p:cNvSpPr txBox="1">
            <a:spLocks/>
          </p:cNvSpPr>
          <p:nvPr/>
        </p:nvSpPr>
        <p:spPr>
          <a:xfrm>
            <a:off x="0" y="0"/>
            <a:ext cx="9143999" cy="877934"/>
          </a:xfrm>
          <a:prstGeom prst="rect">
            <a:avLst/>
          </a:prstGeom>
          <a:ln w="28575">
            <a:noFill/>
          </a:ln>
        </p:spPr>
        <p:txBody>
          <a:bodyPr lIns="0" tIns="40083" rIns="40083" bIns="40083" anchor="ctr" anchorCtr="0">
            <a:noAutofit/>
          </a:bodyPr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defTabSz="801654"/>
            <a:r>
              <a:rPr lang="th-TH" sz="4800" b="1" u="sng" dirty="0">
                <a:solidFill>
                  <a:srgbClr val="FFFFFF"/>
                </a:solidFill>
                <a:latin typeface="TH SarabunPSK"/>
                <a:cs typeface="TH SarabunPSK"/>
              </a:rPr>
              <a:t>องค์ประกอบคณะกรรมการตาม ม</a:t>
            </a:r>
            <a:r>
              <a:rPr lang="en-US" sz="4800" b="1" u="sng" dirty="0">
                <a:solidFill>
                  <a:srgbClr val="FFFFFF"/>
                </a:solidFill>
                <a:latin typeface="TH SarabunPSK"/>
                <a:cs typeface="TH SarabunPSK"/>
              </a:rPr>
              <a:t>.44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B92703CD-8246-4216-BB67-576578749EAC}" type="slidenum">
              <a:rPr lang="en-US" smtClean="0"/>
              <a:pPr>
                <a:defRPr/>
              </a:pPr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125183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Waveform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Waveform.thmx</Template>
  <TotalTime>457</TotalTime>
  <Words>552</Words>
  <Application>Microsoft Macintosh PowerPoint</Application>
  <PresentationFormat>On-screen Show (4:3)</PresentationFormat>
  <Paragraphs>97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Waveform</vt:lpstr>
      <vt:lpstr>PowerPoint Presentation</vt:lpstr>
      <vt:lpstr>   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   </dc:title>
  <dc:creator>moi</dc:creator>
  <cp:lastModifiedBy>moi</cp:lastModifiedBy>
  <cp:revision>64</cp:revision>
  <dcterms:created xsi:type="dcterms:W3CDTF">2020-02-21T04:38:16Z</dcterms:created>
  <dcterms:modified xsi:type="dcterms:W3CDTF">2020-02-24T05:14:17Z</dcterms:modified>
</cp:coreProperties>
</file>