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handoutMasterIdLst>
    <p:handoutMasterId r:id="rId6"/>
  </p:handoutMasterIdLst>
  <p:sldIdLst>
    <p:sldId id="309" r:id="rId2"/>
    <p:sldId id="311" r:id="rId3"/>
    <p:sldId id="317" r:id="rId4"/>
  </p:sldIdLst>
  <p:sldSz cx="6858000" cy="9906000" type="A4"/>
  <p:notesSz cx="6858000" cy="9144000"/>
  <p:defaultTextStyle>
    <a:defPPr>
      <a:defRPr lang="th-TH"/>
    </a:defPPr>
    <a:lvl1pPr algn="l" rtl="0" eaLnBrk="0" fontAlgn="base" hangingPunct="0">
      <a:spcBef>
        <a:spcPct val="0"/>
      </a:spcBef>
      <a:spcAft>
        <a:spcPct val="0"/>
      </a:spcAft>
      <a:defRPr sz="2800" kern="1200">
        <a:solidFill>
          <a:schemeClr val="tx1"/>
        </a:solidFill>
        <a:latin typeface="Calibri" panose="020F0502020204030204" pitchFamily="34" charset="0"/>
        <a:ea typeface="+mn-ea"/>
        <a:cs typeface="Cordia New" panose="020B0304020202020204" pitchFamily="34" charset="-34"/>
      </a:defRPr>
    </a:lvl1pPr>
    <a:lvl2pPr marL="457200" algn="l" rtl="0" eaLnBrk="0" fontAlgn="base" hangingPunct="0">
      <a:spcBef>
        <a:spcPct val="0"/>
      </a:spcBef>
      <a:spcAft>
        <a:spcPct val="0"/>
      </a:spcAft>
      <a:defRPr sz="2800" kern="1200">
        <a:solidFill>
          <a:schemeClr val="tx1"/>
        </a:solidFill>
        <a:latin typeface="Calibri" panose="020F0502020204030204" pitchFamily="34" charset="0"/>
        <a:ea typeface="+mn-ea"/>
        <a:cs typeface="Cordia New" panose="020B0304020202020204" pitchFamily="34" charset="-34"/>
      </a:defRPr>
    </a:lvl2pPr>
    <a:lvl3pPr marL="914400" algn="l" rtl="0" eaLnBrk="0" fontAlgn="base" hangingPunct="0">
      <a:spcBef>
        <a:spcPct val="0"/>
      </a:spcBef>
      <a:spcAft>
        <a:spcPct val="0"/>
      </a:spcAft>
      <a:defRPr sz="2800" kern="1200">
        <a:solidFill>
          <a:schemeClr val="tx1"/>
        </a:solidFill>
        <a:latin typeface="Calibri" panose="020F0502020204030204" pitchFamily="34" charset="0"/>
        <a:ea typeface="+mn-ea"/>
        <a:cs typeface="Cordia New" panose="020B0304020202020204" pitchFamily="34" charset="-34"/>
      </a:defRPr>
    </a:lvl3pPr>
    <a:lvl4pPr marL="1371600" algn="l" rtl="0" eaLnBrk="0" fontAlgn="base" hangingPunct="0">
      <a:spcBef>
        <a:spcPct val="0"/>
      </a:spcBef>
      <a:spcAft>
        <a:spcPct val="0"/>
      </a:spcAft>
      <a:defRPr sz="2800" kern="1200">
        <a:solidFill>
          <a:schemeClr val="tx1"/>
        </a:solidFill>
        <a:latin typeface="Calibri" panose="020F0502020204030204" pitchFamily="34" charset="0"/>
        <a:ea typeface="+mn-ea"/>
        <a:cs typeface="Cordia New" panose="020B0304020202020204" pitchFamily="34" charset="-34"/>
      </a:defRPr>
    </a:lvl4pPr>
    <a:lvl5pPr marL="1828800" algn="l" rtl="0" eaLnBrk="0" fontAlgn="base" hangingPunct="0">
      <a:spcBef>
        <a:spcPct val="0"/>
      </a:spcBef>
      <a:spcAft>
        <a:spcPct val="0"/>
      </a:spcAft>
      <a:defRPr sz="2800" kern="1200">
        <a:solidFill>
          <a:schemeClr val="tx1"/>
        </a:solidFill>
        <a:latin typeface="Calibri" panose="020F0502020204030204" pitchFamily="34" charset="0"/>
        <a:ea typeface="+mn-ea"/>
        <a:cs typeface="Cordia New" panose="020B0304020202020204" pitchFamily="34" charset="-34"/>
      </a:defRPr>
    </a:lvl5pPr>
    <a:lvl6pPr marL="2286000" algn="l" defTabSz="914400" rtl="0" eaLnBrk="1" latinLnBrk="0" hangingPunct="1">
      <a:defRPr sz="2800" kern="1200">
        <a:solidFill>
          <a:schemeClr val="tx1"/>
        </a:solidFill>
        <a:latin typeface="Calibri" panose="020F0502020204030204" pitchFamily="34" charset="0"/>
        <a:ea typeface="+mn-ea"/>
        <a:cs typeface="Cordia New" panose="020B0304020202020204" pitchFamily="34" charset="-34"/>
      </a:defRPr>
    </a:lvl6pPr>
    <a:lvl7pPr marL="2743200" algn="l" defTabSz="914400" rtl="0" eaLnBrk="1" latinLnBrk="0" hangingPunct="1">
      <a:defRPr sz="2800" kern="1200">
        <a:solidFill>
          <a:schemeClr val="tx1"/>
        </a:solidFill>
        <a:latin typeface="Calibri" panose="020F0502020204030204" pitchFamily="34" charset="0"/>
        <a:ea typeface="+mn-ea"/>
        <a:cs typeface="Cordia New" panose="020B0304020202020204" pitchFamily="34" charset="-34"/>
      </a:defRPr>
    </a:lvl7pPr>
    <a:lvl8pPr marL="3200400" algn="l" defTabSz="914400" rtl="0" eaLnBrk="1" latinLnBrk="0" hangingPunct="1">
      <a:defRPr sz="2800" kern="1200">
        <a:solidFill>
          <a:schemeClr val="tx1"/>
        </a:solidFill>
        <a:latin typeface="Calibri" panose="020F0502020204030204" pitchFamily="34" charset="0"/>
        <a:ea typeface="+mn-ea"/>
        <a:cs typeface="Cordia New" panose="020B0304020202020204" pitchFamily="34" charset="-34"/>
      </a:defRPr>
    </a:lvl8pPr>
    <a:lvl9pPr marL="3657600" algn="l" defTabSz="914400" rtl="0" eaLnBrk="1" latinLnBrk="0" hangingPunct="1">
      <a:defRPr sz="2800" kern="1200">
        <a:solidFill>
          <a:schemeClr val="tx1"/>
        </a:solidFill>
        <a:latin typeface="Calibri" panose="020F0502020204030204" pitchFamily="34" charset="0"/>
        <a:ea typeface="+mn-ea"/>
        <a:cs typeface="Cordia New" panose="020B0304020202020204" pitchFamily="34" charset="-34"/>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Noppon Ongwutthitha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CFF"/>
    <a:srgbClr val="01AAEA"/>
    <a:srgbClr val="89E0FF"/>
    <a:srgbClr val="C00000"/>
    <a:srgbClr val="005674"/>
    <a:srgbClr val="1F4E79"/>
    <a:srgbClr val="00759E"/>
    <a:srgbClr val="0077B1"/>
    <a:srgbClr val="DBDB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p:normalViewPr>
  <p:slideViewPr>
    <p:cSldViewPr snapToGrid="0">
      <p:cViewPr varScale="1">
        <p:scale>
          <a:sx n="48" d="100"/>
          <a:sy n="48" d="100"/>
        </p:scale>
        <p:origin x="2372" y="4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2992742345563"/>
          <c:y val="7.0014849964240913E-2"/>
          <c:w val="0.837345023652868"/>
          <c:h val="0.63203161844563338"/>
        </c:manualLayout>
      </c:layout>
      <c:lineChart>
        <c:grouping val="standard"/>
        <c:varyColors val="0"/>
        <c:ser>
          <c:idx val="1"/>
          <c:order val="0"/>
          <c:tx>
            <c:strRef>
              <c:f>Sheet1!$D$1</c:f>
              <c:strCache>
                <c:ptCount val="1"/>
                <c:pt idx="0">
                  <c:v>2021</c:v>
                </c:pt>
              </c:strCache>
            </c:strRef>
          </c:tx>
          <c:spPr>
            <a:ln w="28575" cap="rnd">
              <a:solidFill>
                <a:srgbClr val="89E0FF"/>
              </a:solidFill>
              <a:round/>
            </a:ln>
            <a:effectLst/>
          </c:spPr>
          <c:marker>
            <c:symbol val="none"/>
          </c:marker>
          <c:dLbls>
            <c:dLbl>
              <c:idx val="3"/>
              <c:layout>
                <c:manualLayout>
                  <c:x val="0.20743655330754882"/>
                  <c:y val="5.7284877243469749E-2"/>
                </c:manualLayout>
              </c:layout>
              <c:tx>
                <c:rich>
                  <a:bodyPr wrap="square" lIns="38100" tIns="19050" rIns="38100" bIns="19050" anchor="ctr">
                    <a:spAutoFit/>
                  </a:bodyPr>
                  <a:lstStyle/>
                  <a:p>
                    <a:pPr>
                      <a:defRPr b="1" i="0">
                        <a:solidFill>
                          <a:srgbClr val="01AAEA"/>
                        </a:solidFill>
                      </a:defRPr>
                    </a:pPr>
                    <a:r>
                      <a:rPr lang="en-US" dirty="0"/>
                      <a:t>73.0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8.7847204031002976E-2"/>
                      <c:h val="0.1000575855852605"/>
                    </c:manualLayout>
                  </c15:layout>
                </c:ext>
                <c:ext xmlns:c16="http://schemas.microsoft.com/office/drawing/2014/chart" uri="{C3380CC4-5D6E-409C-BE32-E72D297353CC}">
                  <c16:uniqueId val="{00000002-C8E8-4362-8F95-4F716A7007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54.16</c:v>
                </c:pt>
                <c:pt idx="1">
                  <c:v>60.37</c:v>
                </c:pt>
                <c:pt idx="2">
                  <c:v>63.95</c:v>
                </c:pt>
                <c:pt idx="3">
                  <c:v>62.37</c:v>
                </c:pt>
                <c:pt idx="4">
                  <c:v>65.98</c:v>
                </c:pt>
                <c:pt idx="5">
                  <c:v>70.959999999999994</c:v>
                </c:pt>
                <c:pt idx="6">
                  <c:v>73</c:v>
                </c:pt>
                <c:pt idx="7">
                  <c:v>68.849999999999994</c:v>
                </c:pt>
                <c:pt idx="8">
                  <c:v>72.239999999999995</c:v>
                </c:pt>
                <c:pt idx="9">
                  <c:v>81.22</c:v>
                </c:pt>
                <c:pt idx="10">
                  <c:v>79.8</c:v>
                </c:pt>
                <c:pt idx="11">
                  <c:v>72.760000000000005</c:v>
                </c:pt>
              </c:numCache>
            </c:numRef>
          </c:val>
          <c:smooth val="1"/>
          <c:extLst>
            <c:ext xmlns:c16="http://schemas.microsoft.com/office/drawing/2014/chart" uri="{C3380CC4-5D6E-409C-BE32-E72D297353CC}">
              <c16:uniqueId val="{00000001-6E6E-43C7-A298-650ED34E21D3}"/>
            </c:ext>
          </c:extLst>
        </c:ser>
        <c:ser>
          <c:idx val="2"/>
          <c:order val="1"/>
          <c:tx>
            <c:strRef>
              <c:f>Sheet1!$E$1</c:f>
              <c:strCache>
                <c:ptCount val="1"/>
                <c:pt idx="0">
                  <c:v>2022</c:v>
                </c:pt>
              </c:strCache>
            </c:strRef>
          </c:tx>
          <c:spPr>
            <a:ln w="28575" cap="rnd">
              <a:solidFill>
                <a:srgbClr val="002060"/>
              </a:solidFill>
              <a:round/>
            </a:ln>
            <a:effectLst/>
          </c:spPr>
          <c:marker>
            <c:symbol val="none"/>
          </c:marker>
          <c:dLbls>
            <c:dLbl>
              <c:idx val="3"/>
              <c:layout>
                <c:manualLayout>
                  <c:x val="0.18786677350262718"/>
                  <c:y val="-8.2745073275026046E-2"/>
                </c:manualLayout>
              </c:layout>
              <c:tx>
                <c:rich>
                  <a:bodyPr wrap="square" lIns="38100" tIns="19050" rIns="38100" bIns="19050" anchor="ctr">
                    <a:noAutofit/>
                  </a:bodyPr>
                  <a:lstStyle/>
                  <a:p>
                    <a:pPr>
                      <a:defRPr b="1">
                        <a:solidFill>
                          <a:srgbClr val="002060"/>
                        </a:solidFill>
                      </a:defRPr>
                    </a:pPr>
                    <a:r>
                      <a:rPr lang="en-US" b="1" dirty="0">
                        <a:solidFill>
                          <a:srgbClr val="002060"/>
                        </a:solidFill>
                      </a:rPr>
                      <a:t>Jul</a:t>
                    </a:r>
                    <a:r>
                      <a:rPr lang="en-US" b="1" baseline="0" dirty="0">
                        <a:solidFill>
                          <a:srgbClr val="002060"/>
                        </a:solidFill>
                      </a:rPr>
                      <a:t> </a:t>
                    </a:r>
                    <a:r>
                      <a:rPr lang="en-US" b="1" dirty="0">
                        <a:solidFill>
                          <a:srgbClr val="002060"/>
                        </a:solidFill>
                      </a:rPr>
                      <a:t>106.5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4158528129189329"/>
                      <c:h val="0.18916739463065785"/>
                    </c:manualLayout>
                  </c15:layout>
                </c:ext>
                <c:ext xmlns:c16="http://schemas.microsoft.com/office/drawing/2014/chart" uri="{C3380CC4-5D6E-409C-BE32-E72D297353CC}">
                  <c16:uniqueId val="{00000001-C8E8-4362-8F95-4F716A7007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0.000</c:formatCode>
                <c:ptCount val="12"/>
                <c:pt idx="0">
                  <c:v>83.11</c:v>
                </c:pt>
                <c:pt idx="1">
                  <c:v>93.13</c:v>
                </c:pt>
                <c:pt idx="2">
                  <c:v>113.11</c:v>
                </c:pt>
                <c:pt idx="3">
                  <c:v>102.68</c:v>
                </c:pt>
                <c:pt idx="4">
                  <c:v>108.32</c:v>
                </c:pt>
                <c:pt idx="5">
                  <c:v>115.73</c:v>
                </c:pt>
                <c:pt idx="6">
                  <c:v>106.48</c:v>
                </c:pt>
              </c:numCache>
            </c:numRef>
          </c:val>
          <c:smooth val="0"/>
          <c:extLst>
            <c:ext xmlns:c16="http://schemas.microsoft.com/office/drawing/2014/chart" uri="{C3380CC4-5D6E-409C-BE32-E72D297353CC}">
              <c16:uniqueId val="{00000002-6E6E-43C7-A298-650ED34E21D3}"/>
            </c:ext>
          </c:extLst>
        </c:ser>
        <c:dLbls>
          <c:showLegendKey val="0"/>
          <c:showVal val="0"/>
          <c:showCatName val="0"/>
          <c:showSerName val="0"/>
          <c:showPercent val="0"/>
          <c:showBubbleSize val="0"/>
        </c:dLbls>
        <c:smooth val="0"/>
        <c:axId val="188583936"/>
        <c:axId val="188585472"/>
      </c:lineChart>
      <c:catAx>
        <c:axId val="18858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Krungthai Fast" panose="00000500000000000000" pitchFamily="2" charset="-34"/>
                <a:ea typeface="+mn-ea"/>
                <a:cs typeface="Krungthai Fast" panose="00000500000000000000" pitchFamily="2" charset="-34"/>
              </a:defRPr>
            </a:pPr>
            <a:endParaRPr lang="th-TH"/>
          </a:p>
        </c:txPr>
        <c:crossAx val="188585472"/>
        <c:crosses val="autoZero"/>
        <c:auto val="1"/>
        <c:lblAlgn val="ctr"/>
        <c:lblOffset val="100"/>
        <c:noMultiLvlLbl val="0"/>
      </c:catAx>
      <c:valAx>
        <c:axId val="188585472"/>
        <c:scaling>
          <c:orientation val="minMax"/>
          <c:min val="2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Krungthai Fast" panose="00000500000000000000" pitchFamily="2" charset="-34"/>
                <a:ea typeface="+mn-ea"/>
                <a:cs typeface="Krungthai Fast" panose="00000500000000000000" pitchFamily="2" charset="-34"/>
              </a:defRPr>
            </a:pPr>
            <a:endParaRPr lang="th-TH"/>
          </a:p>
        </c:txPr>
        <c:crossAx val="18858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Krungthai Fast" panose="00000500000000000000" pitchFamily="2" charset="-34"/>
              <a:ea typeface="+mn-ea"/>
              <a:cs typeface="Krungthai Fast" panose="00000500000000000000" pitchFamily="2" charset="-34"/>
            </a:defRPr>
          </a:pPr>
          <a:endParaRPr lang="th-TH"/>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latin typeface="Krungthai Fast" panose="00000500000000000000" pitchFamily="2" charset="-34"/>
          <a:cs typeface="Krungthai Fast" panose="00000500000000000000" pitchFamily="2" charset="-34"/>
        </a:defRPr>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6876168490386"/>
          <c:y val="0.13072579507706375"/>
          <c:w val="0.79590459999084118"/>
          <c:h val="0.66512178291053525"/>
        </c:manualLayout>
      </c:layout>
      <c:barChart>
        <c:barDir val="col"/>
        <c:grouping val="stacked"/>
        <c:varyColors val="0"/>
        <c:ser>
          <c:idx val="1"/>
          <c:order val="1"/>
          <c:tx>
            <c:strRef>
              <c:f>'Inflation(new)'!$C$202</c:f>
              <c:strCache>
                <c:ptCount val="1"/>
                <c:pt idx="0">
                  <c:v>Raw Food (15.69%)</c:v>
                </c:pt>
              </c:strCache>
            </c:strRef>
          </c:tx>
          <c:spPr>
            <a:solidFill>
              <a:srgbClr val="BFBFBF"/>
            </a:solidFill>
            <a:ln>
              <a:noFill/>
            </a:ln>
            <a:effectLst/>
          </c:spPr>
          <c:invertIfNegative val="0"/>
          <c:cat>
            <c:strRef>
              <c:f>'Inflation(new)'!$S$200:$AT$200</c:f>
              <c:strCache>
                <c:ptCount val="28"/>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pt idx="13">
                  <c:v>May-21</c:v>
                </c:pt>
                <c:pt idx="14">
                  <c:v>Jun-21</c:v>
                </c:pt>
                <c:pt idx="15">
                  <c:v>Jul-21</c:v>
                </c:pt>
                <c:pt idx="16">
                  <c:v>Aug-21</c:v>
                </c:pt>
                <c:pt idx="17">
                  <c:v>Sep-21</c:v>
                </c:pt>
                <c:pt idx="18">
                  <c:v>Oct-21</c:v>
                </c:pt>
                <c:pt idx="19">
                  <c:v>Nov-21</c:v>
                </c:pt>
                <c:pt idx="20">
                  <c:v>Dec-21</c:v>
                </c:pt>
                <c:pt idx="21">
                  <c:v>Jan-22</c:v>
                </c:pt>
                <c:pt idx="22">
                  <c:v>Feb-22</c:v>
                </c:pt>
                <c:pt idx="23">
                  <c:v>Mar-22</c:v>
                </c:pt>
                <c:pt idx="24">
                  <c:v>Apr-22</c:v>
                </c:pt>
                <c:pt idx="25">
                  <c:v>May-22</c:v>
                </c:pt>
                <c:pt idx="26">
                  <c:v>Jun-22</c:v>
                </c:pt>
                <c:pt idx="27">
                  <c:v>Jul-22</c:v>
                </c:pt>
              </c:strCache>
            </c:strRef>
          </c:cat>
          <c:val>
            <c:numRef>
              <c:f>'Inflation(new)'!$S$202:$AT$202</c:f>
              <c:numCache>
                <c:formatCode>0.00</c:formatCode>
                <c:ptCount val="28"/>
                <c:pt idx="0">
                  <c:v>0.26723999999999998</c:v>
                </c:pt>
                <c:pt idx="1">
                  <c:v>-0.25295999999999996</c:v>
                </c:pt>
                <c:pt idx="2">
                  <c:v>-0.22440000000000002</c:v>
                </c:pt>
                <c:pt idx="3">
                  <c:v>8.1599999999999989E-3</c:v>
                </c:pt>
                <c:pt idx="4">
                  <c:v>0.49775999999999998</c:v>
                </c:pt>
                <c:pt idx="5">
                  <c:v>0.44472</c:v>
                </c:pt>
                <c:pt idx="6">
                  <c:v>0.53243999999999991</c:v>
                </c:pt>
                <c:pt idx="7">
                  <c:v>0.63035999999999992</c:v>
                </c:pt>
                <c:pt idx="8">
                  <c:v>0.45899999999999996</c:v>
                </c:pt>
                <c:pt idx="9">
                  <c:v>0.11424000000000001</c:v>
                </c:pt>
                <c:pt idx="10">
                  <c:v>-0.28151999999999994</c:v>
                </c:pt>
                <c:pt idx="11">
                  <c:v>-0.21623999999999999</c:v>
                </c:pt>
                <c:pt idx="12">
                  <c:v>2.2439999999999998E-2</c:v>
                </c:pt>
                <c:pt idx="13">
                  <c:v>-8.5679999999999992E-2</c:v>
                </c:pt>
                <c:pt idx="14">
                  <c:v>-4.0800000000000003E-2</c:v>
                </c:pt>
                <c:pt idx="15">
                  <c:v>-0.32232</c:v>
                </c:pt>
                <c:pt idx="16">
                  <c:v>-0.76091999999999993</c:v>
                </c:pt>
                <c:pt idx="17">
                  <c:v>-0.64259999999999995</c:v>
                </c:pt>
                <c:pt idx="18">
                  <c:v>-0.30803999999999998</c:v>
                </c:pt>
                <c:pt idx="19">
                  <c:v>-4.2839999999999996E-2</c:v>
                </c:pt>
                <c:pt idx="20">
                  <c:v>0.11424000000000001</c:v>
                </c:pt>
                <c:pt idx="21">
                  <c:v>0.62219999999999998</c:v>
                </c:pt>
                <c:pt idx="22">
                  <c:v>0.7486799999999999</c:v>
                </c:pt>
                <c:pt idx="23">
                  <c:v>0.65280000000000005</c:v>
                </c:pt>
                <c:pt idx="24">
                  <c:v>0.70787999999999995</c:v>
                </c:pt>
                <c:pt idx="25">
                  <c:v>1.1872799999999999</c:v>
                </c:pt>
                <c:pt idx="26">
                  <c:v>1.1974799999999999</c:v>
                </c:pt>
                <c:pt idx="27" formatCode="General">
                  <c:v>1.5948029925187028</c:v>
                </c:pt>
              </c:numCache>
            </c:numRef>
          </c:val>
          <c:extLst>
            <c:ext xmlns:c16="http://schemas.microsoft.com/office/drawing/2014/chart" uri="{C3380CC4-5D6E-409C-BE32-E72D297353CC}">
              <c16:uniqueId val="{00000000-6E02-4508-ABED-BE0F960BA0C4}"/>
            </c:ext>
          </c:extLst>
        </c:ser>
        <c:ser>
          <c:idx val="2"/>
          <c:order val="2"/>
          <c:tx>
            <c:strRef>
              <c:f>'Inflation(new)'!$C$203</c:f>
              <c:strCache>
                <c:ptCount val="1"/>
                <c:pt idx="0">
                  <c:v>Energy (11.75%)</c:v>
                </c:pt>
              </c:strCache>
            </c:strRef>
          </c:tx>
          <c:spPr>
            <a:solidFill>
              <a:srgbClr val="7F7F7F"/>
            </a:solidFill>
            <a:ln>
              <a:noFill/>
            </a:ln>
            <a:effectLst/>
          </c:spPr>
          <c:invertIfNegative val="0"/>
          <c:cat>
            <c:strRef>
              <c:f>'Inflation(new)'!$S$200:$AT$200</c:f>
              <c:strCache>
                <c:ptCount val="28"/>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pt idx="13">
                  <c:v>May-21</c:v>
                </c:pt>
                <c:pt idx="14">
                  <c:v>Jun-21</c:v>
                </c:pt>
                <c:pt idx="15">
                  <c:v>Jul-21</c:v>
                </c:pt>
                <c:pt idx="16">
                  <c:v>Aug-21</c:v>
                </c:pt>
                <c:pt idx="17">
                  <c:v>Sep-21</c:v>
                </c:pt>
                <c:pt idx="18">
                  <c:v>Oct-21</c:v>
                </c:pt>
                <c:pt idx="19">
                  <c:v>Nov-21</c:v>
                </c:pt>
                <c:pt idx="20">
                  <c:v>Dec-21</c:v>
                </c:pt>
                <c:pt idx="21">
                  <c:v>Jan-22</c:v>
                </c:pt>
                <c:pt idx="22">
                  <c:v>Feb-22</c:v>
                </c:pt>
                <c:pt idx="23">
                  <c:v>Mar-22</c:v>
                </c:pt>
                <c:pt idx="24">
                  <c:v>Apr-22</c:v>
                </c:pt>
                <c:pt idx="25">
                  <c:v>May-22</c:v>
                </c:pt>
                <c:pt idx="26">
                  <c:v>Jun-22</c:v>
                </c:pt>
                <c:pt idx="27">
                  <c:v>Jul-22</c:v>
                </c:pt>
              </c:strCache>
            </c:strRef>
          </c:cat>
          <c:val>
            <c:numRef>
              <c:f>'Inflation(new)'!$S$203:$AT$203</c:f>
              <c:numCache>
                <c:formatCode>0.00</c:formatCode>
                <c:ptCount val="28"/>
                <c:pt idx="0">
                  <c:v>-4.0477109999999996</c:v>
                </c:pt>
                <c:pt idx="1">
                  <c:v>-3.7811779999999997</c:v>
                </c:pt>
                <c:pt idx="2">
                  <c:v>-1.6420090000000001</c:v>
                </c:pt>
                <c:pt idx="3">
                  <c:v>-1.5066710000000001</c:v>
                </c:pt>
                <c:pt idx="4">
                  <c:v>-1.3395699999999999</c:v>
                </c:pt>
                <c:pt idx="5">
                  <c:v>-1.484575</c:v>
                </c:pt>
                <c:pt idx="6">
                  <c:v>-1.3022829999999999</c:v>
                </c:pt>
                <c:pt idx="7">
                  <c:v>-1.25671</c:v>
                </c:pt>
                <c:pt idx="8">
                  <c:v>-0.93631799999999998</c:v>
                </c:pt>
                <c:pt idx="9">
                  <c:v>-0.66564200000000007</c:v>
                </c:pt>
                <c:pt idx="10">
                  <c:v>-1.0357499999999999</c:v>
                </c:pt>
                <c:pt idx="11">
                  <c:v>0.18643500000000002</c:v>
                </c:pt>
                <c:pt idx="12">
                  <c:v>5.0240780000000003</c:v>
                </c:pt>
                <c:pt idx="13">
                  <c:v>3.4234990000000001</c:v>
                </c:pt>
                <c:pt idx="14">
                  <c:v>1.235995</c:v>
                </c:pt>
                <c:pt idx="15">
                  <c:v>0.87002999999999997</c:v>
                </c:pt>
                <c:pt idx="16">
                  <c:v>0.82721900000000004</c:v>
                </c:pt>
                <c:pt idx="17">
                  <c:v>2.7164270000000004</c:v>
                </c:pt>
                <c:pt idx="18">
                  <c:v>3.1210600000000004</c:v>
                </c:pt>
                <c:pt idx="19">
                  <c:v>3.1390130000000003</c:v>
                </c:pt>
                <c:pt idx="20">
                  <c:v>2.2413630000000002</c:v>
                </c:pt>
                <c:pt idx="21">
                  <c:v>2.6542819999999998</c:v>
                </c:pt>
                <c:pt idx="22">
                  <c:v>4.0352819999999996</c:v>
                </c:pt>
                <c:pt idx="23">
                  <c:v>4.4785829999999995</c:v>
                </c:pt>
                <c:pt idx="24">
                  <c:v>2.909767</c:v>
                </c:pt>
                <c:pt idx="25">
                  <c:v>5.1428440000000002</c:v>
                </c:pt>
                <c:pt idx="26">
                  <c:v>5.519857</c:v>
                </c:pt>
                <c:pt idx="27" formatCode="General">
                  <c:v>4.1898173803526442</c:v>
                </c:pt>
              </c:numCache>
            </c:numRef>
          </c:val>
          <c:extLst>
            <c:ext xmlns:c16="http://schemas.microsoft.com/office/drawing/2014/chart" uri="{C3380CC4-5D6E-409C-BE32-E72D297353CC}">
              <c16:uniqueId val="{00000001-6E02-4508-ABED-BE0F960BA0C4}"/>
            </c:ext>
          </c:extLst>
        </c:ser>
        <c:ser>
          <c:idx val="3"/>
          <c:order val="3"/>
          <c:tx>
            <c:strRef>
              <c:f>'Inflation(new)'!$C$204</c:f>
              <c:strCache>
                <c:ptCount val="1"/>
                <c:pt idx="0">
                  <c:v>Core (72.56%)</c:v>
                </c:pt>
              </c:strCache>
            </c:strRef>
          </c:tx>
          <c:spPr>
            <a:solidFill>
              <a:srgbClr val="89E0FF"/>
            </a:solidFill>
            <a:ln>
              <a:noFill/>
            </a:ln>
            <a:effectLst/>
          </c:spPr>
          <c:invertIfNegative val="0"/>
          <c:cat>
            <c:strRef>
              <c:f>'Inflation(new)'!$S$200:$AT$200</c:f>
              <c:strCache>
                <c:ptCount val="28"/>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pt idx="13">
                  <c:v>May-21</c:v>
                </c:pt>
                <c:pt idx="14">
                  <c:v>Jun-21</c:v>
                </c:pt>
                <c:pt idx="15">
                  <c:v>Jul-21</c:v>
                </c:pt>
                <c:pt idx="16">
                  <c:v>Aug-21</c:v>
                </c:pt>
                <c:pt idx="17">
                  <c:v>Sep-21</c:v>
                </c:pt>
                <c:pt idx="18">
                  <c:v>Oct-21</c:v>
                </c:pt>
                <c:pt idx="19">
                  <c:v>Nov-21</c:v>
                </c:pt>
                <c:pt idx="20">
                  <c:v>Dec-21</c:v>
                </c:pt>
                <c:pt idx="21">
                  <c:v>Jan-22</c:v>
                </c:pt>
                <c:pt idx="22">
                  <c:v>Feb-22</c:v>
                </c:pt>
                <c:pt idx="23">
                  <c:v>Mar-22</c:v>
                </c:pt>
                <c:pt idx="24">
                  <c:v>Apr-22</c:v>
                </c:pt>
                <c:pt idx="25">
                  <c:v>May-22</c:v>
                </c:pt>
                <c:pt idx="26">
                  <c:v>Jun-22</c:v>
                </c:pt>
                <c:pt idx="27">
                  <c:v>Jul-22</c:v>
                </c:pt>
              </c:strCache>
            </c:strRef>
          </c:cat>
          <c:val>
            <c:numRef>
              <c:f>'Inflation(new)'!$S$204:$AT$204</c:f>
              <c:numCache>
                <c:formatCode>0.00</c:formatCode>
                <c:ptCount val="28"/>
                <c:pt idx="0">
                  <c:v>0.26978000000000002</c:v>
                </c:pt>
                <c:pt idx="1">
                  <c:v>6.5800000000000008E-3</c:v>
                </c:pt>
                <c:pt idx="2">
                  <c:v>-3.2900000000000006E-2</c:v>
                </c:pt>
                <c:pt idx="3">
                  <c:v>0.25662000000000001</c:v>
                </c:pt>
                <c:pt idx="4">
                  <c:v>0.19739999999999999</c:v>
                </c:pt>
                <c:pt idx="5">
                  <c:v>0.16450000000000001</c:v>
                </c:pt>
                <c:pt idx="6">
                  <c:v>0.12502000000000002</c:v>
                </c:pt>
                <c:pt idx="7">
                  <c:v>0.11844</c:v>
                </c:pt>
                <c:pt idx="8">
                  <c:v>0.12502000000000002</c:v>
                </c:pt>
                <c:pt idx="9">
                  <c:v>0.13818</c:v>
                </c:pt>
                <c:pt idx="10">
                  <c:v>2.6320000000000003E-2</c:v>
                </c:pt>
                <c:pt idx="11">
                  <c:v>5.9220000000000002E-2</c:v>
                </c:pt>
                <c:pt idx="12">
                  <c:v>0.19739999999999999</c:v>
                </c:pt>
                <c:pt idx="13">
                  <c:v>0.32241999999999998</c:v>
                </c:pt>
                <c:pt idx="14">
                  <c:v>0.34216000000000002</c:v>
                </c:pt>
                <c:pt idx="15">
                  <c:v>9.2120000000000007E-2</c:v>
                </c:pt>
                <c:pt idx="16">
                  <c:v>4.6060000000000004E-2</c:v>
                </c:pt>
                <c:pt idx="17">
                  <c:v>0.12502000000000002</c:v>
                </c:pt>
                <c:pt idx="18">
                  <c:v>0.13818</c:v>
                </c:pt>
                <c:pt idx="19">
                  <c:v>0.19081999999999999</c:v>
                </c:pt>
                <c:pt idx="20">
                  <c:v>0.19081999999999999</c:v>
                </c:pt>
                <c:pt idx="21">
                  <c:v>0.34216000000000002</c:v>
                </c:pt>
                <c:pt idx="22">
                  <c:v>1.1844000000000001</c:v>
                </c:pt>
                <c:pt idx="23">
                  <c:v>1.3160000000000001</c:v>
                </c:pt>
                <c:pt idx="24">
                  <c:v>1.3160000000000001</c:v>
                </c:pt>
                <c:pt idx="25">
                  <c:v>1.50024</c:v>
                </c:pt>
                <c:pt idx="26">
                  <c:v>1.6515799999999998</c:v>
                </c:pt>
                <c:pt idx="27" formatCode="General">
                  <c:v>1.829847115356281</c:v>
                </c:pt>
              </c:numCache>
            </c:numRef>
          </c:val>
          <c:extLst>
            <c:ext xmlns:c16="http://schemas.microsoft.com/office/drawing/2014/chart" uri="{C3380CC4-5D6E-409C-BE32-E72D297353CC}">
              <c16:uniqueId val="{00000002-6E02-4508-ABED-BE0F960BA0C4}"/>
            </c:ext>
          </c:extLst>
        </c:ser>
        <c:dLbls>
          <c:showLegendKey val="0"/>
          <c:showVal val="0"/>
          <c:showCatName val="0"/>
          <c:showSerName val="0"/>
          <c:showPercent val="0"/>
          <c:showBubbleSize val="0"/>
        </c:dLbls>
        <c:gapWidth val="150"/>
        <c:overlap val="100"/>
        <c:axId val="286140528"/>
        <c:axId val="286140920"/>
      </c:barChart>
      <c:lineChart>
        <c:grouping val="standard"/>
        <c:varyColors val="0"/>
        <c:ser>
          <c:idx val="0"/>
          <c:order val="0"/>
          <c:tx>
            <c:strRef>
              <c:f>'Inflation(new)'!$C$201</c:f>
              <c:strCache>
                <c:ptCount val="1"/>
                <c:pt idx="0">
                  <c:v>Headline (100%)</c:v>
                </c:pt>
              </c:strCache>
            </c:strRef>
          </c:tx>
          <c:spPr>
            <a:ln w="28575" cap="rnd">
              <a:solidFill>
                <a:srgbClr val="3BCCFF"/>
              </a:solidFill>
              <a:round/>
            </a:ln>
            <a:effectLst/>
          </c:spPr>
          <c:marker>
            <c:symbol val="none"/>
          </c:marker>
          <c:dLbls>
            <c:dLbl>
              <c:idx val="25"/>
              <c:layout>
                <c:manualLayout>
                  <c:x val="3.8364395907272753E-3"/>
                  <c:y val="-0.12353544835099632"/>
                </c:manualLayout>
              </c:layout>
              <c:tx>
                <c:rich>
                  <a:bodyPr/>
                  <a:lstStyle/>
                  <a:p>
                    <a:r>
                      <a:rPr lang="en-US" dirty="0"/>
                      <a:t>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02-4508-ABED-BE0F960BA0C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1AAEA"/>
                    </a:solidFill>
                    <a:latin typeface="Krungthai Fast" panose="00000500000000000000" pitchFamily="2" charset="-34"/>
                    <a:ea typeface="+mn-ea"/>
                    <a:cs typeface="Krungthai Fast" panose="00000500000000000000" pitchFamily="2" charset="-34"/>
                  </a:defRPr>
                </a:pPr>
                <a:endParaRPr lang="th-TH"/>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'Inflation(new)'!$S$200:$AT$200</c:f>
              <c:strCache>
                <c:ptCount val="28"/>
                <c:pt idx="0">
                  <c:v>Apr-20</c:v>
                </c:pt>
                <c:pt idx="1">
                  <c:v>May-20</c:v>
                </c:pt>
                <c:pt idx="2">
                  <c:v>Jun-20</c:v>
                </c:pt>
                <c:pt idx="3">
                  <c:v>Jul-20</c:v>
                </c:pt>
                <c:pt idx="4">
                  <c:v>Aug-20</c:v>
                </c:pt>
                <c:pt idx="5">
                  <c:v>Sep-20</c:v>
                </c:pt>
                <c:pt idx="6">
                  <c:v>Oct-20</c:v>
                </c:pt>
                <c:pt idx="7">
                  <c:v>Nov-20</c:v>
                </c:pt>
                <c:pt idx="8">
                  <c:v>Dec-20</c:v>
                </c:pt>
                <c:pt idx="9">
                  <c:v>Jan-21</c:v>
                </c:pt>
                <c:pt idx="10">
                  <c:v>Feb-21</c:v>
                </c:pt>
                <c:pt idx="11">
                  <c:v>Mar-21</c:v>
                </c:pt>
                <c:pt idx="12">
                  <c:v>Apr-21</c:v>
                </c:pt>
                <c:pt idx="13">
                  <c:v>May-21</c:v>
                </c:pt>
                <c:pt idx="14">
                  <c:v>Jun-21</c:v>
                </c:pt>
                <c:pt idx="15">
                  <c:v>Jul-21</c:v>
                </c:pt>
                <c:pt idx="16">
                  <c:v>Aug-21</c:v>
                </c:pt>
                <c:pt idx="17">
                  <c:v>Sep-21</c:v>
                </c:pt>
                <c:pt idx="18">
                  <c:v>Oct-21</c:v>
                </c:pt>
                <c:pt idx="19">
                  <c:v>Nov-21</c:v>
                </c:pt>
                <c:pt idx="20">
                  <c:v>Dec-21</c:v>
                </c:pt>
                <c:pt idx="21">
                  <c:v>Jan-22</c:v>
                </c:pt>
                <c:pt idx="22">
                  <c:v>Feb-22</c:v>
                </c:pt>
                <c:pt idx="23">
                  <c:v>Mar-22</c:v>
                </c:pt>
                <c:pt idx="24">
                  <c:v>Apr-22</c:v>
                </c:pt>
                <c:pt idx="25">
                  <c:v>May-22</c:v>
                </c:pt>
                <c:pt idx="26">
                  <c:v>Jun-22</c:v>
                </c:pt>
                <c:pt idx="27">
                  <c:v>Jul-22</c:v>
                </c:pt>
              </c:strCache>
            </c:strRef>
          </c:cat>
          <c:val>
            <c:numRef>
              <c:f>'Inflation(new)'!$S$201:$AT$201</c:f>
              <c:numCache>
                <c:formatCode>0.00</c:formatCode>
                <c:ptCount val="28"/>
                <c:pt idx="0">
                  <c:v>-2.99</c:v>
                </c:pt>
                <c:pt idx="1">
                  <c:v>-3.44</c:v>
                </c:pt>
                <c:pt idx="2">
                  <c:v>-1.57</c:v>
                </c:pt>
                <c:pt idx="3">
                  <c:v>-0.98</c:v>
                </c:pt>
                <c:pt idx="4">
                  <c:v>-0.5</c:v>
                </c:pt>
                <c:pt idx="5">
                  <c:v>-0.7</c:v>
                </c:pt>
                <c:pt idx="6">
                  <c:v>-0.5</c:v>
                </c:pt>
                <c:pt idx="7" formatCode="General">
                  <c:v>-0.41</c:v>
                </c:pt>
                <c:pt idx="8">
                  <c:v>-0.27</c:v>
                </c:pt>
                <c:pt idx="9">
                  <c:v>-0.34</c:v>
                </c:pt>
                <c:pt idx="10">
                  <c:v>-1.17</c:v>
                </c:pt>
                <c:pt idx="11">
                  <c:v>-0.08</c:v>
                </c:pt>
                <c:pt idx="12">
                  <c:v>3.41</c:v>
                </c:pt>
                <c:pt idx="13">
                  <c:v>2.44</c:v>
                </c:pt>
                <c:pt idx="14">
                  <c:v>1.25</c:v>
                </c:pt>
                <c:pt idx="15">
                  <c:v>0.45</c:v>
                </c:pt>
                <c:pt idx="16">
                  <c:v>-0.02</c:v>
                </c:pt>
                <c:pt idx="17">
                  <c:v>1.68</c:v>
                </c:pt>
                <c:pt idx="18">
                  <c:v>2.38</c:v>
                </c:pt>
                <c:pt idx="19">
                  <c:v>2.71</c:v>
                </c:pt>
                <c:pt idx="20">
                  <c:v>2.17</c:v>
                </c:pt>
                <c:pt idx="21">
                  <c:v>3.23</c:v>
                </c:pt>
                <c:pt idx="22">
                  <c:v>5.28</c:v>
                </c:pt>
                <c:pt idx="23">
                  <c:v>5.73</c:v>
                </c:pt>
                <c:pt idx="24">
                  <c:v>4.6500000000000004</c:v>
                </c:pt>
                <c:pt idx="25">
                  <c:v>7.1</c:v>
                </c:pt>
                <c:pt idx="26">
                  <c:v>7.66</c:v>
                </c:pt>
                <c:pt idx="27" formatCode="General">
                  <c:v>7.6144674882276275</c:v>
                </c:pt>
              </c:numCache>
            </c:numRef>
          </c:val>
          <c:smooth val="1"/>
          <c:extLst>
            <c:ext xmlns:c16="http://schemas.microsoft.com/office/drawing/2014/chart" uri="{C3380CC4-5D6E-409C-BE32-E72D297353CC}">
              <c16:uniqueId val="{00000004-6E02-4508-ABED-BE0F960BA0C4}"/>
            </c:ext>
          </c:extLst>
        </c:ser>
        <c:dLbls>
          <c:showLegendKey val="0"/>
          <c:showVal val="0"/>
          <c:showCatName val="0"/>
          <c:showSerName val="0"/>
          <c:showPercent val="0"/>
          <c:showBubbleSize val="0"/>
        </c:dLbls>
        <c:marker val="1"/>
        <c:smooth val="0"/>
        <c:axId val="286140528"/>
        <c:axId val="286140920"/>
      </c:lineChart>
      <c:catAx>
        <c:axId val="286140528"/>
        <c:scaling>
          <c:orientation val="minMax"/>
          <c:min val="6"/>
        </c:scaling>
        <c:delete val="0"/>
        <c:axPos val="b"/>
        <c:numFmt formatCode="m/d/yyyy"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solidFill>
                <a:latin typeface="Krungthai Fast" panose="00000500000000000000" pitchFamily="2" charset="-34"/>
                <a:ea typeface="+mn-ea"/>
                <a:cs typeface="Krungthai Fast" panose="00000500000000000000" pitchFamily="2" charset="-34"/>
              </a:defRPr>
            </a:pPr>
            <a:endParaRPr lang="th-TH"/>
          </a:p>
        </c:txPr>
        <c:crossAx val="286140920"/>
        <c:crossesAt val="0"/>
        <c:auto val="1"/>
        <c:lblAlgn val="ctr"/>
        <c:lblOffset val="100"/>
        <c:tickLblSkip val="3"/>
        <c:noMultiLvlLbl val="1"/>
      </c:catAx>
      <c:valAx>
        <c:axId val="2861409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Krungthai Fast" panose="00000500000000000000" pitchFamily="2" charset="-34"/>
                <a:ea typeface="+mn-ea"/>
                <a:cs typeface="Krungthai Fast" panose="00000500000000000000" pitchFamily="2" charset="-34"/>
              </a:defRPr>
            </a:pPr>
            <a:endParaRPr lang="th-TH"/>
          </a:p>
        </c:txPr>
        <c:crossAx val="286140528"/>
        <c:crosses val="autoZero"/>
        <c:crossBetween val="between"/>
        <c:majorUnit val="2"/>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Krungthai Fast" panose="00000500000000000000" pitchFamily="2" charset="-34"/>
          <a:cs typeface="Krungthai Fast" panose="00000500000000000000" pitchFamily="2" charset="-34"/>
        </a:defRPr>
      </a:pPr>
      <a:endParaRPr lang="th-T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14997166772093E-2"/>
          <c:y val="0.27555925586852043"/>
          <c:w val="0.91044835682708658"/>
          <c:h val="0.48464359707902249"/>
        </c:manualLayout>
      </c:layout>
      <c:lineChart>
        <c:grouping val="standard"/>
        <c:varyColors val="0"/>
        <c:ser>
          <c:idx val="0"/>
          <c:order val="0"/>
          <c:tx>
            <c:strRef>
              <c:f>Sheet1!$B$1</c:f>
              <c:strCache>
                <c:ptCount val="1"/>
                <c:pt idx="0">
                  <c:v>Producer Price Index</c:v>
                </c:pt>
              </c:strCache>
            </c:strRef>
          </c:tx>
          <c:spPr>
            <a:ln w="28575" cap="rnd">
              <a:solidFill>
                <a:srgbClr val="002060"/>
              </a:solidFill>
              <a:round/>
            </a:ln>
            <a:effectLst/>
          </c:spPr>
          <c:marker>
            <c:symbol val="none"/>
          </c:marker>
          <c:dLbls>
            <c:dLbl>
              <c:idx val="87"/>
              <c:layout>
                <c:manualLayout>
                  <c:x val="-2.5429016219751733E-2"/>
                  <c:y val="-7.8241246933343972E-2"/>
                </c:manualLayout>
              </c:layout>
              <c:tx>
                <c:rich>
                  <a:bodyPr/>
                  <a:lstStyle/>
                  <a:p>
                    <a:r>
                      <a:rPr lang="en-US" dirty="0"/>
                      <a:t>13.8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F1-4C76-BF47-00A4646D1FE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Krungthai Fast" panose="00000500000000000000" pitchFamily="2" charset="-34"/>
                    <a:ea typeface="+mn-ea"/>
                    <a:cs typeface="Krungthai Fast" panose="00000500000000000000" pitchFamily="2" charset="-34"/>
                  </a:defRPr>
                </a:pPr>
                <a:endParaRPr lang="th-TH"/>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Sheet1!$A$2:$A$92</c:f>
              <c:numCache>
                <c:formatCode>[$-409]mmm\-yy;@</c:formatCode>
                <c:ptCount val="9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numCache>
            </c:numRef>
          </c:cat>
          <c:val>
            <c:numRef>
              <c:f>Sheet1!$B$2:$B$92</c:f>
              <c:numCache>
                <c:formatCode>General</c:formatCode>
                <c:ptCount val="91"/>
                <c:pt idx="12">
                  <c:v>-2.7081243731193605</c:v>
                </c:pt>
                <c:pt idx="13">
                  <c:v>-3.0969030969030911</c:v>
                </c:pt>
                <c:pt idx="14">
                  <c:v>-2.7833001988071544</c:v>
                </c:pt>
                <c:pt idx="15">
                  <c:v>-1.8867924528301943</c:v>
                </c:pt>
                <c:pt idx="16">
                  <c:v>-1.6666666666666694</c:v>
                </c:pt>
                <c:pt idx="17">
                  <c:v>-1.5748031496062938</c:v>
                </c:pt>
                <c:pt idx="18">
                  <c:v>-0.6979062811565333</c:v>
                </c:pt>
                <c:pt idx="19">
                  <c:v>-0.3018108651911583</c:v>
                </c:pt>
                <c:pt idx="20">
                  <c:v>-0.3024193548387068</c:v>
                </c:pt>
                <c:pt idx="21">
                  <c:v>-0.20140986908358796</c:v>
                </c:pt>
                <c:pt idx="22">
                  <c:v>-0.20222446916077133</c:v>
                </c:pt>
                <c:pt idx="23">
                  <c:v>1.3238289205702618</c:v>
                </c:pt>
                <c:pt idx="24">
                  <c:v>3.7113402061855614</c:v>
                </c:pt>
                <c:pt idx="25">
                  <c:v>4.5360824742268102</c:v>
                </c:pt>
                <c:pt idx="26">
                  <c:v>2.9652351738241367</c:v>
                </c:pt>
                <c:pt idx="27">
                  <c:v>1.6194331983805754</c:v>
                </c:pt>
                <c:pt idx="28">
                  <c:v>-0.39880358923229453</c:v>
                </c:pt>
                <c:pt idx="29">
                  <c:v>-1.2000000000000028</c:v>
                </c:pt>
                <c:pt idx="30">
                  <c:v>-1.3052208835341337</c:v>
                </c:pt>
                <c:pt idx="31">
                  <c:v>-0.60544904137234545</c:v>
                </c:pt>
                <c:pt idx="32">
                  <c:v>0.30333670374114979</c:v>
                </c:pt>
                <c:pt idx="33">
                  <c:v>-0.20181634712410559</c:v>
                </c:pt>
                <c:pt idx="34">
                  <c:v>0.20263424518743955</c:v>
                </c:pt>
                <c:pt idx="35">
                  <c:v>-0.80402010050250972</c:v>
                </c:pt>
                <c:pt idx="36">
                  <c:v>-1.3916500994035701</c:v>
                </c:pt>
                <c:pt idx="37">
                  <c:v>-2.2682445759368948</c:v>
                </c:pt>
                <c:pt idx="38">
                  <c:v>-1.4895729890764648</c:v>
                </c:pt>
                <c:pt idx="39">
                  <c:v>-0.59760956175299651</c:v>
                </c:pt>
                <c:pt idx="40">
                  <c:v>0.80080080080079785</c:v>
                </c:pt>
                <c:pt idx="41">
                  <c:v>1.9230769230769287</c:v>
                </c:pt>
                <c:pt idx="42">
                  <c:v>2.3397761953204448</c:v>
                </c:pt>
                <c:pt idx="43">
                  <c:v>1.92893401015229</c:v>
                </c:pt>
                <c:pt idx="44">
                  <c:v>1.6129032258064457</c:v>
                </c:pt>
                <c:pt idx="45">
                  <c:v>2.1233569261880629</c:v>
                </c:pt>
                <c:pt idx="46">
                  <c:v>1.2133468149645992</c:v>
                </c:pt>
                <c:pt idx="47">
                  <c:v>0</c:v>
                </c:pt>
                <c:pt idx="48">
                  <c:v>-0.7056451612903254</c:v>
                </c:pt>
                <c:pt idx="49">
                  <c:v>-0.30272452068617273</c:v>
                </c:pt>
                <c:pt idx="50">
                  <c:v>0.50403225806451613</c:v>
                </c:pt>
                <c:pt idx="51">
                  <c:v>0.80160320641282279</c:v>
                </c:pt>
                <c:pt idx="52">
                  <c:v>0.19860973187686479</c:v>
                </c:pt>
                <c:pt idx="53">
                  <c:v>-0.69513406156901969</c:v>
                </c:pt>
                <c:pt idx="54">
                  <c:v>-0.894632206759435</c:v>
                </c:pt>
                <c:pt idx="55">
                  <c:v>-1.4940239043824699</c:v>
                </c:pt>
                <c:pt idx="56">
                  <c:v>-1.6865079365079396</c:v>
                </c:pt>
                <c:pt idx="57">
                  <c:v>-2.3762376237623819</c:v>
                </c:pt>
                <c:pt idx="58">
                  <c:v>-1.7982017982017955</c:v>
                </c:pt>
                <c:pt idx="59">
                  <c:v>-0.10131712259372698</c:v>
                </c:pt>
                <c:pt idx="60">
                  <c:v>0.91370558375635103</c:v>
                </c:pt>
                <c:pt idx="61">
                  <c:v>0.40485829959514741</c:v>
                </c:pt>
                <c:pt idx="62">
                  <c:v>-1.705115346038117</c:v>
                </c:pt>
                <c:pt idx="63">
                  <c:v>-4.2743538767395606</c:v>
                </c:pt>
                <c:pt idx="64">
                  <c:v>-4.8562933597621463</c:v>
                </c:pt>
                <c:pt idx="65">
                  <c:v>-3.2000000000000028</c:v>
                </c:pt>
                <c:pt idx="66">
                  <c:v>-2.4072216649949905</c:v>
                </c:pt>
                <c:pt idx="67">
                  <c:v>-1.0111223458038423</c:v>
                </c:pt>
                <c:pt idx="68">
                  <c:v>-1.3118062563067581</c:v>
                </c:pt>
                <c:pt idx="69">
                  <c:v>-0.60851926977687054</c:v>
                </c:pt>
                <c:pt idx="70">
                  <c:v>-0.50864699898270604</c:v>
                </c:pt>
                <c:pt idx="71">
                  <c:v>-0.50709939148073024</c:v>
                </c:pt>
                <c:pt idx="72">
                  <c:v>-0.60362173038230227</c:v>
                </c:pt>
                <c:pt idx="73">
                  <c:v>0.1008064516128975</c:v>
                </c:pt>
                <c:pt idx="74">
                  <c:v>2.5510204081632653</c:v>
                </c:pt>
                <c:pt idx="75">
                  <c:v>4.9844236760124581</c:v>
                </c:pt>
                <c:pt idx="76">
                  <c:v>5.8333333333333268</c:v>
                </c:pt>
                <c:pt idx="77">
                  <c:v>5.4752066115702451</c:v>
                </c:pt>
                <c:pt idx="78">
                  <c:v>5.0359712230215887</c:v>
                </c:pt>
                <c:pt idx="79">
                  <c:v>4.9029622063329903</c:v>
                </c:pt>
                <c:pt idx="80">
                  <c:v>5.3169734151329271</c:v>
                </c:pt>
                <c:pt idx="81">
                  <c:v>6.9387755102040787</c:v>
                </c:pt>
                <c:pt idx="82">
                  <c:v>8.4867075664621652</c:v>
                </c:pt>
                <c:pt idx="83">
                  <c:v>7.7471967380224358</c:v>
                </c:pt>
                <c:pt idx="84">
                  <c:v>8.7044534412955556</c:v>
                </c:pt>
                <c:pt idx="85">
                  <c:v>9.3655589123867031</c:v>
                </c:pt>
                <c:pt idx="86">
                  <c:v>11.442786069651742</c:v>
                </c:pt>
                <c:pt idx="87">
                  <c:v>12.759643916913955</c:v>
                </c:pt>
                <c:pt idx="88">
                  <c:v>13.3</c:v>
                </c:pt>
                <c:pt idx="89">
                  <c:v>13.8</c:v>
                </c:pt>
              </c:numCache>
            </c:numRef>
          </c:val>
          <c:smooth val="0"/>
          <c:extLst>
            <c:ext xmlns:c16="http://schemas.microsoft.com/office/drawing/2014/chart" uri="{C3380CC4-5D6E-409C-BE32-E72D297353CC}">
              <c16:uniqueId val="{00000000-DCF1-4C76-BF47-00A4646D1FE8}"/>
            </c:ext>
          </c:extLst>
        </c:ser>
        <c:ser>
          <c:idx val="1"/>
          <c:order val="1"/>
          <c:tx>
            <c:strRef>
              <c:f>Sheet1!$C$1</c:f>
              <c:strCache>
                <c:ptCount val="1"/>
                <c:pt idx="0">
                  <c:v>Consumer Price Index</c:v>
                </c:pt>
              </c:strCache>
            </c:strRef>
          </c:tx>
          <c:spPr>
            <a:ln w="28575" cap="rnd">
              <a:solidFill>
                <a:srgbClr val="3BCCFF"/>
              </a:solidFill>
              <a:round/>
            </a:ln>
            <a:effectLst/>
          </c:spPr>
          <c:marker>
            <c:symbol val="none"/>
          </c:marker>
          <c:dLbls>
            <c:dLbl>
              <c:idx val="87"/>
              <c:layout>
                <c:manualLayout>
                  <c:x val="0"/>
                  <c:y val="-2.7382256297918999E-2"/>
                </c:manualLayout>
              </c:layout>
              <c:tx>
                <c:rich>
                  <a:bodyPr rot="0" spcFirstLastPara="1" vertOverflow="ellipsis" vert="horz" wrap="square" lIns="38100" tIns="19050" rIns="38100" bIns="19050" anchor="ctr" anchorCtr="1">
                    <a:spAutoFit/>
                  </a:bodyPr>
                  <a:lstStyle/>
                  <a:p>
                    <a:pPr>
                      <a:defRPr sz="900" b="1" i="0" u="none" strike="noStrike" kern="1200" baseline="0">
                        <a:solidFill>
                          <a:srgbClr val="00B0F0"/>
                        </a:solidFill>
                        <a:latin typeface="Krungthai Fast" panose="00000500000000000000" pitchFamily="2" charset="-34"/>
                        <a:ea typeface="+mn-ea"/>
                        <a:cs typeface="Krungthai Fast" panose="00000500000000000000" pitchFamily="2" charset="-34"/>
                      </a:defRPr>
                    </a:pPr>
                    <a:r>
                      <a:rPr lang="en-US" dirty="0"/>
                      <a:t>7.6</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F0"/>
                      </a:solidFill>
                      <a:latin typeface="Krungthai Fast" panose="00000500000000000000" pitchFamily="2" charset="-34"/>
                      <a:ea typeface="+mn-ea"/>
                      <a:cs typeface="Krungthai Fast" panose="00000500000000000000" pitchFamily="2" charset="-34"/>
                    </a:defRPr>
                  </a:pPr>
                  <a:endParaRPr lang="th-TH"/>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F1-4C76-BF47-00A4646D1F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F0"/>
                    </a:solidFill>
                    <a:latin typeface="Krungthai Fast" panose="00000500000000000000" pitchFamily="2" charset="-34"/>
                    <a:ea typeface="+mn-ea"/>
                    <a:cs typeface="Krungthai Fast" panose="00000500000000000000" pitchFamily="2" charset="-34"/>
                  </a:defRPr>
                </a:pPr>
                <a:endParaRPr lang="th-TH"/>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Sheet1!$A$2:$A$92</c:f>
              <c:numCache>
                <c:formatCode>[$-409]mmm\-yy;@</c:formatCode>
                <c:ptCount val="9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numCache>
            </c:numRef>
          </c:cat>
          <c:val>
            <c:numRef>
              <c:f>Sheet1!$C$2:$C$92</c:f>
              <c:numCache>
                <c:formatCode>General</c:formatCode>
                <c:ptCount val="91"/>
                <c:pt idx="0">
                  <c:v>-0.39975399753997598</c:v>
                </c:pt>
                <c:pt idx="1">
                  <c:v>-0.5316973415132884</c:v>
                </c:pt>
                <c:pt idx="2">
                  <c:v>-0.56122448979591544</c:v>
                </c:pt>
                <c:pt idx="3">
                  <c:v>-1.0356381358513516</c:v>
                </c:pt>
                <c:pt idx="4">
                  <c:v>-1.2741429871574528</c:v>
                </c:pt>
                <c:pt idx="5">
                  <c:v>-1.0629682121886994</c:v>
                </c:pt>
                <c:pt idx="6">
                  <c:v>-1.0536980749746769</c:v>
                </c:pt>
                <c:pt idx="7">
                  <c:v>-1.1863719326708595</c:v>
                </c:pt>
                <c:pt idx="8">
                  <c:v>-1.0665312341289968</c:v>
                </c:pt>
                <c:pt idx="9">
                  <c:v>-0.77275038129129736</c:v>
                </c:pt>
                <c:pt idx="10">
                  <c:v>-0.97719869706839757</c:v>
                </c:pt>
                <c:pt idx="11">
                  <c:v>-0.85942295887046161</c:v>
                </c:pt>
                <c:pt idx="12">
                  <c:v>-0.53514459195224451</c:v>
                </c:pt>
                <c:pt idx="13">
                  <c:v>-0.50370065789473151</c:v>
                </c:pt>
                <c:pt idx="14">
                  <c:v>-0.46177526936891</c:v>
                </c:pt>
                <c:pt idx="15">
                  <c:v>6.1557402277626211E-2</c:v>
                </c:pt>
                <c:pt idx="16">
                  <c:v>0.46092389634334008</c:v>
                </c:pt>
                <c:pt idx="17">
                  <c:v>0.38882635833418133</c:v>
                </c:pt>
                <c:pt idx="18">
                  <c:v>0.11263567479008749</c:v>
                </c:pt>
                <c:pt idx="19">
                  <c:v>0.28732683427398781</c:v>
                </c:pt>
                <c:pt idx="20">
                  <c:v>0.37987679671456909</c:v>
                </c:pt>
                <c:pt idx="21">
                  <c:v>0.33814940055333359</c:v>
                </c:pt>
                <c:pt idx="22">
                  <c:v>0.60649671052631937</c:v>
                </c:pt>
                <c:pt idx="23">
                  <c:v>1.1248710010319807</c:v>
                </c:pt>
                <c:pt idx="24">
                  <c:v>1.5519917227108122</c:v>
                </c:pt>
                <c:pt idx="25">
                  <c:v>1.4464304163653181</c:v>
                </c:pt>
                <c:pt idx="26">
                  <c:v>0.76288659793813907</c:v>
                </c:pt>
                <c:pt idx="27">
                  <c:v>0.37937045011791709</c:v>
                </c:pt>
                <c:pt idx="28">
                  <c:v>-4.0783034257740665E-2</c:v>
                </c:pt>
                <c:pt idx="29">
                  <c:v>-5.0963204566300234E-2</c:v>
                </c:pt>
                <c:pt idx="30">
                  <c:v>0.16364938120078837</c:v>
                </c:pt>
                <c:pt idx="31">
                  <c:v>0.31720045021999616</c:v>
                </c:pt>
                <c:pt idx="32">
                  <c:v>0.85915925130408444</c:v>
                </c:pt>
                <c:pt idx="33">
                  <c:v>0.85784313725490546</c:v>
                </c:pt>
                <c:pt idx="34">
                  <c:v>0.98089302135485212</c:v>
                </c:pt>
                <c:pt idx="35">
                  <c:v>0.77558934585162276</c:v>
                </c:pt>
                <c:pt idx="36">
                  <c:v>0.68262862964848448</c:v>
                </c:pt>
                <c:pt idx="37">
                  <c:v>0.41755779610957999</c:v>
                </c:pt>
                <c:pt idx="38">
                  <c:v>0.78780437896461053</c:v>
                </c:pt>
                <c:pt idx="39">
                  <c:v>1.0725229826353393</c:v>
                </c:pt>
                <c:pt idx="40">
                  <c:v>1.4891880864953015</c:v>
                </c:pt>
                <c:pt idx="41">
                  <c:v>1.3869059759331015</c:v>
                </c:pt>
                <c:pt idx="42">
                  <c:v>1.4704380680077582</c:v>
                </c:pt>
                <c:pt idx="43">
                  <c:v>1.621787025703783</c:v>
                </c:pt>
                <c:pt idx="44">
                  <c:v>1.3284656728526543</c:v>
                </c:pt>
                <c:pt idx="45">
                  <c:v>1.2353179424868357</c:v>
                </c:pt>
                <c:pt idx="46">
                  <c:v>0.94100981483355939</c:v>
                </c:pt>
                <c:pt idx="47">
                  <c:v>0.35443037974682973</c:v>
                </c:pt>
                <c:pt idx="48">
                  <c:v>0.26310463468933937</c:v>
                </c:pt>
                <c:pt idx="49">
                  <c:v>0.7302231237322504</c:v>
                </c:pt>
                <c:pt idx="50">
                  <c:v>1.2384529489391929</c:v>
                </c:pt>
                <c:pt idx="51">
                  <c:v>1.2329459322890337</c:v>
                </c:pt>
                <c:pt idx="52">
                  <c:v>1.1457286432160809</c:v>
                </c:pt>
                <c:pt idx="53">
                  <c:v>0.86501709917521563</c:v>
                </c:pt>
                <c:pt idx="54">
                  <c:v>0.97614974338331373</c:v>
                </c:pt>
                <c:pt idx="55">
                  <c:v>0.52193114523738859</c:v>
                </c:pt>
                <c:pt idx="56">
                  <c:v>0.32025620496396434</c:v>
                </c:pt>
                <c:pt idx="57">
                  <c:v>0.1100220044008796</c:v>
                </c:pt>
                <c:pt idx="58">
                  <c:v>0.20048115477144007</c:v>
                </c:pt>
                <c:pt idx="59">
                  <c:v>0.87790110998991389</c:v>
                </c:pt>
                <c:pt idx="60">
                  <c:v>1.0597496972143694</c:v>
                </c:pt>
                <c:pt idx="61">
                  <c:v>0.73499798630689095</c:v>
                </c:pt>
                <c:pt idx="62">
                  <c:v>-0.54146194725760177</c:v>
                </c:pt>
                <c:pt idx="63">
                  <c:v>-2.9949086552860136</c:v>
                </c:pt>
                <c:pt idx="64">
                  <c:v>-3.4379968203497557</c:v>
                </c:pt>
                <c:pt idx="65">
                  <c:v>-1.5755883526126828</c:v>
                </c:pt>
                <c:pt idx="66">
                  <c:v>-0.97667929041260115</c:v>
                </c:pt>
                <c:pt idx="67">
                  <c:v>-0.49925112331502741</c:v>
                </c:pt>
                <c:pt idx="68">
                  <c:v>-0.69832402234635738</c:v>
                </c:pt>
                <c:pt idx="69">
                  <c:v>-0.49955040463582773</c:v>
                </c:pt>
                <c:pt idx="70">
                  <c:v>-0.41016406562624708</c:v>
                </c:pt>
                <c:pt idx="71">
                  <c:v>-0.2700810243072882</c:v>
                </c:pt>
                <c:pt idx="72">
                  <c:v>-0.33955857385397903</c:v>
                </c:pt>
                <c:pt idx="73">
                  <c:v>-1.1694152923538248</c:v>
                </c:pt>
                <c:pt idx="74">
                  <c:v>-8.0653291662464266E-2</c:v>
                </c:pt>
                <c:pt idx="75">
                  <c:v>3.4064011526191234</c:v>
                </c:pt>
                <c:pt idx="76">
                  <c:v>2.4387734101666907</c:v>
                </c:pt>
                <c:pt idx="77">
                  <c:v>1.2462006079027395</c:v>
                </c:pt>
                <c:pt idx="78">
                  <c:v>0.45289855072464058</c:v>
                </c:pt>
                <c:pt idx="79">
                  <c:v>-2.007024586052206E-2</c:v>
                </c:pt>
                <c:pt idx="80">
                  <c:v>1.677717500502298</c:v>
                </c:pt>
                <c:pt idx="81">
                  <c:v>2.3797570037152225</c:v>
                </c:pt>
                <c:pt idx="82">
                  <c:v>2.7122049221496765</c:v>
                </c:pt>
                <c:pt idx="83">
                  <c:v>2.1664994984954831</c:v>
                </c:pt>
                <c:pt idx="84">
                  <c:v>3.2267762300831735</c:v>
                </c:pt>
                <c:pt idx="85">
                  <c:v>5.2791262135922317</c:v>
                </c:pt>
                <c:pt idx="86">
                  <c:v>5.7310059529815423</c:v>
                </c:pt>
                <c:pt idx="87">
                  <c:v>4.6476910828025488</c:v>
                </c:pt>
                <c:pt idx="88">
                  <c:v>7.1</c:v>
                </c:pt>
                <c:pt idx="89">
                  <c:v>7.66</c:v>
                </c:pt>
                <c:pt idx="90">
                  <c:v>7.6144674882276275</c:v>
                </c:pt>
              </c:numCache>
            </c:numRef>
          </c:val>
          <c:smooth val="0"/>
          <c:extLst>
            <c:ext xmlns:c16="http://schemas.microsoft.com/office/drawing/2014/chart" uri="{C3380CC4-5D6E-409C-BE32-E72D297353CC}">
              <c16:uniqueId val="{00000001-DCF1-4C76-BF47-00A4646D1FE8}"/>
            </c:ext>
          </c:extLst>
        </c:ser>
        <c:dLbls>
          <c:showLegendKey val="0"/>
          <c:showVal val="0"/>
          <c:showCatName val="0"/>
          <c:showSerName val="0"/>
          <c:showPercent val="0"/>
          <c:showBubbleSize val="0"/>
        </c:dLbls>
        <c:smooth val="0"/>
        <c:axId val="555458431"/>
        <c:axId val="555457183"/>
      </c:lineChart>
      <c:dateAx>
        <c:axId val="555458431"/>
        <c:scaling>
          <c:orientation val="minMax"/>
          <c:min val="43101"/>
        </c:scaling>
        <c:delete val="0"/>
        <c:axPos val="b"/>
        <c:numFmt formatCode="[$-409]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Krungthai Fast" panose="00000500000000000000" pitchFamily="2" charset="-34"/>
                <a:ea typeface="+mn-ea"/>
                <a:cs typeface="Krungthai Fast" panose="00000500000000000000" pitchFamily="2" charset="-34"/>
              </a:defRPr>
            </a:pPr>
            <a:endParaRPr lang="th-TH"/>
          </a:p>
        </c:txPr>
        <c:crossAx val="555457183"/>
        <c:crosses val="autoZero"/>
        <c:auto val="1"/>
        <c:lblOffset val="100"/>
        <c:baseTimeUnit val="months"/>
      </c:dateAx>
      <c:valAx>
        <c:axId val="555457183"/>
        <c:scaling>
          <c:orientation val="minMax"/>
          <c:min val="-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Krungthai Fast" panose="00000500000000000000" pitchFamily="2" charset="-34"/>
                <a:ea typeface="+mn-ea"/>
                <a:cs typeface="Krungthai Fast" panose="00000500000000000000" pitchFamily="2" charset="-34"/>
              </a:defRPr>
            </a:pPr>
            <a:endParaRPr lang="th-TH"/>
          </a:p>
        </c:txPr>
        <c:crossAx val="555458431"/>
        <c:crosses val="autoZero"/>
        <c:crossBetween val="between"/>
      </c:valAx>
      <c:spPr>
        <a:noFill/>
        <a:ln>
          <a:noFill/>
        </a:ln>
        <a:effectLst/>
      </c:spPr>
    </c:plotArea>
    <c:legend>
      <c:legendPos val="t"/>
      <c:layout>
        <c:manualLayout>
          <c:xMode val="edge"/>
          <c:yMode val="edge"/>
          <c:x val="0.17755742001938588"/>
          <c:y val="0.2142100138964764"/>
          <c:w val="0.670100292694084"/>
          <c:h val="0.104549929701107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Krungthai Fast" panose="00000500000000000000" pitchFamily="2" charset="-34"/>
              <a:ea typeface="+mn-ea"/>
              <a:cs typeface="Krungthai Fast" panose="00000500000000000000" pitchFamily="2" charset="-34"/>
            </a:defRPr>
          </a:pPr>
          <a:endParaRPr lang="th-TH"/>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Krungthai Fast" panose="00000500000000000000" pitchFamily="2" charset="-34"/>
          <a:cs typeface="Krungthai Fast" panose="00000500000000000000" pitchFamily="2" charset="-34"/>
        </a:defRPr>
      </a:pPr>
      <a:endParaRPr lang="th-T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29760A-1EAB-4C5C-BC77-AB2F566225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B4C78-CAB4-4FCA-A6B8-B23138A700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15061E-DF18-4EC4-904B-AD3FBD7CBAFF}" type="datetimeFigureOut">
              <a:rPr lang="en-US" smtClean="0"/>
              <a:pPr/>
              <a:t>8/7/2022</a:t>
            </a:fld>
            <a:endParaRPr lang="en-US"/>
          </a:p>
        </p:txBody>
      </p:sp>
      <p:sp>
        <p:nvSpPr>
          <p:cNvPr id="4" name="Footer Placeholder 3">
            <a:extLst>
              <a:ext uri="{FF2B5EF4-FFF2-40B4-BE49-F238E27FC236}">
                <a16:creationId xmlns:a16="http://schemas.microsoft.com/office/drawing/2014/main" id="{0F8A6A9D-1706-40D2-8DCA-DBE17784B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89429E-050A-4455-B7A5-32C513D524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93D98-7E38-40B0-B325-C12692086F47}" type="slidenum">
              <a:rPr lang="en-US" smtClean="0"/>
              <a:pPr/>
              <a:t>‹#›</a:t>
            </a:fld>
            <a:endParaRPr lang="en-US"/>
          </a:p>
        </p:txBody>
      </p:sp>
    </p:spTree>
    <p:extLst>
      <p:ext uri="{BB962C8B-B14F-4D97-AF65-F5344CB8AC3E}">
        <p14:creationId xmlns:p14="http://schemas.microsoft.com/office/powerpoint/2010/main" val="4129715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65FD5-3A46-404C-BEA7-3B22236CE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2BAC88E-9657-4508-90F7-8368F45436F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cs typeface="+mn-cs"/>
              </a:defRPr>
            </a:lvl1pPr>
          </a:lstStyle>
          <a:p>
            <a:pPr>
              <a:defRPr/>
            </a:pPr>
            <a:fld id="{31C7E67E-C772-4676-ADF0-5963572E42F5}" type="datetimeFigureOut">
              <a:rPr lang="en-US"/>
              <a:pPr>
                <a:defRPr/>
              </a:pPr>
              <a:t>8/7/2022</a:t>
            </a:fld>
            <a:endParaRPr lang="en-US"/>
          </a:p>
        </p:txBody>
      </p:sp>
      <p:sp>
        <p:nvSpPr>
          <p:cNvPr id="4" name="Slide Image Placeholder 3">
            <a:extLst>
              <a:ext uri="{FF2B5EF4-FFF2-40B4-BE49-F238E27FC236}">
                <a16:creationId xmlns:a16="http://schemas.microsoft.com/office/drawing/2014/main" id="{5DF7284B-90ED-480C-867E-E4C02C5B809C}"/>
              </a:ext>
            </a:extLst>
          </p:cNvPr>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6A8A90A-97C8-4D3D-A0F0-6F121B5E6E8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29BF7DD-BB45-4276-A07A-097904DFBFA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D767A0B-F97B-46CA-93D6-E5F4AC53DC8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cs typeface="+mn-cs"/>
              </a:defRPr>
            </a:lvl1pPr>
          </a:lstStyle>
          <a:p>
            <a:pPr>
              <a:defRPr/>
            </a:pPr>
            <a:fld id="{29FA39D9-AF14-4F51-B009-D470BFDEF4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E7DF405-E920-4078-A9D1-1D11C784B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62C882E-20E7-4443-848F-4418FE1312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ordia New" panose="020B0304020202020204" pitchFamily="34" charset="-34"/>
            </a:endParaRPr>
          </a:p>
        </p:txBody>
      </p:sp>
      <p:sp>
        <p:nvSpPr>
          <p:cNvPr id="29700" name="Slide Number Placeholder 3">
            <a:extLst>
              <a:ext uri="{FF2B5EF4-FFF2-40B4-BE49-F238E27FC236}">
                <a16:creationId xmlns:a16="http://schemas.microsoft.com/office/drawing/2014/main" id="{CFD6EDA4-5C45-454A-B474-FA0384CD33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22B34226-317D-45FD-8766-2905F6792C44}" type="slidenum">
              <a:rPr lang="en-US" altLang="en-US" sz="1200"/>
              <a:pPr fontAlgn="base">
                <a:spcBef>
                  <a:spcPct val="0"/>
                </a:spcBef>
                <a:spcAft>
                  <a:spcPct val="0"/>
                </a:spcAft>
              </a:pPr>
              <a:t>1</a:t>
            </a:fld>
            <a:endParaRPr lang="en-US" altLang="en-US" sz="1200"/>
          </a:p>
        </p:txBody>
      </p:sp>
    </p:spTree>
    <p:extLst>
      <p:ext uri="{BB962C8B-B14F-4D97-AF65-F5344CB8AC3E}">
        <p14:creationId xmlns:p14="http://schemas.microsoft.com/office/powerpoint/2010/main" val="375709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E9ED356-C0B2-47CC-AF21-A50AD923A9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1898F75-B545-4C2C-9008-4EDEA030C9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ordia New" panose="020B0304020202020204" pitchFamily="34" charset="-34"/>
            </a:endParaRPr>
          </a:p>
        </p:txBody>
      </p:sp>
      <p:sp>
        <p:nvSpPr>
          <p:cNvPr id="31748" name="Slide Number Placeholder 3">
            <a:extLst>
              <a:ext uri="{FF2B5EF4-FFF2-40B4-BE49-F238E27FC236}">
                <a16:creationId xmlns:a16="http://schemas.microsoft.com/office/drawing/2014/main" id="{97162E74-EE8C-4AA5-A31C-88B66DF6CB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7B62ED0-80BA-48B4-81E3-3AD89E4C6BB8}" type="slidenum">
              <a:rPr lang="en-US" altLang="en-US" sz="1200"/>
              <a:pPr fontAlgn="base">
                <a:spcBef>
                  <a:spcPct val="0"/>
                </a:spcBef>
                <a:spcAft>
                  <a:spcPct val="0"/>
                </a:spcAft>
              </a:pPr>
              <a:t>2</a:t>
            </a:fld>
            <a:endParaRPr lang="en-US" altLang="en-US" sz="1200"/>
          </a:p>
        </p:txBody>
      </p:sp>
    </p:spTree>
    <p:extLst>
      <p:ext uri="{BB962C8B-B14F-4D97-AF65-F5344CB8AC3E}">
        <p14:creationId xmlns:p14="http://schemas.microsoft.com/office/powerpoint/2010/main" val="366532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4BC2593-A33C-497D-9907-D493F8062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0E5AFB7-5A3E-43CE-BDD7-5D7724D14F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cs typeface="Cordia New" panose="020B0304020202020204" pitchFamily="34" charset="-34"/>
            </a:endParaRPr>
          </a:p>
        </p:txBody>
      </p:sp>
      <p:sp>
        <p:nvSpPr>
          <p:cNvPr id="33796" name="Slide Number Placeholder 3">
            <a:extLst>
              <a:ext uri="{FF2B5EF4-FFF2-40B4-BE49-F238E27FC236}">
                <a16:creationId xmlns:a16="http://schemas.microsoft.com/office/drawing/2014/main" id="{7F96C5D9-DAAE-45C4-BA63-B7E295043F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935B0BC-3B94-492D-B21D-14CC55881CD0}" type="slidenum">
              <a:rPr lang="en-US" altLang="en-US" sz="1200"/>
              <a:pPr fontAlgn="base">
                <a:spcBef>
                  <a:spcPct val="0"/>
                </a:spcBef>
                <a:spcAft>
                  <a:spcPct val="0"/>
                </a:spcAft>
              </a:pPr>
              <a:t>3</a:t>
            </a:fld>
            <a:endParaRPr lang="en-US" altLang="en-US" sz="1200"/>
          </a:p>
        </p:txBody>
      </p:sp>
    </p:spTree>
    <p:extLst>
      <p:ext uri="{BB962C8B-B14F-4D97-AF65-F5344CB8AC3E}">
        <p14:creationId xmlns:p14="http://schemas.microsoft.com/office/powerpoint/2010/main" val="10833175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42" y="1620"/>
            <a:ext cx="6856058" cy="6088493"/>
          </a:xfrm>
          <a:prstGeom prst="rect">
            <a:avLst/>
          </a:prstGeom>
        </p:spPr>
      </p:pic>
      <p:pic>
        <p:nvPicPr>
          <p:cNvPr id="3" name="Picture 7">
            <a:extLst>
              <a:ext uri="{FF2B5EF4-FFF2-40B4-BE49-F238E27FC236}">
                <a16:creationId xmlns:a16="http://schemas.microsoft.com/office/drawing/2014/main" id="{DCDE6050-56DF-4E8D-87A7-2BB83683010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43" y="869189"/>
            <a:ext cx="6869119"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E55213B-4ED1-4D22-A4DA-4FBB8C8AA25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32" y="4852226"/>
            <a:ext cx="6858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E4A09FF8-DABE-49A6-9F70-DAD843CFC547}"/>
              </a:ext>
            </a:extLst>
          </p:cNvPr>
          <p:cNvSpPr txBox="1">
            <a:spLocks noChangeArrowheads="1"/>
          </p:cNvSpPr>
          <p:nvPr userDrawn="1"/>
        </p:nvSpPr>
        <p:spPr bwMode="auto">
          <a:xfrm>
            <a:off x="2279141" y="5647763"/>
            <a:ext cx="1947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r" eaLnBrk="1" hangingPunct="1">
              <a:lnSpc>
                <a:spcPts val="2400"/>
              </a:lnSpc>
            </a:pPr>
            <a:r>
              <a:rPr lang="en-US" altLang="en-US" sz="2400" b="1" dirty="0">
                <a:solidFill>
                  <a:srgbClr val="003572"/>
                </a:solidFill>
                <a:latin typeface="Krungthai Fast" panose="00000500000000000000" pitchFamily="2" charset="-34"/>
                <a:cs typeface="Krungthai Fast" panose="00000500000000000000" pitchFamily="2" charset="-34"/>
              </a:rPr>
              <a:t>Key</a:t>
            </a:r>
            <a:r>
              <a:rPr lang="en-US" altLang="en-US" sz="1800" b="1" dirty="0">
                <a:solidFill>
                  <a:srgbClr val="FFFF00"/>
                </a:solidFill>
                <a:latin typeface="Krungthai Fast" panose="00000500000000000000" pitchFamily="2" charset="-34"/>
                <a:cs typeface="Krungthai Fast" panose="00000500000000000000" pitchFamily="2" charset="-34"/>
              </a:rPr>
              <a:t> </a:t>
            </a:r>
            <a:r>
              <a:rPr lang="en-US" altLang="en-US" sz="1800" dirty="0">
                <a:solidFill>
                  <a:srgbClr val="0077B1"/>
                </a:solidFill>
                <a:latin typeface="Krungthai Fast" panose="00000500000000000000" pitchFamily="2" charset="-34"/>
                <a:cs typeface="Krungthai Fast" panose="00000500000000000000" pitchFamily="2" charset="-34"/>
              </a:rPr>
              <a:t>Highlights</a:t>
            </a:r>
            <a:r>
              <a:rPr lang="en-US" altLang="en-US" sz="1800" dirty="0">
                <a:latin typeface="Krungthai Fast" panose="00000500000000000000" pitchFamily="2" charset="-34"/>
                <a:cs typeface="Krungthai Fast" panose="00000500000000000000" pitchFamily="2" charset="-34"/>
              </a:rPr>
              <a:t>: </a:t>
            </a:r>
            <a:endParaRPr lang="th-TH" altLang="en-US" sz="1800" dirty="0">
              <a:latin typeface="Krungthai Fast" panose="00000500000000000000" pitchFamily="2" charset="-34"/>
              <a:cs typeface="Krungthai Fast" panose="00000500000000000000" pitchFamily="2" charset="-34"/>
            </a:endParaRPr>
          </a:p>
        </p:txBody>
      </p:sp>
      <p:sp>
        <p:nvSpPr>
          <p:cNvPr id="16" name="Rectangle 15">
            <a:extLst>
              <a:ext uri="{FF2B5EF4-FFF2-40B4-BE49-F238E27FC236}">
                <a16:creationId xmlns:a16="http://schemas.microsoft.com/office/drawing/2014/main" id="{8C154F03-9E99-450D-921C-5D643C0F71A8}"/>
              </a:ext>
            </a:extLst>
          </p:cNvPr>
          <p:cNvSpPr/>
          <p:nvPr userDrawn="1"/>
        </p:nvSpPr>
        <p:spPr>
          <a:xfrm>
            <a:off x="1944" y="2715771"/>
            <a:ext cx="6858000" cy="947174"/>
          </a:xfrm>
          <a:prstGeom prst="rect">
            <a:avLst/>
          </a:prstGeom>
          <a:gradFill flip="none" rotWithShape="1">
            <a:gsLst>
              <a:gs pos="18000">
                <a:schemeClr val="tx1">
                  <a:alpha val="60000"/>
                </a:schemeClr>
              </a:gs>
              <a:gs pos="58000">
                <a:schemeClr val="tx1">
                  <a:alpha val="40000"/>
                </a:schemeClr>
              </a:gs>
              <a:gs pos="8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a:p>
        </p:txBody>
      </p:sp>
      <p:sp>
        <p:nvSpPr>
          <p:cNvPr id="17" name="Text Box 2">
            <a:extLst>
              <a:ext uri="{FF2B5EF4-FFF2-40B4-BE49-F238E27FC236}">
                <a16:creationId xmlns:a16="http://schemas.microsoft.com/office/drawing/2014/main" id="{EE8B4726-FC4C-4BB9-8E9F-1F119A7188B1}"/>
              </a:ext>
            </a:extLst>
          </p:cNvPr>
          <p:cNvSpPr txBox="1">
            <a:spLocks noChangeArrowheads="1"/>
          </p:cNvSpPr>
          <p:nvPr userDrawn="1"/>
        </p:nvSpPr>
        <p:spPr bwMode="auto">
          <a:xfrm>
            <a:off x="4200525" y="-157163"/>
            <a:ext cx="2646363"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r" eaLnBrk="1" hangingPunct="1">
              <a:lnSpc>
                <a:spcPct val="107000"/>
              </a:lnSpc>
              <a:spcAft>
                <a:spcPts val="800"/>
              </a:spcAft>
            </a:pPr>
            <a:r>
              <a:rPr lang="en-US" altLang="en-US" sz="7200">
                <a:solidFill>
                  <a:schemeClr val="bg1"/>
                </a:solidFill>
                <a:latin typeface="Krungthai Fast" panose="00000500000000000000" pitchFamily="2" charset="-34"/>
                <a:ea typeface="Calibri" panose="020F0502020204030204" pitchFamily="34" charset="0"/>
                <a:cs typeface="Krungthai Fast" panose="00000500000000000000" pitchFamily="2" charset="-34"/>
              </a:rPr>
              <a:t>Macro</a:t>
            </a:r>
            <a:endParaRPr lang="en-US" altLang="en-US" sz="6000">
              <a:solidFill>
                <a:schemeClr val="bg1"/>
              </a:solidFill>
              <a:latin typeface="Krungthai Fast" panose="00000500000000000000" pitchFamily="2" charset="-34"/>
              <a:ea typeface="Calibri" panose="020F0502020204030204" pitchFamily="34" charset="0"/>
              <a:cs typeface="Krungthai Fast" panose="00000500000000000000" pitchFamily="2" charset="-34"/>
            </a:endParaRPr>
          </a:p>
        </p:txBody>
      </p:sp>
      <p:sp>
        <p:nvSpPr>
          <p:cNvPr id="18" name="Oval 17">
            <a:extLst>
              <a:ext uri="{FF2B5EF4-FFF2-40B4-BE49-F238E27FC236}">
                <a16:creationId xmlns:a16="http://schemas.microsoft.com/office/drawing/2014/main" id="{4CAB43D6-92D2-4C13-A243-806E2EE07B2E}"/>
              </a:ext>
            </a:extLst>
          </p:cNvPr>
          <p:cNvSpPr/>
          <p:nvPr userDrawn="1"/>
        </p:nvSpPr>
        <p:spPr>
          <a:xfrm>
            <a:off x="5863811" y="823045"/>
            <a:ext cx="748749" cy="748749"/>
          </a:xfrm>
          <a:prstGeom prst="ellipse">
            <a:avLst/>
          </a:prstGeom>
          <a:gradFill flip="none" rotWithShape="1">
            <a:gsLst>
              <a:gs pos="63000">
                <a:srgbClr val="CF0000"/>
              </a:gs>
              <a:gs pos="0">
                <a:srgbClr val="FF0000"/>
              </a:gs>
              <a:gs pos="100000">
                <a:srgbClr val="C00000"/>
              </a:gs>
            </a:gsLst>
            <a:path path="circle">
              <a:fillToRect l="100000" t="100000"/>
            </a:path>
            <a:tileRect r="-100000" b="-10000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3600"/>
          </a:p>
        </p:txBody>
      </p:sp>
      <p:sp>
        <p:nvSpPr>
          <p:cNvPr id="19" name="Text Box 2">
            <a:extLst>
              <a:ext uri="{FF2B5EF4-FFF2-40B4-BE49-F238E27FC236}">
                <a16:creationId xmlns:a16="http://schemas.microsoft.com/office/drawing/2014/main" id="{CA38A496-4BB4-4827-9E0B-F43832A8CFF5}"/>
              </a:ext>
            </a:extLst>
          </p:cNvPr>
          <p:cNvSpPr txBox="1">
            <a:spLocks noChangeArrowheads="1"/>
          </p:cNvSpPr>
          <p:nvPr userDrawn="1"/>
        </p:nvSpPr>
        <p:spPr bwMode="auto">
          <a:xfrm rot="20209314">
            <a:off x="5603875" y="862013"/>
            <a:ext cx="1230313" cy="731837"/>
          </a:xfrm>
          <a:prstGeom prst="rect">
            <a:avLst/>
          </a:prstGeom>
          <a:noFill/>
          <a:ln w="9525">
            <a:noFill/>
            <a:miter lim="800000"/>
            <a:headEnd/>
            <a:tailEnd/>
          </a:ln>
        </p:spPr>
        <p:txBody>
          <a:bodyPr lIns="36000" tIns="36000" rIns="36000" bIns="36000">
            <a:spAutoFit/>
          </a:bodyPr>
          <a:lstStyle/>
          <a:p>
            <a:pPr algn="ctr" eaLnBrk="1" fontAlgn="auto" hangingPunct="1">
              <a:lnSpc>
                <a:spcPct val="107000"/>
              </a:lnSpc>
              <a:spcBef>
                <a:spcPts val="0"/>
              </a:spcBef>
              <a:spcAft>
                <a:spcPts val="800"/>
              </a:spcAft>
              <a:defRPr/>
            </a:pPr>
            <a:r>
              <a:rPr lang="en-US" sz="4000" b="1" dirty="0">
                <a:solidFill>
                  <a:srgbClr val="FFFF00"/>
                </a:solidFill>
                <a:effectLst>
                  <a:outerShdw blurRad="38100" dist="38100" dir="2700000" algn="tl">
                    <a:srgbClr val="000000">
                      <a:alpha val="43137"/>
                    </a:srgbClr>
                  </a:outerShdw>
                </a:effectLst>
                <a:latin typeface="Krungthai Fast" pitchFamily="2" charset="-34"/>
                <a:ea typeface="Calibri" panose="020F0502020204030204" pitchFamily="34" charset="0"/>
                <a:cs typeface="Krungthai Fast" pitchFamily="2" charset="-34"/>
              </a:rPr>
              <a:t>View</a:t>
            </a:r>
          </a:p>
        </p:txBody>
      </p:sp>
      <p:grpSp>
        <p:nvGrpSpPr>
          <p:cNvPr id="25" name="Group 24">
            <a:extLst>
              <a:ext uri="{FF2B5EF4-FFF2-40B4-BE49-F238E27FC236}">
                <a16:creationId xmlns:a16="http://schemas.microsoft.com/office/drawing/2014/main" id="{0B4A4C18-B1DD-4EE1-ADA2-AF60215EB484}"/>
              </a:ext>
            </a:extLst>
          </p:cNvPr>
          <p:cNvGrpSpPr/>
          <p:nvPr userDrawn="1"/>
        </p:nvGrpSpPr>
        <p:grpSpPr>
          <a:xfrm>
            <a:off x="4304800" y="4578975"/>
            <a:ext cx="1571368" cy="1571368"/>
            <a:chOff x="4167182" y="5123880"/>
            <a:chExt cx="1571368" cy="1571368"/>
          </a:xfrm>
        </p:grpSpPr>
        <p:sp>
          <p:nvSpPr>
            <p:cNvPr id="26" name="Oval 25">
              <a:extLst>
                <a:ext uri="{FF2B5EF4-FFF2-40B4-BE49-F238E27FC236}">
                  <a16:creationId xmlns:a16="http://schemas.microsoft.com/office/drawing/2014/main" id="{45F141BE-D5B5-4236-BAEE-1F1292FF3B60}"/>
                </a:ext>
              </a:extLst>
            </p:cNvPr>
            <p:cNvSpPr/>
            <p:nvPr/>
          </p:nvSpPr>
          <p:spPr>
            <a:xfrm>
              <a:off x="4167182" y="5123880"/>
              <a:ext cx="1571368" cy="1571368"/>
            </a:xfrm>
            <a:prstGeom prst="ellipse">
              <a:avLst/>
            </a:prstGeom>
            <a:gradFill flip="none" rotWithShape="1">
              <a:gsLst>
                <a:gs pos="0">
                  <a:srgbClr val="FFFF00"/>
                </a:gs>
                <a:gs pos="54000">
                  <a:srgbClr val="FFC000"/>
                </a:gs>
                <a:gs pos="100000">
                  <a:srgbClr val="FFC000"/>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Rounded Rectangle 31">
              <a:extLst>
                <a:ext uri="{FF2B5EF4-FFF2-40B4-BE49-F238E27FC236}">
                  <a16:creationId xmlns:a16="http://schemas.microsoft.com/office/drawing/2014/main" id="{7AD82C9A-2F7B-4799-BB75-13604A1B0409}"/>
                </a:ext>
              </a:extLst>
            </p:cNvPr>
            <p:cNvSpPr/>
            <p:nvPr/>
          </p:nvSpPr>
          <p:spPr>
            <a:xfrm>
              <a:off x="4451433" y="5421426"/>
              <a:ext cx="1012033" cy="1012033"/>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pic>
        <p:nvPicPr>
          <p:cNvPr id="28" name="Picture 27">
            <a:extLst>
              <a:ext uri="{FF2B5EF4-FFF2-40B4-BE49-F238E27FC236}">
                <a16:creationId xmlns:a16="http://schemas.microsoft.com/office/drawing/2014/main" id="{AB038DBA-E719-45D3-AC3A-D6245C8DC86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89060" y="4968312"/>
            <a:ext cx="834227" cy="864563"/>
          </a:xfrm>
          <a:prstGeom prst="rect">
            <a:avLst/>
          </a:prstGeom>
        </p:spPr>
      </p:pic>
      <p:sp>
        <p:nvSpPr>
          <p:cNvPr id="29" name="Rectangle 28">
            <a:extLst>
              <a:ext uri="{FF2B5EF4-FFF2-40B4-BE49-F238E27FC236}">
                <a16:creationId xmlns:a16="http://schemas.microsoft.com/office/drawing/2014/main" id="{C5DA43A0-789F-44DB-8B86-E200F89C37C2}"/>
              </a:ext>
            </a:extLst>
          </p:cNvPr>
          <p:cNvSpPr/>
          <p:nvPr userDrawn="1"/>
        </p:nvSpPr>
        <p:spPr>
          <a:xfrm rot="850613">
            <a:off x="5341365" y="4355447"/>
            <a:ext cx="952530" cy="384721"/>
          </a:xfrm>
          <a:prstGeom prst="rect">
            <a:avLst/>
          </a:prstGeom>
        </p:spPr>
        <p:txBody>
          <a:bodyPr wrap="square">
            <a:spAutoFit/>
          </a:bodyPr>
          <a:lstStyle/>
          <a:p>
            <a:pPr>
              <a:lnSpc>
                <a:spcPts val="2400"/>
              </a:lnSpc>
            </a:pPr>
            <a:r>
              <a:rPr lang="en-US" sz="1600" b="1" spc="-30" dirty="0">
                <a:solidFill>
                  <a:schemeClr val="bg1"/>
                </a:solidFill>
                <a:latin typeface="Krungthai Fast" panose="00000500000000000000" pitchFamily="2" charset="-34"/>
                <a:cs typeface="Krungthai Fast" panose="00000500000000000000" pitchFamily="2" charset="-34"/>
              </a:rPr>
              <a:t>Visit Us!</a:t>
            </a:r>
          </a:p>
        </p:txBody>
      </p:sp>
      <p:pic>
        <p:nvPicPr>
          <p:cNvPr id="30" name="Picture 29">
            <a:extLst>
              <a:ext uri="{FF2B5EF4-FFF2-40B4-BE49-F238E27FC236}">
                <a16:creationId xmlns:a16="http://schemas.microsoft.com/office/drawing/2014/main" id="{FE32C79C-F295-4028-AEE4-F89C9E2455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22423">
            <a:off x="5259801" y="4075065"/>
            <a:ext cx="1142054" cy="1027574"/>
          </a:xfrm>
          <a:prstGeom prst="rect">
            <a:avLst/>
          </a:prstGeom>
          <a:effectLst>
            <a:outerShdw blurRad="50800" dist="38100" dir="2700000" algn="tl" rotWithShape="0">
              <a:prstClr val="black">
                <a:alpha val="40000"/>
              </a:prstClr>
            </a:outerShdw>
          </a:effectLst>
        </p:spPr>
      </p:pic>
      <p:sp>
        <p:nvSpPr>
          <p:cNvPr id="32" name="Rectangle 31">
            <a:extLst>
              <a:ext uri="{FF2B5EF4-FFF2-40B4-BE49-F238E27FC236}">
                <a16:creationId xmlns:a16="http://schemas.microsoft.com/office/drawing/2014/main" id="{F1FD97AC-6706-EE00-0095-2D45F94D7B69}"/>
              </a:ext>
            </a:extLst>
          </p:cNvPr>
          <p:cNvSpPr/>
          <p:nvPr userDrawn="1"/>
        </p:nvSpPr>
        <p:spPr>
          <a:xfrm>
            <a:off x="5024597" y="7143330"/>
            <a:ext cx="1833866" cy="512961"/>
          </a:xfrm>
          <a:prstGeom prst="rect">
            <a:avLst/>
          </a:prstGeom>
        </p:spPr>
        <p:txBody>
          <a:bodyPr wrap="square">
            <a:spAutoFit/>
          </a:bodyPr>
          <a:lstStyle/>
          <a:p>
            <a:r>
              <a:rPr lang="th-TH" sz="1400" b="1" dirty="0">
                <a:solidFill>
                  <a:srgbClr val="37CBFF"/>
                </a:solidFill>
                <a:latin typeface="Krungthai Fast" panose="00000500000000000000" pitchFamily="2" charset="-34"/>
                <a:cs typeface="Krungthai Fast" panose="00000500000000000000" pitchFamily="2" charset="-34"/>
              </a:rPr>
              <a:t>ฉมาดนัย</a:t>
            </a:r>
            <a:r>
              <a:rPr lang="th-TH" sz="1400" b="1" baseline="0" dirty="0">
                <a:solidFill>
                  <a:srgbClr val="37CBFF"/>
                </a:solidFill>
                <a:latin typeface="Krungthai Fast" panose="00000500000000000000" pitchFamily="2" charset="-34"/>
                <a:cs typeface="Krungthai Fast" panose="00000500000000000000" pitchFamily="2" charset="-34"/>
              </a:rPr>
              <a:t> มากนวล</a:t>
            </a:r>
            <a:endParaRPr lang="th-TH" sz="1000" dirty="0">
              <a:solidFill>
                <a:schemeClr val="bg1"/>
              </a:solidFill>
              <a:latin typeface="Krungthai Fast" panose="00000500000000000000" pitchFamily="2" charset="-34"/>
              <a:cs typeface="Krungthai Fast" panose="00000500000000000000" pitchFamily="2" charset="-34"/>
            </a:endParaRPr>
          </a:p>
          <a:p>
            <a:pPr>
              <a:lnSpc>
                <a:spcPts val="700"/>
              </a:lnSpc>
            </a:pPr>
            <a:r>
              <a:rPr lang="en-US" sz="800" spc="-40" baseline="0" dirty="0">
                <a:latin typeface="Krungthai Fast Light" panose="00000400000000000000" pitchFamily="2" charset="-34"/>
                <a:cs typeface="Krungthai Fast Light" panose="00000400000000000000" pitchFamily="2" charset="-34"/>
              </a:rPr>
              <a:t>chamadanai.marknual@krungthai.com</a:t>
            </a:r>
          </a:p>
          <a:p>
            <a:pPr>
              <a:lnSpc>
                <a:spcPts val="900"/>
              </a:lnSpc>
            </a:pPr>
            <a:r>
              <a:rPr lang="en-US" sz="900" spc="-40" baseline="0" dirty="0">
                <a:solidFill>
                  <a:schemeClr val="bg1">
                    <a:lumMod val="50000"/>
                  </a:schemeClr>
                </a:solidFill>
                <a:latin typeface="Krungthai Fast Light" panose="00000400000000000000" pitchFamily="2" charset="-34"/>
                <a:cs typeface="Krungthai Fast Light" panose="00000400000000000000" pitchFamily="2" charset="-34"/>
              </a:rPr>
              <a:t>02-208-3597</a:t>
            </a:r>
            <a:endParaRPr lang="th-TH" sz="800" spc="-40" baseline="0" dirty="0">
              <a:solidFill>
                <a:schemeClr val="bg1">
                  <a:lumMod val="50000"/>
                </a:schemeClr>
              </a:solidFill>
              <a:latin typeface="Krungthai Fast Light" panose="00000400000000000000" pitchFamily="2" charset="-34"/>
              <a:cs typeface="Krungthai Fast Light" panose="00000400000000000000" pitchFamily="2" charset="-34"/>
            </a:endParaRPr>
          </a:p>
        </p:txBody>
      </p:sp>
      <p:sp>
        <p:nvSpPr>
          <p:cNvPr id="33" name="TextBox 32">
            <a:extLst>
              <a:ext uri="{FF2B5EF4-FFF2-40B4-BE49-F238E27FC236}">
                <a16:creationId xmlns:a16="http://schemas.microsoft.com/office/drawing/2014/main" id="{8194811D-6E13-24F3-7A8F-D997967515E9}"/>
              </a:ext>
            </a:extLst>
          </p:cNvPr>
          <p:cNvSpPr txBox="1"/>
          <p:nvPr userDrawn="1"/>
        </p:nvSpPr>
        <p:spPr>
          <a:xfrm>
            <a:off x="5105110" y="6806561"/>
            <a:ext cx="616531" cy="138499"/>
          </a:xfrm>
          <a:prstGeom prst="rect">
            <a:avLst/>
          </a:prstGeom>
          <a:noFill/>
        </p:spPr>
        <p:txBody>
          <a:bodyPr wrap="square" lIns="0" tIns="0" rIns="0" bIns="0" rtlCol="0">
            <a:spAutoFit/>
          </a:bodyPr>
          <a:lstStyle/>
          <a:p>
            <a:pPr marL="0" marR="0" lvl="0" indent="0" defTabSz="914400" rtl="0" eaLnBrk="1" fontAlgn="auto" latinLnBrk="0" hangingPunct="1">
              <a:spcBef>
                <a:spcPts val="0"/>
              </a:spcBef>
              <a:spcAft>
                <a:spcPts val="0"/>
              </a:spcAft>
              <a:buClrTx/>
              <a:buSzTx/>
              <a:buFontTx/>
              <a:buNone/>
              <a:tabLst/>
              <a:defRPr/>
            </a:pPr>
            <a:r>
              <a:rPr lang="th-TH" sz="900" u="none" dirty="0">
                <a:solidFill>
                  <a:schemeClr val="bg1">
                    <a:lumMod val="65000"/>
                  </a:schemeClr>
                </a:solidFill>
                <a:latin typeface="Krungthai Fast" panose="00000500000000000000" pitchFamily="2" charset="-34"/>
                <a:cs typeface="Krungthai Fast" panose="00000500000000000000" pitchFamily="2" charset="-34"/>
              </a:rPr>
              <a:t>นักวิเคราะห์</a:t>
            </a:r>
            <a:endParaRPr kumimoji="0" lang="th-TH" sz="800" i="0" u="none" strike="noStrike" kern="1200" cap="none" spc="0" normalizeH="0" baseline="0" noProof="0" dirty="0">
              <a:ln>
                <a:noFill/>
              </a:ln>
              <a:solidFill>
                <a:schemeClr val="bg1">
                  <a:lumMod val="65000"/>
                </a:schemeClr>
              </a:solidFill>
              <a:effectLst/>
              <a:uLnTx/>
              <a:uFillTx/>
              <a:latin typeface="Krungthai Fast" panose="00000500000000000000" pitchFamily="2" charset="-34"/>
              <a:cs typeface="Krungthai Fast" panose="00000500000000000000" pitchFamily="2" charset="-34"/>
            </a:endParaRPr>
          </a:p>
        </p:txBody>
      </p:sp>
      <p:sp>
        <p:nvSpPr>
          <p:cNvPr id="21" name="Round Single Corner Rectangle 20"/>
          <p:cNvSpPr/>
          <p:nvPr userDrawn="1"/>
        </p:nvSpPr>
        <p:spPr>
          <a:xfrm flipH="1">
            <a:off x="4297675" y="7674572"/>
            <a:ext cx="2560319" cy="2227947"/>
          </a:xfrm>
          <a:prstGeom prst="round1Rect">
            <a:avLst>
              <a:gd name="adj" fmla="val 21680"/>
            </a:avLst>
          </a:prstGeom>
          <a:gradFill>
            <a:gsLst>
              <a:gs pos="0">
                <a:srgbClr val="00B0F0"/>
              </a:gs>
              <a:gs pos="79000">
                <a:srgbClr val="008BBC"/>
              </a:gs>
              <a:gs pos="51000">
                <a:srgbClr val="008BBC"/>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Rectangle 21"/>
          <p:cNvSpPr/>
          <p:nvPr userDrawn="1"/>
        </p:nvSpPr>
        <p:spPr>
          <a:xfrm>
            <a:off x="4304800" y="8778132"/>
            <a:ext cx="2519790" cy="1092607"/>
          </a:xfrm>
          <a:prstGeom prst="rect">
            <a:avLst/>
          </a:prstGeom>
        </p:spPr>
        <p:txBody>
          <a:bodyPr wrap="square">
            <a:spAutoFit/>
          </a:bodyPr>
          <a:lstStyle/>
          <a:p>
            <a:pPr algn="thaiDist">
              <a:lnSpc>
                <a:spcPts val="500"/>
              </a:lnSpc>
              <a:spcAft>
                <a:spcPts val="300"/>
              </a:spcAft>
            </a:pPr>
            <a:r>
              <a:rPr lang="en-US" sz="500" dirty="0">
                <a:solidFill>
                  <a:schemeClr val="bg1"/>
                </a:solidFill>
                <a:latin typeface="Krungthai Fast Light" panose="00000400000000000000" pitchFamily="50" charset="-34"/>
                <a:cs typeface="Krungthai Fast Light" panose="00000400000000000000" pitchFamily="50" charset="-34"/>
              </a:rPr>
              <a:t>This report is not intended to provide the basis for any evaluation of the financial instruments discussed herein. The information was obtained from various sources; we do not guarantee its accuracy or completeness. In particular, information provided herein should be regarded as indicative, preliminary and for illustrative purposes only. There is no representation that any transaction can execute at such terms or price. </a:t>
            </a:r>
          </a:p>
          <a:p>
            <a:pPr algn="thaiDist">
              <a:lnSpc>
                <a:spcPts val="500"/>
              </a:lnSpc>
            </a:pPr>
            <a:r>
              <a:rPr lang="en-US" sz="500" dirty="0">
                <a:solidFill>
                  <a:schemeClr val="bg1"/>
                </a:solidFill>
                <a:latin typeface="Krungthai Fast Light" panose="00000400000000000000" pitchFamily="50" charset="-34"/>
                <a:cs typeface="Krungthai Fast Light" panose="00000400000000000000" pitchFamily="50" charset="-34"/>
              </a:rPr>
              <a:t>Information provided in this report is not intended to constitute legal, tax or accounting advice in relation to entering into any transaction and does not have regard to the particular needs of any specific person who may receive this report. Clients should consult their own financial advisors regarding the appropriateness of investing in any investment strategies discussed or recommended in this report and should understand that statements regarding future prospects may not be realized. While all information this presentation has been produced or compiled from sources believed to be reliable, the Bank makes no representation as to its accuracy or completeness. </a:t>
            </a:r>
          </a:p>
        </p:txBody>
      </p:sp>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451433" y="7855338"/>
            <a:ext cx="2341253" cy="812248"/>
          </a:xfrm>
          <a:prstGeom prst="rect">
            <a:avLst/>
          </a:prstGeom>
        </p:spPr>
      </p:pic>
      <p:pic>
        <p:nvPicPr>
          <p:cNvPr id="6" name="Picture 5"/>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314173" y="6799371"/>
            <a:ext cx="792000" cy="792000"/>
          </a:xfrm>
          <a:prstGeom prst="rect">
            <a:avLst/>
          </a:prstGeom>
        </p:spPr>
      </p:pic>
    </p:spTree>
    <p:extLst>
      <p:ext uri="{BB962C8B-B14F-4D97-AF65-F5344CB8AC3E}">
        <p14:creationId xmlns:p14="http://schemas.microsoft.com/office/powerpoint/2010/main" val="236424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D42B5EC-2D58-450D-8B35-E8B77D329BF7}"/>
              </a:ext>
            </a:extLst>
          </p:cNvPr>
          <p:cNvSpPr txBox="1">
            <a:spLocks/>
          </p:cNvSpPr>
          <p:nvPr userDrawn="1"/>
        </p:nvSpPr>
        <p:spPr>
          <a:xfrm>
            <a:off x="3327400" y="9747250"/>
            <a:ext cx="203200" cy="158750"/>
          </a:xfrm>
          <a:prstGeom prst="rect">
            <a:avLst/>
          </a:prstGeom>
        </p:spPr>
        <p:txBody>
          <a:bodyPr lIns="0" rIns="0" anchor="ctr"/>
          <a:lstStyle>
            <a:defPPr>
              <a:defRPr lang="th-TH"/>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fontAlgn="auto">
              <a:spcBef>
                <a:spcPts val="0"/>
              </a:spcBef>
              <a:spcAft>
                <a:spcPts val="0"/>
              </a:spcAft>
              <a:defRPr/>
            </a:pPr>
            <a:fld id="{B1714FB6-D08E-4EB9-9A1B-1EDB375253A6}" type="slidenum">
              <a:rPr lang="th-TH" smtClean="0">
                <a:solidFill>
                  <a:schemeClr val="bg1"/>
                </a:solidFill>
                <a:latin typeface="Krungthai Fast Light" panose="00000400000000000000" pitchFamily="2" charset="-34"/>
                <a:cs typeface="Krungthai Fast Light" panose="00000400000000000000" pitchFamily="2" charset="-34"/>
              </a:rPr>
              <a:pPr algn="ctr" fontAlgn="auto">
                <a:spcBef>
                  <a:spcPts val="0"/>
                </a:spcBef>
                <a:spcAft>
                  <a:spcPts val="0"/>
                </a:spcAft>
                <a:defRPr/>
              </a:pPr>
              <a:t>‹#›</a:t>
            </a:fld>
            <a:endParaRPr lang="th-TH" dirty="0">
              <a:solidFill>
                <a:schemeClr val="bg1"/>
              </a:solidFill>
              <a:latin typeface="Krungthai Fast Light" panose="00000400000000000000" pitchFamily="2" charset="-34"/>
              <a:cs typeface="Krungthai Fast Light" panose="00000400000000000000" pitchFamily="2" charset="-34"/>
            </a:endParaRPr>
          </a:p>
        </p:txBody>
      </p:sp>
      <p:sp>
        <p:nvSpPr>
          <p:cNvPr id="3" name="Rectangle 2">
            <a:extLst>
              <a:ext uri="{FF2B5EF4-FFF2-40B4-BE49-F238E27FC236}">
                <a16:creationId xmlns:a16="http://schemas.microsoft.com/office/drawing/2014/main" id="{394DF760-DE6B-4CAF-A4A2-D3B7398571C7}"/>
              </a:ext>
            </a:extLst>
          </p:cNvPr>
          <p:cNvSpPr/>
          <p:nvPr userDrawn="1"/>
        </p:nvSpPr>
        <p:spPr>
          <a:xfrm>
            <a:off x="0" y="-9525"/>
            <a:ext cx="6873875" cy="611188"/>
          </a:xfrm>
          <a:prstGeom prst="rect">
            <a:avLst/>
          </a:prstGeom>
          <a:gradFill flip="none" rotWithShape="1">
            <a:gsLst>
              <a:gs pos="0">
                <a:srgbClr val="01AAEA"/>
              </a:gs>
              <a:gs pos="29000">
                <a:srgbClr val="01AAEA"/>
              </a:gs>
              <a:gs pos="78000">
                <a:srgbClr val="003572"/>
              </a:gs>
              <a:gs pos="100000">
                <a:srgbClr val="0035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a:p>
        </p:txBody>
      </p:sp>
      <p:grpSp>
        <p:nvGrpSpPr>
          <p:cNvPr id="4" name="Group 8">
            <a:extLst>
              <a:ext uri="{FF2B5EF4-FFF2-40B4-BE49-F238E27FC236}">
                <a16:creationId xmlns:a16="http://schemas.microsoft.com/office/drawing/2014/main" id="{66B14AF9-0F8C-4018-B0B9-A5D3FE15C92C}"/>
              </a:ext>
            </a:extLst>
          </p:cNvPr>
          <p:cNvGrpSpPr>
            <a:grpSpLocks/>
          </p:cNvGrpSpPr>
          <p:nvPr userDrawn="1"/>
        </p:nvGrpSpPr>
        <p:grpSpPr bwMode="auto">
          <a:xfrm>
            <a:off x="0" y="411163"/>
            <a:ext cx="6883400" cy="473075"/>
            <a:chOff x="-16938" y="3443288"/>
            <a:chExt cx="6883406" cy="876340"/>
          </a:xfrm>
        </p:grpSpPr>
        <p:pic>
          <p:nvPicPr>
            <p:cNvPr id="5" name="Picture 9">
              <a:extLst>
                <a:ext uri="{FF2B5EF4-FFF2-40B4-BE49-F238E27FC236}">
                  <a16:creationId xmlns:a16="http://schemas.microsoft.com/office/drawing/2014/main" id="{CFFE564E-385D-42CF-83EE-BD40F50884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0" y="3443288"/>
              <a:ext cx="6874938" cy="87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4241A84F-3D26-43C4-8F90-7892052DFC4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8" y="3443288"/>
              <a:ext cx="6874938" cy="87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2">
            <a:extLst>
              <a:ext uri="{FF2B5EF4-FFF2-40B4-BE49-F238E27FC236}">
                <a16:creationId xmlns:a16="http://schemas.microsoft.com/office/drawing/2014/main" id="{F2917DC7-7996-447E-AEA2-73AA3601F7D2}"/>
              </a:ext>
            </a:extLst>
          </p:cNvPr>
          <p:cNvSpPr txBox="1">
            <a:spLocks noChangeArrowheads="1"/>
          </p:cNvSpPr>
          <p:nvPr userDrawn="1"/>
        </p:nvSpPr>
        <p:spPr bwMode="auto">
          <a:xfrm>
            <a:off x="0" y="-26988"/>
            <a:ext cx="1346200" cy="61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eaLnBrk="1" hangingPunct="1">
              <a:lnSpc>
                <a:spcPct val="107000"/>
              </a:lnSpc>
              <a:spcAft>
                <a:spcPts val="800"/>
              </a:spcAft>
            </a:pPr>
            <a:r>
              <a:rPr lang="en-US" altLang="en-US" sz="3200">
                <a:solidFill>
                  <a:schemeClr val="bg1"/>
                </a:solidFill>
                <a:latin typeface="Krungthai Fast" panose="00000500000000000000" pitchFamily="2" charset="-34"/>
                <a:ea typeface="Calibri" panose="020F0502020204030204" pitchFamily="34" charset="0"/>
                <a:cs typeface="Krungthai Fast" panose="00000500000000000000" pitchFamily="2" charset="-34"/>
              </a:rPr>
              <a:t>Macro</a:t>
            </a:r>
            <a:endParaRPr lang="en-US" altLang="en-US" sz="4000">
              <a:solidFill>
                <a:schemeClr val="bg1"/>
              </a:solidFill>
              <a:latin typeface="Krungthai Fast" panose="00000500000000000000" pitchFamily="2" charset="-34"/>
              <a:ea typeface="Calibri" panose="020F0502020204030204" pitchFamily="34" charset="0"/>
              <a:cs typeface="Krungthai Fast" panose="00000500000000000000" pitchFamily="2" charset="-34"/>
            </a:endParaRPr>
          </a:p>
        </p:txBody>
      </p:sp>
      <p:grpSp>
        <p:nvGrpSpPr>
          <p:cNvPr id="9" name="Group 13">
            <a:extLst>
              <a:ext uri="{FF2B5EF4-FFF2-40B4-BE49-F238E27FC236}">
                <a16:creationId xmlns:a16="http://schemas.microsoft.com/office/drawing/2014/main" id="{D7C127A4-A331-410B-87D2-EB240F68D312}"/>
              </a:ext>
            </a:extLst>
          </p:cNvPr>
          <p:cNvGrpSpPr>
            <a:grpSpLocks/>
          </p:cNvGrpSpPr>
          <p:nvPr userDrawn="1"/>
        </p:nvGrpSpPr>
        <p:grpSpPr bwMode="auto">
          <a:xfrm>
            <a:off x="1082675" y="296863"/>
            <a:ext cx="749300" cy="466725"/>
            <a:chOff x="5888469" y="1549593"/>
            <a:chExt cx="748954" cy="467876"/>
          </a:xfrm>
        </p:grpSpPr>
        <p:sp>
          <p:nvSpPr>
            <p:cNvPr id="10" name="Oval 9">
              <a:extLst>
                <a:ext uri="{FF2B5EF4-FFF2-40B4-BE49-F238E27FC236}">
                  <a16:creationId xmlns:a16="http://schemas.microsoft.com/office/drawing/2014/main" id="{A9FCC3AF-363F-46D9-8023-14E90DDF600B}"/>
                </a:ext>
              </a:extLst>
            </p:cNvPr>
            <p:cNvSpPr/>
            <p:nvPr userDrawn="1"/>
          </p:nvSpPr>
          <p:spPr>
            <a:xfrm>
              <a:off x="6047469" y="1563617"/>
              <a:ext cx="439828" cy="439828"/>
            </a:xfrm>
            <a:prstGeom prst="ellipse">
              <a:avLst/>
            </a:prstGeom>
            <a:gradFill flip="none" rotWithShape="1">
              <a:gsLst>
                <a:gs pos="0">
                  <a:srgbClr val="FF0000"/>
                </a:gs>
                <a:gs pos="54000">
                  <a:srgbClr val="FF0000"/>
                </a:gs>
                <a:gs pos="100000">
                  <a:srgbClr val="C00000"/>
                </a:gs>
              </a:gsLst>
              <a:path path="circle">
                <a:fillToRect l="100000" t="100000"/>
              </a:path>
              <a:tileRect r="-100000" b="-10000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3600"/>
            </a:p>
          </p:txBody>
        </p:sp>
        <p:sp>
          <p:nvSpPr>
            <p:cNvPr id="11" name="Text Box 2">
              <a:extLst>
                <a:ext uri="{FF2B5EF4-FFF2-40B4-BE49-F238E27FC236}">
                  <a16:creationId xmlns:a16="http://schemas.microsoft.com/office/drawing/2014/main" id="{6DB21A12-7F80-4555-901F-64965081F666}"/>
                </a:ext>
              </a:extLst>
            </p:cNvPr>
            <p:cNvSpPr txBox="1">
              <a:spLocks noChangeArrowheads="1"/>
            </p:cNvSpPr>
            <p:nvPr userDrawn="1"/>
          </p:nvSpPr>
          <p:spPr bwMode="auto">
            <a:xfrm rot="20209314">
              <a:off x="5888469" y="1549593"/>
              <a:ext cx="748954" cy="467876"/>
            </a:xfrm>
            <a:prstGeom prst="rect">
              <a:avLst/>
            </a:prstGeom>
            <a:noFill/>
            <a:ln w="9525">
              <a:noFill/>
              <a:miter lim="800000"/>
              <a:headEnd/>
              <a:tailEnd/>
            </a:ln>
          </p:spPr>
          <p:txBody>
            <a:bodyPr lIns="36000" tIns="36000" rIns="36000" bIns="36000">
              <a:spAutoFit/>
            </a:bodyPr>
            <a:lstStyle/>
            <a:p>
              <a:pPr algn="ctr" eaLnBrk="1" fontAlgn="auto" hangingPunct="1">
                <a:lnSpc>
                  <a:spcPct val="107000"/>
                </a:lnSpc>
                <a:spcBef>
                  <a:spcPts val="0"/>
                </a:spcBef>
                <a:spcAft>
                  <a:spcPts val="800"/>
                </a:spcAft>
                <a:defRPr/>
              </a:pPr>
              <a:r>
                <a:rPr lang="en-US" sz="2400" b="1" dirty="0">
                  <a:solidFill>
                    <a:schemeClr val="bg1"/>
                  </a:solidFill>
                  <a:effectLst>
                    <a:outerShdw blurRad="38100" dist="38100" dir="2700000" algn="tl">
                      <a:srgbClr val="000000">
                        <a:alpha val="43137"/>
                      </a:srgbClr>
                    </a:outerShdw>
                  </a:effectLst>
                  <a:latin typeface="Krungthai Fast" pitchFamily="2" charset="-34"/>
                  <a:ea typeface="Calibri" panose="020F0502020204030204" pitchFamily="34" charset="0"/>
                  <a:cs typeface="Krungthai Fast" pitchFamily="2" charset="-34"/>
                </a:rPr>
                <a:t>View</a:t>
              </a:r>
            </a:p>
          </p:txBody>
        </p:sp>
      </p:grpSp>
      <p:sp>
        <p:nvSpPr>
          <p:cNvPr id="12" name="Rounded Rectangle 14">
            <a:extLst>
              <a:ext uri="{FF2B5EF4-FFF2-40B4-BE49-F238E27FC236}">
                <a16:creationId xmlns:a16="http://schemas.microsoft.com/office/drawing/2014/main" id="{A3B02A54-955B-4E07-8778-142F68F50E97}"/>
              </a:ext>
            </a:extLst>
          </p:cNvPr>
          <p:cNvSpPr/>
          <p:nvPr userDrawn="1"/>
        </p:nvSpPr>
        <p:spPr>
          <a:xfrm>
            <a:off x="3211513" y="9661525"/>
            <a:ext cx="434975" cy="244475"/>
          </a:xfrm>
          <a:prstGeom prst="roundRect">
            <a:avLst>
              <a:gd name="adj" fmla="val 0"/>
            </a:avLst>
          </a:prstGeom>
          <a:gradFill flip="none" rotWithShape="1">
            <a:gsLst>
              <a:gs pos="47000">
                <a:srgbClr val="0077B1"/>
              </a:gs>
              <a:gs pos="0">
                <a:srgbClr val="01A6E6"/>
              </a:gs>
              <a:gs pos="17000">
                <a:srgbClr val="00B0F0"/>
              </a:gs>
              <a:gs pos="100000">
                <a:srgbClr val="00357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a:p>
        </p:txBody>
      </p:sp>
      <p:sp>
        <p:nvSpPr>
          <p:cNvPr id="13" name="Slide Number Placeholder 5">
            <a:extLst>
              <a:ext uri="{FF2B5EF4-FFF2-40B4-BE49-F238E27FC236}">
                <a16:creationId xmlns:a16="http://schemas.microsoft.com/office/drawing/2014/main" id="{1949E48E-6FE4-4CB5-9278-9B3E69E8806C}"/>
              </a:ext>
            </a:extLst>
          </p:cNvPr>
          <p:cNvSpPr txBox="1">
            <a:spLocks/>
          </p:cNvSpPr>
          <p:nvPr userDrawn="1"/>
        </p:nvSpPr>
        <p:spPr>
          <a:xfrm>
            <a:off x="3327400" y="9747250"/>
            <a:ext cx="203200" cy="158750"/>
          </a:xfrm>
          <a:prstGeom prst="rect">
            <a:avLst/>
          </a:prstGeom>
        </p:spPr>
        <p:txBody>
          <a:bodyPr lIns="0" rIns="0" anchor="ctr"/>
          <a:lstStyle>
            <a:defPPr>
              <a:defRPr lang="th-TH"/>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fontAlgn="auto">
              <a:spcBef>
                <a:spcPts val="0"/>
              </a:spcBef>
              <a:spcAft>
                <a:spcPts val="0"/>
              </a:spcAft>
              <a:defRPr/>
            </a:pPr>
            <a:fld id="{85F9F61F-CA14-4C27-B461-66EDFF1746DF}" type="slidenum">
              <a:rPr lang="th-TH" smtClean="0">
                <a:solidFill>
                  <a:schemeClr val="bg1"/>
                </a:solidFill>
                <a:latin typeface="Krungthai Fast Light" panose="00000400000000000000" pitchFamily="2" charset="-34"/>
                <a:cs typeface="Krungthai Fast Light" panose="00000400000000000000" pitchFamily="2" charset="-34"/>
              </a:rPr>
              <a:pPr algn="ctr" fontAlgn="auto">
                <a:spcBef>
                  <a:spcPts val="0"/>
                </a:spcBef>
                <a:spcAft>
                  <a:spcPts val="0"/>
                </a:spcAft>
                <a:defRPr/>
              </a:pPr>
              <a:t>‹#›</a:t>
            </a:fld>
            <a:endParaRPr lang="th-TH" dirty="0">
              <a:solidFill>
                <a:schemeClr val="bg1"/>
              </a:solidFill>
              <a:latin typeface="Krungthai Fast Light" panose="00000400000000000000" pitchFamily="2" charset="-34"/>
              <a:cs typeface="Krungthai Fast Light" panose="00000400000000000000" pitchFamily="2" charset="-34"/>
            </a:endParaRPr>
          </a:p>
        </p:txBody>
      </p:sp>
      <p:cxnSp>
        <p:nvCxnSpPr>
          <p:cNvPr id="14" name="Straight Connector 13">
            <a:extLst>
              <a:ext uri="{FF2B5EF4-FFF2-40B4-BE49-F238E27FC236}">
                <a16:creationId xmlns:a16="http://schemas.microsoft.com/office/drawing/2014/main" id="{A2D21E60-64D0-4283-8803-1D10019633F0}"/>
              </a:ext>
            </a:extLst>
          </p:cNvPr>
          <p:cNvCxnSpPr/>
          <p:nvPr userDrawn="1"/>
        </p:nvCxnSpPr>
        <p:spPr>
          <a:xfrm flipV="1">
            <a:off x="3270250" y="9661525"/>
            <a:ext cx="0" cy="2444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Date Placeholder 2">
            <a:extLst>
              <a:ext uri="{FF2B5EF4-FFF2-40B4-BE49-F238E27FC236}">
                <a16:creationId xmlns:a16="http://schemas.microsoft.com/office/drawing/2014/main" id="{3600CA6F-FD7F-4478-A294-0B209FA0119B}"/>
              </a:ext>
            </a:extLst>
          </p:cNvPr>
          <p:cNvSpPr>
            <a:spLocks noGrp="1"/>
          </p:cNvSpPr>
          <p:nvPr>
            <p:ph type="dt" sz="half" idx="10"/>
          </p:nvPr>
        </p:nvSpPr>
        <p:spPr/>
        <p:txBody>
          <a:bodyPr/>
          <a:lstStyle>
            <a:lvl1pPr>
              <a:defRPr/>
            </a:lvl1pPr>
          </a:lstStyle>
          <a:p>
            <a:pPr>
              <a:defRPr/>
            </a:pPr>
            <a:fld id="{1576E991-6CAB-440E-8FB7-C8FAC7BDEEDB}" type="datetimeFigureOut">
              <a:rPr lang="th-TH"/>
              <a:pPr>
                <a:defRPr/>
              </a:pPr>
              <a:t>07/08/65</a:t>
            </a:fld>
            <a:endParaRPr lang="th-TH"/>
          </a:p>
        </p:txBody>
      </p:sp>
      <p:sp>
        <p:nvSpPr>
          <p:cNvPr id="16" name="Footer Placeholder 3">
            <a:extLst>
              <a:ext uri="{FF2B5EF4-FFF2-40B4-BE49-F238E27FC236}">
                <a16:creationId xmlns:a16="http://schemas.microsoft.com/office/drawing/2014/main" id="{3A05D915-4295-4CDF-9B71-1214F5952E92}"/>
              </a:ext>
            </a:extLst>
          </p:cNvPr>
          <p:cNvSpPr>
            <a:spLocks noGrp="1"/>
          </p:cNvSpPr>
          <p:nvPr>
            <p:ph type="ftr" sz="quarter" idx="11"/>
          </p:nvPr>
        </p:nvSpPr>
        <p:spPr/>
        <p:txBody>
          <a:bodyPr/>
          <a:lstStyle>
            <a:lvl1pPr>
              <a:defRPr dirty="0"/>
            </a:lvl1pPr>
          </a:lstStyle>
          <a:p>
            <a:pPr>
              <a:defRPr/>
            </a:pPr>
            <a:endParaRPr lang="th-TH"/>
          </a:p>
        </p:txBody>
      </p:sp>
      <p:sp>
        <p:nvSpPr>
          <p:cNvPr id="17" name="Slide Number Placeholder 4">
            <a:extLst>
              <a:ext uri="{FF2B5EF4-FFF2-40B4-BE49-F238E27FC236}">
                <a16:creationId xmlns:a16="http://schemas.microsoft.com/office/drawing/2014/main" id="{34156D22-08A2-4981-A0F3-183D3B00BA5D}"/>
              </a:ext>
            </a:extLst>
          </p:cNvPr>
          <p:cNvSpPr>
            <a:spLocks noGrp="1"/>
          </p:cNvSpPr>
          <p:nvPr>
            <p:ph type="sldNum" sz="quarter" idx="12"/>
          </p:nvPr>
        </p:nvSpPr>
        <p:spPr/>
        <p:txBody>
          <a:bodyPr/>
          <a:lstStyle>
            <a:lvl1pPr>
              <a:defRPr/>
            </a:lvl1pPr>
          </a:lstStyle>
          <a:p>
            <a:pPr>
              <a:defRPr/>
            </a:pPr>
            <a:fld id="{6B2962AB-CDE8-454F-8E33-F177A8BBE621}" type="slidenum">
              <a:rPr lang="th-TH"/>
              <a:pPr>
                <a:defRPr/>
              </a:pPr>
              <a:t>‹#›</a:t>
            </a:fld>
            <a:endParaRPr lang="th-TH"/>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458" y="42098"/>
            <a:ext cx="1585454" cy="550040"/>
          </a:xfrm>
          <a:prstGeom prst="rect">
            <a:avLst/>
          </a:prstGeom>
        </p:spPr>
      </p:pic>
    </p:spTree>
    <p:extLst>
      <p:ext uri="{BB962C8B-B14F-4D97-AF65-F5344CB8AC3E}">
        <p14:creationId xmlns:p14="http://schemas.microsoft.com/office/powerpoint/2010/main" val="109430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982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40EF064-46D7-4C78-A427-06937FA00721}"/>
              </a:ext>
            </a:extLst>
          </p:cNvPr>
          <p:cNvSpPr>
            <a:spLocks noGrp="1" noChangeArrowheads="1"/>
          </p:cNvSpPr>
          <p:nvPr>
            <p:ph type="title"/>
          </p:nvPr>
        </p:nvSpPr>
        <p:spPr bwMode="auto">
          <a:xfrm>
            <a:off x="471488" y="527050"/>
            <a:ext cx="59150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A7107DDD-93C3-4A95-BC0D-9A33A476F17A}"/>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706606-6520-4058-96F2-44CA057AC94A}"/>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cs typeface="+mn-cs"/>
              </a:defRPr>
            </a:lvl1pPr>
          </a:lstStyle>
          <a:p>
            <a:pPr>
              <a:defRPr/>
            </a:pPr>
            <a:fld id="{5A4AA7EC-FFFF-41DB-A9C5-9CDE36760EF6}" type="datetimeFigureOut">
              <a:rPr lang="th-TH"/>
              <a:pPr>
                <a:defRPr/>
              </a:pPr>
              <a:t>07/08/65</a:t>
            </a:fld>
            <a:endParaRPr lang="th-TH"/>
          </a:p>
        </p:txBody>
      </p:sp>
      <p:sp>
        <p:nvSpPr>
          <p:cNvPr id="5" name="Footer Placeholder 4">
            <a:extLst>
              <a:ext uri="{FF2B5EF4-FFF2-40B4-BE49-F238E27FC236}">
                <a16:creationId xmlns:a16="http://schemas.microsoft.com/office/drawing/2014/main" id="{EA62E462-AC42-40BA-9420-6AEA36F1EE25}"/>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th-TH"/>
          </a:p>
        </p:txBody>
      </p:sp>
      <p:sp>
        <p:nvSpPr>
          <p:cNvPr id="6" name="Slide Number Placeholder 5">
            <a:extLst>
              <a:ext uri="{FF2B5EF4-FFF2-40B4-BE49-F238E27FC236}">
                <a16:creationId xmlns:a16="http://schemas.microsoft.com/office/drawing/2014/main" id="{62E2387A-BEE7-4D85-8BF2-73699774F483}"/>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cs typeface="+mn-cs"/>
              </a:defRPr>
            </a:lvl1pPr>
          </a:lstStyle>
          <a:p>
            <a:pPr>
              <a:defRPr/>
            </a:pPr>
            <a:fld id="{CB020A28-21F3-46AC-B5F1-86828E1ABF58}"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3748" r:id="rId1"/>
    <p:sldLayoutId id="2147483730" r:id="rId2"/>
    <p:sldLayoutId id="2147483752" r:id="rId3"/>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Angsana New" panose="02020603050405020304" pitchFamily="18" charset="-34"/>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63967B50-3058-4ADD-ADCF-E19A0E7B4A77}"/>
              </a:ext>
            </a:extLst>
          </p:cNvPr>
          <p:cNvSpPr txBox="1">
            <a:spLocks noChangeArrowheads="1"/>
          </p:cNvSpPr>
          <p:nvPr/>
        </p:nvSpPr>
        <p:spPr bwMode="auto">
          <a:xfrm>
            <a:off x="62411" y="3835045"/>
            <a:ext cx="185896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eaLnBrk="1" hangingPunct="1">
              <a:lnSpc>
                <a:spcPct val="107000"/>
              </a:lnSpc>
              <a:spcAft>
                <a:spcPts val="800"/>
              </a:spcAft>
            </a:pPr>
            <a:r>
              <a:rPr lang="en-US" altLang="en-US" sz="1400" dirty="0">
                <a:solidFill>
                  <a:srgbClr val="FFFF00"/>
                </a:solidFill>
                <a:latin typeface="Krungthai Fast" panose="00000500000000000000" pitchFamily="2" charset="-34"/>
                <a:ea typeface="Calibri" panose="020F0502020204030204" pitchFamily="34" charset="0"/>
                <a:cs typeface="Krungthai Fast" panose="00000500000000000000" pitchFamily="2" charset="-34"/>
              </a:rPr>
              <a:t>Aug 5, 2022</a:t>
            </a:r>
          </a:p>
        </p:txBody>
      </p:sp>
      <p:sp>
        <p:nvSpPr>
          <p:cNvPr id="28675" name="Text Box 2">
            <a:extLst>
              <a:ext uri="{FF2B5EF4-FFF2-40B4-BE49-F238E27FC236}">
                <a16:creationId xmlns:a16="http://schemas.microsoft.com/office/drawing/2014/main" id="{DDD2ABBC-5008-4C1A-9CDC-1FE1204068D2}"/>
              </a:ext>
            </a:extLst>
          </p:cNvPr>
          <p:cNvSpPr txBox="1">
            <a:spLocks noChangeArrowheads="1"/>
          </p:cNvSpPr>
          <p:nvPr/>
        </p:nvSpPr>
        <p:spPr bwMode="auto">
          <a:xfrm>
            <a:off x="-886" y="2841547"/>
            <a:ext cx="71294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eaLnBrk="1" hangingPunct="1">
              <a:lnSpc>
                <a:spcPts val="2800"/>
              </a:lnSpc>
            </a:pPr>
            <a:r>
              <a:rPr lang="th-TH"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rPr>
              <a:t>อัตราเงินเฟ้อเดือน</a:t>
            </a:r>
            <a:r>
              <a:rPr lang="en-US"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rPr>
              <a:t> </a:t>
            </a:r>
            <a:r>
              <a:rPr lang="th-TH"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rPr>
              <a:t>ก.ค. ชะลอเล็กน้อยที่</a:t>
            </a:r>
            <a:r>
              <a:rPr lang="en-US"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rPr>
              <a:t> </a:t>
            </a:r>
            <a:r>
              <a:rPr lang="th-TH"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rPr>
              <a:t>7.</a:t>
            </a:r>
            <a:r>
              <a:rPr lang="en-US"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rPr>
              <a:t>6%</a:t>
            </a:r>
            <a:endParaRPr lang="th-TH" altLang="en-US" sz="3000" dirty="0">
              <a:solidFill>
                <a:srgbClr val="00B0F0"/>
              </a:solidFill>
              <a:latin typeface="Krungthai Fast" panose="00000500000000000000" pitchFamily="2" charset="-34"/>
              <a:ea typeface="Calibri" panose="020F0502020204030204" pitchFamily="34" charset="0"/>
              <a:cs typeface="Krungthai Fast" panose="00000500000000000000" pitchFamily="2" charset="-34"/>
            </a:endParaRPr>
          </a:p>
        </p:txBody>
      </p:sp>
      <p:sp>
        <p:nvSpPr>
          <p:cNvPr id="28676" name="TextBox 11">
            <a:extLst>
              <a:ext uri="{FF2B5EF4-FFF2-40B4-BE49-F238E27FC236}">
                <a16:creationId xmlns:a16="http://schemas.microsoft.com/office/drawing/2014/main" id="{BAD4CD9C-FA99-4B35-BAF5-6F8474AE85B4}"/>
              </a:ext>
            </a:extLst>
          </p:cNvPr>
          <p:cNvSpPr txBox="1">
            <a:spLocks noChangeArrowheads="1"/>
          </p:cNvSpPr>
          <p:nvPr/>
        </p:nvSpPr>
        <p:spPr bwMode="auto">
          <a:xfrm>
            <a:off x="62411" y="6021930"/>
            <a:ext cx="4174648"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171450" indent="-171450">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thaiDist" eaLnBrk="1" hangingPunct="1">
              <a:spcAft>
                <a:spcPts val="600"/>
              </a:spcAft>
              <a:buClr>
                <a:srgbClr val="00B2EF"/>
              </a:buClr>
              <a:buFont typeface="Webdings" panose="05030102010509060703" pitchFamily="18" charset="2"/>
              <a:buChar char="="/>
            </a:pPr>
            <a:r>
              <a:rPr lang="th-TH" altLang="en-US" sz="1400" spc="-40" dirty="0">
                <a:latin typeface="Krungthai Fast" panose="00000500000000000000" pitchFamily="2" charset="-34"/>
                <a:cs typeface="Krungthai Fast" panose="00000500000000000000" pitchFamily="2" charset="-34"/>
              </a:rPr>
              <a:t>อัตราเงินเฟ้อทั่วไปเดือน ก.ค</a:t>
            </a:r>
            <a:r>
              <a:rPr lang="en-US" altLang="en-US" sz="1400" spc="-40" dirty="0">
                <a:latin typeface="Krungthai Fast" panose="00000500000000000000" pitchFamily="2" charset="-34"/>
                <a:cs typeface="Krungthai Fast" panose="00000500000000000000" pitchFamily="2" charset="-34"/>
              </a:rPr>
              <a:t>.</a:t>
            </a:r>
            <a:r>
              <a:rPr lang="th-TH" altLang="en-US" sz="1400" spc="-40" dirty="0">
                <a:latin typeface="Krungthai Fast" panose="00000500000000000000" pitchFamily="2" charset="-34"/>
                <a:cs typeface="Krungthai Fast" panose="00000500000000000000" pitchFamily="2" charset="-34"/>
              </a:rPr>
              <a:t> แตะระดับ 7.</a:t>
            </a:r>
            <a:r>
              <a:rPr lang="en-US" altLang="en-US" sz="1400" spc="-40" dirty="0">
                <a:latin typeface="Krungthai Fast" panose="00000500000000000000" pitchFamily="2" charset="-34"/>
                <a:cs typeface="Krungthai Fast" panose="00000500000000000000" pitchFamily="2" charset="-34"/>
              </a:rPr>
              <a:t>6</a:t>
            </a:r>
            <a:r>
              <a:rPr lang="th-TH" altLang="en-US" sz="1400" spc="-40" dirty="0">
                <a:latin typeface="Krungthai Fast" panose="00000500000000000000" pitchFamily="2" charset="-34"/>
                <a:cs typeface="Krungthai Fast" panose="00000500000000000000" pitchFamily="2" charset="-34"/>
              </a:rPr>
              <a:t>% (</a:t>
            </a:r>
            <a:r>
              <a:rPr lang="en-US" altLang="en-US" sz="1400" spc="-40" dirty="0">
                <a:latin typeface="Krungthai Fast" panose="00000500000000000000" pitchFamily="2" charset="-34"/>
                <a:cs typeface="Krungthai Fast" panose="00000500000000000000" pitchFamily="2" charset="-34"/>
              </a:rPr>
              <a:t>YoY)</a:t>
            </a:r>
            <a:r>
              <a:rPr lang="th-TH" altLang="en-US" sz="1400" spc="-40" dirty="0">
                <a:latin typeface="Krungthai Fast" panose="00000500000000000000" pitchFamily="2" charset="-34"/>
                <a:cs typeface="Krungthai Fast" panose="00000500000000000000" pitchFamily="2" charset="-34"/>
              </a:rPr>
              <a:t> ชะลอตัวลงเล็กน้อยจากเดือนก่อนตามทิศทางราคาน้ำมันจากความกังวลต่อภาวะเศรษฐกิจโลกที่อ่อนแอลง อย่างไรก็ตามอัตราเงินเฟ้อพื้นฐานเร่งขึ้นจากเดือนก่อนมาอยู่ที่ </a:t>
            </a:r>
            <a:r>
              <a:rPr lang="en-US" altLang="en-US" sz="1400" spc="-40" dirty="0">
                <a:latin typeface="Krungthai Fast" panose="00000500000000000000" pitchFamily="2" charset="-34"/>
                <a:cs typeface="Krungthai Fast" panose="00000500000000000000" pitchFamily="2" charset="-34"/>
              </a:rPr>
              <a:t>3</a:t>
            </a:r>
            <a:r>
              <a:rPr lang="th-TH" altLang="en-US" sz="1400" spc="-40" dirty="0">
                <a:latin typeface="Krungthai Fast" panose="00000500000000000000" pitchFamily="2" charset="-34"/>
                <a:cs typeface="Krungthai Fast" panose="00000500000000000000" pitchFamily="2" charset="-34"/>
              </a:rPr>
              <a:t>.</a:t>
            </a:r>
            <a:r>
              <a:rPr lang="en-US" altLang="en-US" sz="1400" spc="-40" dirty="0">
                <a:latin typeface="Krungthai Fast" panose="00000500000000000000" pitchFamily="2" charset="-34"/>
                <a:cs typeface="Krungthai Fast" panose="00000500000000000000" pitchFamily="2" charset="-34"/>
              </a:rPr>
              <a:t>0</a:t>
            </a:r>
            <a:r>
              <a:rPr lang="th-TH" altLang="en-US" sz="1400" spc="-40" dirty="0">
                <a:latin typeface="Krungthai Fast" panose="00000500000000000000" pitchFamily="2" charset="-34"/>
                <a:cs typeface="Krungthai Fast" panose="00000500000000000000" pitchFamily="2" charset="-34"/>
              </a:rPr>
              <a:t>% โดยในหมวดเคหสถาน เพิ่มขึ้น 8.4% และหมวดการบันเทิงฯ ที่เพิ่มขึ้นต่อเนื่องเป็นเดือนที่ 2 บ่งชี้ถึงการส่งผ่านของราคาสินค้าระหว่างหมวดอาหารและหมวดพลังงานออกไปยังหมวด</a:t>
            </a:r>
            <a:r>
              <a:rPr lang="th-TH" altLang="en-US" sz="1400" spc="-40" dirty="0" err="1">
                <a:latin typeface="Krungthai Fast" panose="00000500000000000000" pitchFamily="2" charset="-34"/>
                <a:cs typeface="Krungthai Fast" panose="00000500000000000000" pitchFamily="2" charset="-34"/>
              </a:rPr>
              <a:t>อื่นๆ</a:t>
            </a:r>
            <a:r>
              <a:rPr lang="th-TH" altLang="en-US" sz="1400" spc="-40" dirty="0">
                <a:latin typeface="Krungthai Fast" panose="00000500000000000000" pitchFamily="2" charset="-34"/>
                <a:cs typeface="Krungthai Fast" panose="00000500000000000000" pitchFamily="2" charset="-34"/>
              </a:rPr>
              <a:t>  </a:t>
            </a:r>
            <a:endParaRPr lang="th-TH" altLang="en-US" sz="1400" dirty="0">
              <a:latin typeface="Krungthai Fast" panose="00000500000000000000" pitchFamily="2" charset="-34"/>
              <a:cs typeface="Krungthai Fast" panose="00000500000000000000" pitchFamily="2" charset="-34"/>
            </a:endParaRPr>
          </a:p>
          <a:p>
            <a:pPr algn="thaiDist" eaLnBrk="1" hangingPunct="1">
              <a:spcAft>
                <a:spcPts val="600"/>
              </a:spcAft>
              <a:buClr>
                <a:srgbClr val="00B2EF"/>
              </a:buClr>
              <a:buFont typeface="Webdings" panose="05030102010509060703" pitchFamily="18" charset="2"/>
              <a:buChar char="="/>
            </a:pPr>
            <a:r>
              <a:rPr lang="en-US" altLang="en-US" sz="1400" dirty="0">
                <a:latin typeface="Krungthai Fast" panose="00000500000000000000" pitchFamily="2" charset="-34"/>
                <a:cs typeface="Krungthai Fast" panose="00000500000000000000" pitchFamily="2" charset="-34"/>
              </a:rPr>
              <a:t>Krungthai</a:t>
            </a:r>
            <a:r>
              <a:rPr lang="th-TH" altLang="en-US" sz="1400" dirty="0">
                <a:latin typeface="Krungthai Fast" panose="00000500000000000000" pitchFamily="2" charset="-34"/>
                <a:cs typeface="Krungthai Fast" panose="00000500000000000000" pitchFamily="2" charset="-34"/>
              </a:rPr>
              <a:t> </a:t>
            </a:r>
            <a:r>
              <a:rPr lang="en-US" altLang="en-US" sz="1400" dirty="0">
                <a:latin typeface="Krungthai Fast" panose="00000500000000000000" pitchFamily="2" charset="-34"/>
                <a:cs typeface="Krungthai Fast" panose="00000500000000000000" pitchFamily="2" charset="-34"/>
              </a:rPr>
              <a:t>COMPASS</a:t>
            </a:r>
            <a:r>
              <a:rPr lang="th-TH" altLang="en-US" sz="1400" dirty="0">
                <a:latin typeface="Krungthai Fast" panose="00000500000000000000" pitchFamily="2" charset="-34"/>
                <a:cs typeface="Krungthai Fast" panose="00000500000000000000" pitchFamily="2" charset="-34"/>
              </a:rPr>
              <a:t> มองอัตราเงินเฟ้อทั้งปี 2022 จะอยู่ที่ 6.1</a:t>
            </a:r>
            <a:r>
              <a:rPr lang="en-US" altLang="en-US" sz="1400" dirty="0">
                <a:latin typeface="Krungthai Fast" panose="00000500000000000000" pitchFamily="2" charset="-34"/>
                <a:cs typeface="Krungthai Fast" panose="00000500000000000000" pitchFamily="2" charset="-34"/>
              </a:rPr>
              <a:t>%</a:t>
            </a:r>
            <a:r>
              <a:rPr lang="th-TH" altLang="en-US" sz="1400" dirty="0">
                <a:latin typeface="Krungthai Fast" panose="00000500000000000000" pitchFamily="2" charset="-34"/>
                <a:cs typeface="Krungthai Fast" panose="00000500000000000000" pitchFamily="2" charset="-34"/>
              </a:rPr>
              <a:t> จากการปรับขึ้นราคาสินค้าที่เริ่มกระจายตัวเป็นวงกว้างมากขึ้น นอกจากนั้นหากมีการปรับขึ้นค่าไฟในงวด ก.ย.-ธ.ค. ก็จะเป็นแรงกดดันเงินเฟ้อในช่วงที่เหลือของปี ซึ่งจะกระทบอำนาจซื้อภาคครัวเรือนและต้นทุนของภาคธุรกิจ</a:t>
            </a:r>
          </a:p>
        </p:txBody>
      </p:sp>
      <p:sp>
        <p:nvSpPr>
          <p:cNvPr id="14" name="Rectangle 13">
            <a:extLst>
              <a:ext uri="{FF2B5EF4-FFF2-40B4-BE49-F238E27FC236}">
                <a16:creationId xmlns:a16="http://schemas.microsoft.com/office/drawing/2014/main" id="{753C7191-08D9-48E5-9C7B-AF747BAD1216}"/>
              </a:ext>
            </a:extLst>
          </p:cNvPr>
          <p:cNvSpPr/>
          <p:nvPr/>
        </p:nvSpPr>
        <p:spPr>
          <a:xfrm>
            <a:off x="16873" y="3234238"/>
            <a:ext cx="6658247" cy="361637"/>
          </a:xfrm>
          <a:prstGeom prst="rect">
            <a:avLst/>
          </a:prstGeom>
        </p:spPr>
        <p:txBody>
          <a:bodyPr wrap="square">
            <a:spAutoFit/>
          </a:bodyPr>
          <a:lstStyle/>
          <a:p>
            <a:pPr eaLnBrk="1" fontAlgn="auto" hangingPunct="1">
              <a:lnSpc>
                <a:spcPts val="2000"/>
              </a:lnSpc>
              <a:spcBef>
                <a:spcPts val="0"/>
              </a:spcBef>
              <a:spcAft>
                <a:spcPts val="0"/>
              </a:spcAft>
              <a:defRPr/>
            </a:pPr>
            <a:r>
              <a:rPr lang="en-US" sz="2000" spc="-30" dirty="0" err="1">
                <a:solidFill>
                  <a:schemeClr val="bg1"/>
                </a:solidFill>
                <a:latin typeface="Krungthai Fast" panose="00000500000000000000" pitchFamily="2" charset="-34"/>
                <a:cs typeface="Krungthai Fast" panose="00000500000000000000" pitchFamily="2" charset="-34"/>
              </a:rPr>
              <a:t>Krungthai</a:t>
            </a:r>
            <a:r>
              <a:rPr lang="en-US" sz="2000" spc="-30" dirty="0">
                <a:solidFill>
                  <a:schemeClr val="bg1"/>
                </a:solidFill>
                <a:latin typeface="Krungthai Fast" panose="00000500000000000000" pitchFamily="2" charset="-34"/>
                <a:cs typeface="Krungthai Fast" panose="00000500000000000000" pitchFamily="2" charset="-34"/>
              </a:rPr>
              <a:t> COMPASS </a:t>
            </a:r>
            <a:r>
              <a:rPr lang="th-TH" sz="2000" spc="-30" dirty="0">
                <a:solidFill>
                  <a:schemeClr val="bg1"/>
                </a:solidFill>
                <a:latin typeface="Krungthai Fast" panose="00000500000000000000" pitchFamily="2" charset="-34"/>
                <a:cs typeface="Krungthai Fast" panose="00000500000000000000" pitchFamily="2" charset="-34"/>
              </a:rPr>
              <a:t>คาดเงินเฟ้อทั้งปีที่ 6.1</a:t>
            </a:r>
            <a:r>
              <a:rPr lang="en-US" sz="2000" spc="-30" dirty="0">
                <a:solidFill>
                  <a:schemeClr val="bg1"/>
                </a:solidFill>
                <a:latin typeface="Krungthai Fast" panose="00000500000000000000" pitchFamily="2" charset="-34"/>
                <a:cs typeface="Krungthai Fast" panose="00000500000000000000" pitchFamily="2" charset="-34"/>
              </a:rPr>
              <a:t>%</a:t>
            </a:r>
            <a:endParaRPr lang="th-TH" sz="2000" spc="-30" dirty="0">
              <a:solidFill>
                <a:schemeClr val="bg1"/>
              </a:solidFill>
              <a:highlight>
                <a:srgbClr val="FFFF00"/>
              </a:highlight>
              <a:latin typeface="Krungthai Fast" panose="00000500000000000000" pitchFamily="2" charset="-34"/>
              <a:cs typeface="Krungthai Fast" panose="00000500000000000000" pitchFamily="2" charset="-34"/>
            </a:endParaRPr>
          </a:p>
        </p:txBody>
      </p:sp>
    </p:spTree>
    <p:extLst>
      <p:ext uri="{BB962C8B-B14F-4D97-AF65-F5344CB8AC3E}">
        <p14:creationId xmlns:p14="http://schemas.microsoft.com/office/powerpoint/2010/main" val="395359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C0CF078-CE7D-40F7-8101-DF15ECAC0ADE}"/>
              </a:ext>
            </a:extLst>
          </p:cNvPr>
          <p:cNvSpPr/>
          <p:nvPr/>
        </p:nvSpPr>
        <p:spPr>
          <a:xfrm>
            <a:off x="694246" y="969287"/>
            <a:ext cx="5956300" cy="656590"/>
          </a:xfrm>
          <a:prstGeom prst="rect">
            <a:avLst/>
          </a:prstGeom>
        </p:spPr>
        <p:txBody>
          <a:bodyPr wrap="square">
            <a:spAutoFit/>
          </a:bodyPr>
          <a:lstStyle/>
          <a:p>
            <a:pPr eaLnBrk="1" fontAlgn="auto" hangingPunct="1">
              <a:lnSpc>
                <a:spcPts val="2200"/>
              </a:lnSpc>
              <a:spcBef>
                <a:spcPts val="0"/>
              </a:spcBef>
              <a:spcAft>
                <a:spcPts val="600"/>
              </a:spcAft>
              <a:defRPr/>
            </a:pPr>
            <a:r>
              <a:rPr lang="th-TH" sz="1600" b="1" dirty="0">
                <a:latin typeface="Krungthai Fast" panose="00000500000000000000" pitchFamily="2" charset="-34"/>
                <a:cs typeface="Krungthai Fast" panose="00000500000000000000" pitchFamily="2" charset="-34"/>
              </a:rPr>
              <a:t>อัตราเงินเฟ้อทั่วไปเดือน ก</a:t>
            </a:r>
            <a:r>
              <a:rPr lang="en-US" sz="1600" b="1" dirty="0">
                <a:latin typeface="Krungthai Fast" panose="00000500000000000000" pitchFamily="2" charset="-34"/>
                <a:cs typeface="Krungthai Fast" panose="00000500000000000000" pitchFamily="2" charset="-34"/>
              </a:rPr>
              <a:t>.</a:t>
            </a:r>
            <a:r>
              <a:rPr lang="th-TH" sz="1600" b="1" dirty="0">
                <a:latin typeface="Krungthai Fast" panose="00000500000000000000" pitchFamily="2" charset="-34"/>
                <a:cs typeface="Krungthai Fast" panose="00000500000000000000" pitchFamily="2" charset="-34"/>
              </a:rPr>
              <a:t>ค</a:t>
            </a:r>
            <a:r>
              <a:rPr lang="en-US" sz="1600" b="1" dirty="0">
                <a:latin typeface="Krungthai Fast" panose="00000500000000000000" pitchFamily="2" charset="-34"/>
                <a:cs typeface="Krungthai Fast" panose="00000500000000000000" pitchFamily="2" charset="-34"/>
              </a:rPr>
              <a:t>.</a:t>
            </a:r>
            <a:r>
              <a:rPr lang="th-TH" sz="1600" b="1" dirty="0">
                <a:latin typeface="Krungthai Fast" panose="00000500000000000000" pitchFamily="2" charset="-34"/>
                <a:cs typeface="Krungthai Fast" panose="00000500000000000000" pitchFamily="2" charset="-34"/>
              </a:rPr>
              <a:t> แตะระดับ </a:t>
            </a:r>
            <a:r>
              <a:rPr lang="en-US" sz="1600" b="1" dirty="0">
                <a:latin typeface="Krungthai Fast" panose="00000500000000000000" pitchFamily="2" charset="-34"/>
                <a:cs typeface="Krungthai Fast" panose="00000500000000000000" pitchFamily="2" charset="-34"/>
              </a:rPr>
              <a:t>7.6% </a:t>
            </a:r>
            <a:r>
              <a:rPr lang="th-TH" sz="1600" b="1" dirty="0">
                <a:latin typeface="Krungthai Fast" panose="00000500000000000000" pitchFamily="2" charset="-34"/>
                <a:cs typeface="Krungthai Fast" panose="00000500000000000000" pitchFamily="2" charset="-34"/>
              </a:rPr>
              <a:t>ชะลอตัวเล็กน้อยเทียบจาก 7.</a:t>
            </a:r>
            <a:r>
              <a:rPr lang="en-US" sz="1600" b="1" dirty="0">
                <a:latin typeface="Krungthai Fast" panose="00000500000000000000" pitchFamily="2" charset="-34"/>
                <a:cs typeface="Krungthai Fast" panose="00000500000000000000" pitchFamily="2" charset="-34"/>
              </a:rPr>
              <a:t>7% </a:t>
            </a:r>
            <a:r>
              <a:rPr lang="th-TH" sz="1600" b="1" dirty="0">
                <a:latin typeface="Krungthai Fast" panose="00000500000000000000" pitchFamily="2" charset="-34"/>
                <a:cs typeface="Krungthai Fast" panose="00000500000000000000" pitchFamily="2" charset="-34"/>
              </a:rPr>
              <a:t>เมื่อเดือนก่อน จากราคาน้ำมันเชื้อเพลิงที่แผ่วตามราคาตลาดโลก</a:t>
            </a:r>
          </a:p>
        </p:txBody>
      </p:sp>
      <p:sp>
        <p:nvSpPr>
          <p:cNvPr id="30723" name="Rectangle 4">
            <a:extLst>
              <a:ext uri="{FF2B5EF4-FFF2-40B4-BE49-F238E27FC236}">
                <a16:creationId xmlns:a16="http://schemas.microsoft.com/office/drawing/2014/main" id="{42A2BB67-90BC-4385-9E41-E614240A53AD}"/>
              </a:ext>
            </a:extLst>
          </p:cNvPr>
          <p:cNvSpPr>
            <a:spLocks noChangeArrowheads="1"/>
          </p:cNvSpPr>
          <p:nvPr/>
        </p:nvSpPr>
        <p:spPr bwMode="auto">
          <a:xfrm>
            <a:off x="1730375" y="1575603"/>
            <a:ext cx="5003729" cy="315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thaiDist" eaLnBrk="1" hangingPunct="1">
              <a:lnSpc>
                <a:spcPts val="1800"/>
              </a:lnSpc>
              <a:spcAft>
                <a:spcPts val="600"/>
              </a:spcAft>
            </a:pPr>
            <a:r>
              <a:rPr lang="th-TH" altLang="en-US" sz="1200" b="1" dirty="0">
                <a:latin typeface="Krungthai Fast" panose="00000500000000000000" pitchFamily="2" charset="-34"/>
                <a:cs typeface="Krungthai Fast" panose="00000500000000000000" pitchFamily="2" charset="-34"/>
              </a:rPr>
              <a:t>อัตราเงินเฟ้อทั่วไปเดือน ก</a:t>
            </a:r>
            <a:r>
              <a:rPr lang="en-US" altLang="en-US" sz="1200" b="1" dirty="0">
                <a:latin typeface="Krungthai Fast" panose="00000500000000000000" pitchFamily="2" charset="-34"/>
                <a:cs typeface="Krungthai Fast" panose="00000500000000000000" pitchFamily="2" charset="-34"/>
              </a:rPr>
              <a:t>.</a:t>
            </a:r>
            <a:r>
              <a:rPr lang="th-TH" altLang="en-US" sz="1200" b="1" dirty="0">
                <a:latin typeface="Krungthai Fast" panose="00000500000000000000" pitchFamily="2" charset="-34"/>
                <a:cs typeface="Krungthai Fast" panose="00000500000000000000" pitchFamily="2" charset="-34"/>
              </a:rPr>
              <a:t>ค</a:t>
            </a:r>
            <a:r>
              <a:rPr lang="en-US" altLang="en-US" sz="1200" b="1" dirty="0">
                <a:latin typeface="Krungthai Fast" panose="00000500000000000000" pitchFamily="2" charset="-34"/>
                <a:cs typeface="Krungthai Fast" panose="00000500000000000000" pitchFamily="2" charset="-34"/>
              </a:rPr>
              <a:t>.</a:t>
            </a:r>
            <a:r>
              <a:rPr lang="th-TH" altLang="en-US" sz="1200" b="1" dirty="0">
                <a:latin typeface="Krungthai Fast" panose="00000500000000000000" pitchFamily="2" charset="-34"/>
                <a:cs typeface="Krungthai Fast" panose="00000500000000000000" pitchFamily="2" charset="-34"/>
              </a:rPr>
              <a:t> อยู่ที่ 7.</a:t>
            </a:r>
            <a:r>
              <a:rPr lang="en-US" altLang="en-US" sz="1200" b="1" dirty="0">
                <a:latin typeface="Krungthai Fast" panose="00000500000000000000" pitchFamily="2" charset="-34"/>
                <a:cs typeface="Krungthai Fast" panose="00000500000000000000" pitchFamily="2" charset="-34"/>
              </a:rPr>
              <a:t>6</a:t>
            </a:r>
            <a:r>
              <a:rPr lang="th-TH" altLang="en-US" sz="1200" b="1" dirty="0">
                <a:latin typeface="Krungthai Fast" panose="00000500000000000000" pitchFamily="2" charset="-34"/>
                <a:cs typeface="Krungthai Fast" panose="00000500000000000000" pitchFamily="2" charset="-34"/>
              </a:rPr>
              <a:t> </a:t>
            </a:r>
            <a:r>
              <a:rPr lang="en-US" altLang="en-US" sz="1200" b="1" dirty="0">
                <a:latin typeface="Krungthai Fast" panose="00000500000000000000" pitchFamily="2" charset="-34"/>
                <a:cs typeface="Krungthai Fast" panose="00000500000000000000" pitchFamily="2" charset="-34"/>
              </a:rPr>
              <a:t>(YoY)</a:t>
            </a:r>
            <a:r>
              <a:rPr lang="th-TH" altLang="en-US" sz="1200" b="1" dirty="0">
                <a:latin typeface="Krungthai Fast" panose="00000500000000000000" pitchFamily="2" charset="-34"/>
                <a:cs typeface="Krungthai Fast" panose="00000500000000000000" pitchFamily="2" charset="-34"/>
              </a:rPr>
              <a:t> ชะลอเล็กน้อยจากเดือนก่อนที่ 7.</a:t>
            </a:r>
            <a:r>
              <a:rPr lang="en-US" altLang="en-US" sz="1200" b="1" dirty="0">
                <a:latin typeface="Krungthai Fast" panose="00000500000000000000" pitchFamily="2" charset="-34"/>
                <a:cs typeface="Krungthai Fast" panose="00000500000000000000" pitchFamily="2" charset="-34"/>
              </a:rPr>
              <a:t>7</a:t>
            </a:r>
            <a:r>
              <a:rPr lang="th-TH" altLang="en-US" sz="1200" b="1" dirty="0">
                <a:latin typeface="Krungthai Fast" panose="00000500000000000000" pitchFamily="2" charset="-34"/>
                <a:cs typeface="Krungthai Fast" panose="00000500000000000000" pitchFamily="2" charset="-34"/>
              </a:rPr>
              <a:t>%  </a:t>
            </a:r>
            <a:r>
              <a:rPr lang="en-US" altLang="en-US" sz="1200" b="1" dirty="0">
                <a:latin typeface="Krungthai Fast" panose="00000500000000000000" pitchFamily="2" charset="-34"/>
                <a:cs typeface="Krungthai Fast" panose="00000500000000000000" pitchFamily="2" charset="-34"/>
              </a:rPr>
              <a:t>(YoY)</a:t>
            </a:r>
            <a:r>
              <a:rPr lang="th-TH" altLang="en-US" sz="1200" b="1" dirty="0">
                <a:latin typeface="Krungthai Fast" panose="00000500000000000000" pitchFamily="2" charset="-34"/>
                <a:cs typeface="Krungthai Fast" panose="00000500000000000000" pitchFamily="2" charset="-34"/>
              </a:rPr>
              <a:t> ซึ่งเป็นระดับสูงสุดในรอบ </a:t>
            </a:r>
            <a:r>
              <a:rPr lang="en-US" altLang="en-US" sz="1200" b="1" dirty="0">
                <a:latin typeface="Krungthai Fast" panose="00000500000000000000" pitchFamily="2" charset="-34"/>
                <a:cs typeface="Krungthai Fast" panose="00000500000000000000" pitchFamily="2" charset="-34"/>
              </a:rPr>
              <a:t>14</a:t>
            </a:r>
            <a:r>
              <a:rPr lang="th-TH" altLang="en-US" sz="1200" b="1" dirty="0">
                <a:latin typeface="Krungthai Fast" panose="00000500000000000000" pitchFamily="2" charset="-34"/>
                <a:cs typeface="Krungthai Fast" panose="00000500000000000000" pitchFamily="2" charset="-34"/>
              </a:rPr>
              <a:t> ปี </a:t>
            </a:r>
            <a:r>
              <a:rPr lang="th-TH" altLang="en-US" sz="1200" dirty="0">
                <a:latin typeface="Krungthai Fast" panose="00000500000000000000" pitchFamily="2" charset="-34"/>
                <a:cs typeface="Krungthai Fast" panose="00000500000000000000" pitchFamily="2" charset="-34"/>
              </a:rPr>
              <a:t>โดยอยู่ในระดับที่ต่ำกว่านักวิเคราะห์คาดไว้ที่ 7.</a:t>
            </a:r>
            <a:r>
              <a:rPr lang="en-US" altLang="en-US" sz="1200" dirty="0">
                <a:latin typeface="Krungthai Fast" panose="00000500000000000000" pitchFamily="2" charset="-34"/>
                <a:cs typeface="Krungthai Fast" panose="00000500000000000000" pitchFamily="2" charset="-34"/>
              </a:rPr>
              <a:t>8%</a:t>
            </a:r>
            <a:r>
              <a:rPr lang="th-TH" altLang="en-US" sz="1200" baseline="30000" dirty="0">
                <a:latin typeface="Krungthai Fast" panose="00000500000000000000" pitchFamily="2" charset="-34"/>
                <a:cs typeface="Krungthai Fast" panose="00000500000000000000" pitchFamily="2" charset="-34"/>
              </a:rPr>
              <a:t> </a:t>
            </a:r>
            <a:r>
              <a:rPr lang="th-TH" altLang="en-US" sz="1200" dirty="0">
                <a:latin typeface="Krungthai Fast" panose="00000500000000000000" pitchFamily="2" charset="-34"/>
                <a:cs typeface="Krungthai Fast" panose="00000500000000000000" pitchFamily="2" charset="-34"/>
              </a:rPr>
              <a:t>ปัจจัยหลักจากราคาขายปลีกน้ำมันเชื้อเพลิงที่ชะลอตัวลงจากความกังวลต่อภาวะเศรษฐกิจโลกที่อ่อนแอลง อย่างไรก็ตามอัตราเงินเฟ้อพื้นฐาน (ไม่รวมหมวดอาหารสดและพลังงาน) เร่งตัวขึ้นมาสู่ระดับ </a:t>
            </a:r>
            <a:r>
              <a:rPr lang="en-US" altLang="en-US" sz="1200" dirty="0">
                <a:latin typeface="Krungthai Fast" panose="00000500000000000000" pitchFamily="2" charset="-34"/>
                <a:cs typeface="Krungthai Fast" panose="00000500000000000000" pitchFamily="2" charset="-34"/>
              </a:rPr>
              <a:t>3.0% (YoY)</a:t>
            </a:r>
            <a:r>
              <a:rPr lang="th-TH" altLang="en-US" sz="1200" dirty="0">
                <a:latin typeface="Krungthai Fast" panose="00000500000000000000" pitchFamily="2" charset="-34"/>
                <a:cs typeface="Krungthai Fast" panose="00000500000000000000" pitchFamily="2" charset="-34"/>
              </a:rPr>
              <a:t> เทียบกับ </a:t>
            </a:r>
            <a:r>
              <a:rPr lang="en-US" altLang="en-US" sz="1200" dirty="0">
                <a:latin typeface="Krungthai Fast" panose="00000500000000000000" pitchFamily="2" charset="-34"/>
                <a:cs typeface="Krungthai Fast" panose="00000500000000000000" pitchFamily="2" charset="-34"/>
              </a:rPr>
              <a:t>2.5% </a:t>
            </a:r>
            <a:r>
              <a:rPr lang="th-TH" altLang="en-US" sz="1200" dirty="0">
                <a:latin typeface="Krungthai Fast" panose="00000500000000000000" pitchFamily="2" charset="-34"/>
                <a:cs typeface="Krungthai Fast" panose="00000500000000000000" pitchFamily="2" charset="-34"/>
              </a:rPr>
              <a:t>เมื่อเดือน มิ.ย. ตามราคาในหมวดเคหสถาน และหมวดสันทนาการที่เร่งตัวขึ้น ประกอบกับราคาในหมวดการขนส่งและการสื่อสารยังอยู่ในระดับสูงต่อเนื่องจากเดือนก่อน ด้านราคาในหมวดอาหารสดและหมวดพลังงานที่มีความผันผวนสูงนั้นยังเพิ่มในระดับสูง  เช่น หมวดอาหารและเครื่องดื่มไม่มีแอลกอฮอล์ที่ปรับตัวเร่งขึ้น </a:t>
            </a:r>
            <a:r>
              <a:rPr lang="en-US" altLang="en-US" sz="1200" dirty="0">
                <a:latin typeface="Krungthai Fast" panose="00000500000000000000" pitchFamily="2" charset="-34"/>
                <a:cs typeface="Krungthai Fast" panose="00000500000000000000" pitchFamily="2" charset="-34"/>
              </a:rPr>
              <a:t>8.0% (YoY)</a:t>
            </a:r>
            <a:r>
              <a:rPr lang="th-TH" altLang="en-US" sz="1200" dirty="0">
                <a:latin typeface="Krungthai Fast" panose="00000500000000000000" pitchFamily="2" charset="-34"/>
                <a:cs typeface="Krungthai Fast" panose="00000500000000000000" pitchFamily="2" charset="-34"/>
              </a:rPr>
              <a:t> โดยเฉพาะราคาสินค้าในกลุ่มอาหารสดที่เพิ่มขึ้นมากตามแรงผลักดันของเนื้อสัตว์ที่มีต้นทุนการเลี้ยงสูงขึ้น ส่วนราคาพลังงานยังเพิ่มสูงถึง </a:t>
            </a:r>
            <a:r>
              <a:rPr lang="en-US" altLang="en-US" sz="1200" dirty="0">
                <a:latin typeface="Krungthai Fast" panose="00000500000000000000" pitchFamily="2" charset="-34"/>
                <a:cs typeface="Krungthai Fast" panose="00000500000000000000" pitchFamily="2" charset="-34"/>
              </a:rPr>
              <a:t>33.8% (YoY)</a:t>
            </a:r>
            <a:r>
              <a:rPr lang="th-TH" altLang="en-US" sz="1200" dirty="0">
                <a:latin typeface="Krungthai Fast" panose="00000500000000000000" pitchFamily="2" charset="-34"/>
                <a:cs typeface="Krungthai Fast" panose="00000500000000000000" pitchFamily="2" charset="-34"/>
              </a:rPr>
              <a:t> </a:t>
            </a:r>
          </a:p>
          <a:p>
            <a:pPr algn="thaiDist" eaLnBrk="1" hangingPunct="1">
              <a:lnSpc>
                <a:spcPts val="1800"/>
              </a:lnSpc>
              <a:spcAft>
                <a:spcPts val="600"/>
              </a:spcAft>
            </a:pPr>
            <a:r>
              <a:rPr lang="th-TH" altLang="en-US" sz="1200" dirty="0">
                <a:latin typeface="Krungthai Fast" panose="00000500000000000000" pitchFamily="2" charset="-34"/>
                <a:cs typeface="Krungthai Fast" panose="00000500000000000000" pitchFamily="2" charset="-34"/>
              </a:rPr>
              <a:t>ในช่วง </a:t>
            </a:r>
            <a:r>
              <a:rPr lang="en-US" altLang="en-US" sz="1200" dirty="0">
                <a:latin typeface="Krungthai Fast" panose="00000500000000000000" pitchFamily="2" charset="-34"/>
                <a:cs typeface="Krungthai Fast" panose="00000500000000000000" pitchFamily="2" charset="-34"/>
              </a:rPr>
              <a:t>7 </a:t>
            </a:r>
            <a:r>
              <a:rPr lang="th-TH" altLang="en-US" sz="1200" dirty="0">
                <a:latin typeface="Krungthai Fast" panose="00000500000000000000" pitchFamily="2" charset="-34"/>
                <a:cs typeface="Krungthai Fast" panose="00000500000000000000" pitchFamily="2" charset="-34"/>
              </a:rPr>
              <a:t>เดือนแรกของปี </a:t>
            </a:r>
            <a:r>
              <a:rPr lang="en-US" altLang="en-US" sz="1200" dirty="0">
                <a:latin typeface="Krungthai Fast" panose="00000500000000000000" pitchFamily="2" charset="-34"/>
                <a:cs typeface="Krungthai Fast" panose="00000500000000000000" pitchFamily="2" charset="-34"/>
              </a:rPr>
              <a:t>2565</a:t>
            </a:r>
            <a:r>
              <a:rPr lang="th-TH" altLang="en-US" sz="1200" dirty="0">
                <a:latin typeface="Krungthai Fast" panose="00000500000000000000" pitchFamily="2" charset="-34"/>
                <a:cs typeface="Krungthai Fast" panose="00000500000000000000" pitchFamily="2" charset="-34"/>
              </a:rPr>
              <a:t> อัตราเงินเฟ้อทั่วไปเฉลี่ยอยู่ที่ 5.</a:t>
            </a:r>
            <a:r>
              <a:rPr lang="en-US" altLang="en-US" sz="1200" dirty="0">
                <a:latin typeface="Krungthai Fast" panose="00000500000000000000" pitchFamily="2" charset="-34"/>
                <a:cs typeface="Krungthai Fast" panose="00000500000000000000" pitchFamily="2" charset="-34"/>
              </a:rPr>
              <a:t>9</a:t>
            </a:r>
            <a:r>
              <a:rPr lang="th-TH" altLang="en-US" sz="1200" dirty="0">
                <a:latin typeface="Krungthai Fast" panose="00000500000000000000" pitchFamily="2" charset="-34"/>
                <a:cs typeface="Krungthai Fast" panose="00000500000000000000" pitchFamily="2" charset="-34"/>
              </a:rPr>
              <a:t>% ขณะที่ อัตราเงินเฟ้อพื้นฐานเฉลี่ยอยู่ที่ </a:t>
            </a:r>
            <a:r>
              <a:rPr lang="en-US" altLang="en-US" sz="1200" dirty="0">
                <a:latin typeface="Krungthai Fast" panose="00000500000000000000" pitchFamily="2" charset="-34"/>
                <a:cs typeface="Krungthai Fast" panose="00000500000000000000" pitchFamily="2" charset="-34"/>
              </a:rPr>
              <a:t>2</a:t>
            </a:r>
            <a:r>
              <a:rPr lang="th-TH" altLang="en-US" sz="1200" dirty="0">
                <a:latin typeface="Krungthai Fast" panose="00000500000000000000" pitchFamily="2" charset="-34"/>
                <a:cs typeface="Krungthai Fast" panose="00000500000000000000" pitchFamily="2" charset="-34"/>
              </a:rPr>
              <a:t>.</a:t>
            </a:r>
            <a:r>
              <a:rPr lang="en-US" altLang="en-US" sz="1200" dirty="0">
                <a:latin typeface="Krungthai Fast" panose="00000500000000000000" pitchFamily="2" charset="-34"/>
                <a:cs typeface="Krungthai Fast" panose="00000500000000000000" pitchFamily="2" charset="-34"/>
              </a:rPr>
              <a:t>0</a:t>
            </a:r>
            <a:r>
              <a:rPr lang="th-TH" altLang="en-US" sz="1200" dirty="0">
                <a:latin typeface="Krungthai Fast" panose="00000500000000000000" pitchFamily="2" charset="-34"/>
                <a:cs typeface="Krungthai Fast" panose="00000500000000000000" pitchFamily="2" charset="-34"/>
              </a:rPr>
              <a:t>%</a:t>
            </a:r>
          </a:p>
        </p:txBody>
      </p:sp>
      <p:sp>
        <p:nvSpPr>
          <p:cNvPr id="18" name="Round Same Side Corner Rectangle 29">
            <a:extLst>
              <a:ext uri="{FF2B5EF4-FFF2-40B4-BE49-F238E27FC236}">
                <a16:creationId xmlns:a16="http://schemas.microsoft.com/office/drawing/2014/main" id="{2424E46C-2B19-403F-B1A4-25A99F2E13DC}"/>
              </a:ext>
            </a:extLst>
          </p:cNvPr>
          <p:cNvSpPr/>
          <p:nvPr/>
        </p:nvSpPr>
        <p:spPr>
          <a:xfrm rot="16200000">
            <a:off x="1574285" y="4136190"/>
            <a:ext cx="4685746" cy="5881687"/>
          </a:xfrm>
          <a:prstGeom prst="round2SameRect">
            <a:avLst>
              <a:gd name="adj1" fmla="val 5979"/>
              <a:gd name="adj2"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a:p>
        </p:txBody>
      </p:sp>
      <p:sp>
        <p:nvSpPr>
          <p:cNvPr id="19" name="TextBox 30">
            <a:extLst>
              <a:ext uri="{FF2B5EF4-FFF2-40B4-BE49-F238E27FC236}">
                <a16:creationId xmlns:a16="http://schemas.microsoft.com/office/drawing/2014/main" id="{95EF502C-4C97-41CB-A481-3676A7869A6D}"/>
              </a:ext>
            </a:extLst>
          </p:cNvPr>
          <p:cNvSpPr txBox="1">
            <a:spLocks noChangeArrowheads="1"/>
          </p:cNvSpPr>
          <p:nvPr/>
        </p:nvSpPr>
        <p:spPr bwMode="auto">
          <a:xfrm>
            <a:off x="982491" y="4951694"/>
            <a:ext cx="26899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eaLnBrk="1" hangingPunct="1"/>
            <a:r>
              <a:rPr lang="th-TH" altLang="en-US" sz="1200" b="1" u="sng" dirty="0">
                <a:solidFill>
                  <a:srgbClr val="003572"/>
                </a:solidFill>
                <a:latin typeface="Krungthai Fast" panose="00000500000000000000" pitchFamily="2" charset="-34"/>
                <a:cs typeface="Krungthai Fast" panose="00000500000000000000" pitchFamily="2" charset="-34"/>
              </a:rPr>
              <a:t>รูปที่ </a:t>
            </a:r>
            <a:r>
              <a:rPr lang="en-US" altLang="en-US" sz="1200" b="1" u="sng" dirty="0">
                <a:solidFill>
                  <a:srgbClr val="003572"/>
                </a:solidFill>
                <a:latin typeface="Krungthai Fast" panose="00000500000000000000" pitchFamily="2" charset="-34"/>
                <a:cs typeface="Krungthai Fast" panose="00000500000000000000" pitchFamily="2" charset="-34"/>
              </a:rPr>
              <a:t>1</a:t>
            </a:r>
            <a:r>
              <a:rPr lang="th-TH" altLang="en-US" sz="1200" b="1" u="sng" dirty="0">
                <a:solidFill>
                  <a:srgbClr val="003572"/>
                </a:solidFill>
                <a:latin typeface="Krungthai Fast" panose="00000500000000000000" pitchFamily="2" charset="-34"/>
                <a:cs typeface="Krungthai Fast" panose="00000500000000000000" pitchFamily="2" charset="-34"/>
              </a:rPr>
              <a:t> </a:t>
            </a:r>
            <a:r>
              <a:rPr lang="th-TH" altLang="en-US" sz="1800" b="1" dirty="0">
                <a:solidFill>
                  <a:srgbClr val="003572"/>
                </a:solidFill>
                <a:latin typeface="Krungthai Fast" panose="00000500000000000000" pitchFamily="2" charset="-34"/>
                <a:cs typeface="Krungthai Fast" panose="00000500000000000000" pitchFamily="2" charset="-34"/>
              </a:rPr>
              <a:t> </a:t>
            </a:r>
            <a:r>
              <a:rPr lang="en-US" altLang="en-US" sz="1800" b="1" dirty="0">
                <a:solidFill>
                  <a:srgbClr val="003572"/>
                </a:solidFill>
                <a:latin typeface="Krungthai Fast" panose="00000500000000000000" pitchFamily="2" charset="-34"/>
                <a:cs typeface="Krungthai Fast" panose="00000500000000000000" pitchFamily="2" charset="-34"/>
              </a:rPr>
              <a:t>Inflation</a:t>
            </a:r>
            <a:r>
              <a:rPr lang="en-US" altLang="en-US" sz="1400" dirty="0">
                <a:latin typeface="Krungthai Fast" panose="00000500000000000000" pitchFamily="2" charset="-34"/>
                <a:cs typeface="Krungthai Fast" panose="00000500000000000000" pitchFamily="2" charset="-34"/>
              </a:rPr>
              <a:t> </a:t>
            </a:r>
            <a:r>
              <a:rPr lang="en-US" altLang="en-US" sz="1400" dirty="0">
                <a:solidFill>
                  <a:srgbClr val="0077B1"/>
                </a:solidFill>
                <a:latin typeface="Krungthai Fast" panose="00000500000000000000" pitchFamily="2" charset="-34"/>
                <a:cs typeface="Krungthai Fast" panose="00000500000000000000" pitchFamily="2" charset="-34"/>
              </a:rPr>
              <a:t>contribution: </a:t>
            </a:r>
            <a:endParaRPr lang="th-TH" altLang="en-US" sz="1400" dirty="0">
              <a:solidFill>
                <a:srgbClr val="0077B1"/>
              </a:solidFill>
              <a:latin typeface="Krungthai Fast" panose="00000500000000000000" pitchFamily="2" charset="-34"/>
              <a:cs typeface="Krungthai Fast" panose="00000500000000000000" pitchFamily="2" charset="-34"/>
            </a:endParaRPr>
          </a:p>
          <a:p>
            <a:pPr eaLnBrk="1" hangingPunct="1"/>
            <a:r>
              <a:rPr lang="th-TH" altLang="en-US" sz="1100" dirty="0">
                <a:latin typeface="Krungthai Fast" panose="00000500000000000000" pitchFamily="2" charset="-34"/>
                <a:cs typeface="Krungthai Fast" panose="00000500000000000000" pitchFamily="2" charset="-34"/>
              </a:rPr>
              <a:t>อัตราเงินเฟ้อทั่วไปเดือน ก</a:t>
            </a:r>
            <a:r>
              <a:rPr lang="en-US" altLang="en-US" sz="1100" dirty="0">
                <a:latin typeface="Krungthai Fast" panose="00000500000000000000" pitchFamily="2" charset="-34"/>
                <a:cs typeface="Krungthai Fast" panose="00000500000000000000" pitchFamily="2" charset="-34"/>
              </a:rPr>
              <a:t>.</a:t>
            </a:r>
            <a:r>
              <a:rPr lang="th-TH" altLang="en-US" sz="1100" dirty="0">
                <a:latin typeface="Krungthai Fast" panose="00000500000000000000" pitchFamily="2" charset="-34"/>
                <a:cs typeface="Krungthai Fast" panose="00000500000000000000" pitchFamily="2" charset="-34"/>
              </a:rPr>
              <a:t>ค. ชะลอตัวลงเล็กน้อยจากเดือนก่อน แต่ยังคงอยู่ในระดับสูง</a:t>
            </a:r>
          </a:p>
        </p:txBody>
      </p:sp>
      <p:sp>
        <p:nvSpPr>
          <p:cNvPr id="20" name="TextBox 19">
            <a:extLst>
              <a:ext uri="{FF2B5EF4-FFF2-40B4-BE49-F238E27FC236}">
                <a16:creationId xmlns:a16="http://schemas.microsoft.com/office/drawing/2014/main" id="{6B429434-2AB6-473D-ADC8-4D0F3D23FB4E}"/>
              </a:ext>
            </a:extLst>
          </p:cNvPr>
          <p:cNvSpPr txBox="1"/>
          <p:nvPr/>
        </p:nvSpPr>
        <p:spPr>
          <a:xfrm>
            <a:off x="1068388" y="9196069"/>
            <a:ext cx="661987" cy="230188"/>
          </a:xfrm>
          <a:prstGeom prst="rect">
            <a:avLst/>
          </a:prstGeom>
          <a:noFill/>
        </p:spPr>
        <p:txBody>
          <a:bodyPr>
            <a:spAutoFit/>
          </a:bodyPr>
          <a:lstStyle/>
          <a:p>
            <a:pPr eaLnBrk="1" fontAlgn="auto" hangingPunct="1">
              <a:spcBef>
                <a:spcPts val="0"/>
              </a:spcBef>
              <a:spcAft>
                <a:spcPts val="0"/>
              </a:spcAft>
              <a:defRPr/>
            </a:pPr>
            <a:r>
              <a:rPr lang="th-TH" sz="900" b="1" dirty="0">
                <a:solidFill>
                  <a:schemeClr val="bg1">
                    <a:lumMod val="50000"/>
                  </a:schemeClr>
                </a:solidFill>
                <a:latin typeface="Krungthai Fast Light" panose="00000400000000000000" pitchFamily="2" charset="-34"/>
                <a:cs typeface="Krungthai Fast Light" panose="00000400000000000000" pitchFamily="2" charset="-34"/>
              </a:rPr>
              <a:t>ที่มา</a:t>
            </a:r>
            <a:r>
              <a:rPr lang="en-US" sz="900" b="1" dirty="0">
                <a:solidFill>
                  <a:schemeClr val="bg1">
                    <a:lumMod val="50000"/>
                  </a:schemeClr>
                </a:solidFill>
                <a:latin typeface="Krungthai Fast Light" panose="00000400000000000000" pitchFamily="2" charset="-34"/>
                <a:cs typeface="Krungthai Fast Light" panose="00000400000000000000" pitchFamily="2" charset="-34"/>
              </a:rPr>
              <a:t>:</a:t>
            </a:r>
            <a:r>
              <a:rPr lang="th-TH" sz="900" b="1" dirty="0">
                <a:solidFill>
                  <a:schemeClr val="bg1">
                    <a:lumMod val="50000"/>
                  </a:schemeClr>
                </a:solidFill>
                <a:latin typeface="Krungthai Fast Light" panose="00000400000000000000" pitchFamily="2" charset="-34"/>
                <a:cs typeface="Krungthai Fast Light" panose="00000400000000000000" pitchFamily="2" charset="-34"/>
              </a:rPr>
              <a:t> </a:t>
            </a:r>
            <a:r>
              <a:rPr lang="en-US" sz="900" dirty="0">
                <a:solidFill>
                  <a:schemeClr val="bg1">
                    <a:lumMod val="50000"/>
                  </a:schemeClr>
                </a:solidFill>
                <a:latin typeface="Krungthai Fast Light" panose="00000400000000000000" pitchFamily="2" charset="-34"/>
                <a:cs typeface="Krungthai Fast Light" panose="00000400000000000000" pitchFamily="2" charset="-34"/>
              </a:rPr>
              <a:t>CEIC</a:t>
            </a:r>
          </a:p>
        </p:txBody>
      </p:sp>
      <p:grpSp>
        <p:nvGrpSpPr>
          <p:cNvPr id="2" name="Group 49">
            <a:extLst>
              <a:ext uri="{FF2B5EF4-FFF2-40B4-BE49-F238E27FC236}">
                <a16:creationId xmlns:a16="http://schemas.microsoft.com/office/drawing/2014/main" id="{70817CF4-8972-45AD-8C95-5BF69BAA5C70}"/>
              </a:ext>
            </a:extLst>
          </p:cNvPr>
          <p:cNvGrpSpPr>
            <a:grpSpLocks/>
          </p:cNvGrpSpPr>
          <p:nvPr/>
        </p:nvGrpSpPr>
        <p:grpSpPr bwMode="auto">
          <a:xfrm>
            <a:off x="1068388" y="5794657"/>
            <a:ext cx="1463675" cy="963612"/>
            <a:chOff x="7216639" y="5030705"/>
            <a:chExt cx="1463675" cy="964367"/>
          </a:xfrm>
        </p:grpSpPr>
        <p:sp>
          <p:nvSpPr>
            <p:cNvPr id="24" name="Oval 23">
              <a:extLst>
                <a:ext uri="{FF2B5EF4-FFF2-40B4-BE49-F238E27FC236}">
                  <a16:creationId xmlns:a16="http://schemas.microsoft.com/office/drawing/2014/main" id="{35B7D740-72D9-4836-89B1-CF689E15CC11}"/>
                </a:ext>
              </a:extLst>
            </p:cNvPr>
            <p:cNvSpPr/>
            <p:nvPr/>
          </p:nvSpPr>
          <p:spPr>
            <a:xfrm>
              <a:off x="7216639" y="5083133"/>
              <a:ext cx="196850" cy="19700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1000">
                <a:solidFill>
                  <a:schemeClr val="bg1">
                    <a:lumMod val="50000"/>
                  </a:schemeClr>
                </a:solidFill>
              </a:endParaRPr>
            </a:p>
          </p:txBody>
        </p:sp>
        <p:sp>
          <p:nvSpPr>
            <p:cNvPr id="25" name="TextBox 51">
              <a:extLst>
                <a:ext uri="{FF2B5EF4-FFF2-40B4-BE49-F238E27FC236}">
                  <a16:creationId xmlns:a16="http://schemas.microsoft.com/office/drawing/2014/main" id="{1027AEAD-5E3E-4B91-9A2D-54BB4D0C2F9A}"/>
                </a:ext>
              </a:extLst>
            </p:cNvPr>
            <p:cNvSpPr txBox="1">
              <a:spLocks noChangeArrowheads="1"/>
            </p:cNvSpPr>
            <p:nvPr/>
          </p:nvSpPr>
          <p:spPr bwMode="auto">
            <a:xfrm>
              <a:off x="7329800" y="5030705"/>
              <a:ext cx="1350514"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eaLnBrk="1" hangingPunct="1">
                <a:lnSpc>
                  <a:spcPts val="1700"/>
                </a:lnSpc>
              </a:pPr>
              <a:r>
                <a:rPr lang="en-US" altLang="en-US" sz="1000" dirty="0">
                  <a:latin typeface="Krungthai Fast" panose="00000500000000000000" pitchFamily="2" charset="-34"/>
                  <a:cs typeface="Krungthai Fast" panose="00000500000000000000" pitchFamily="2" charset="-34"/>
                </a:rPr>
                <a:t>Raw Food (20.</a:t>
              </a:r>
              <a:r>
                <a:rPr lang="th-TH" altLang="en-US" sz="1000" dirty="0">
                  <a:latin typeface="Krungthai Fast" panose="00000500000000000000" pitchFamily="2" charset="-34"/>
                  <a:cs typeface="Krungthai Fast" panose="00000500000000000000" pitchFamily="2" charset="-34"/>
                </a:rPr>
                <a:t>55</a:t>
              </a:r>
              <a:r>
                <a:rPr lang="en-US" altLang="en-US" sz="1000" dirty="0">
                  <a:latin typeface="Krungthai Fast" panose="00000500000000000000" pitchFamily="2" charset="-34"/>
                  <a:cs typeface="Krungthai Fast" panose="00000500000000000000" pitchFamily="2" charset="-34"/>
                </a:rPr>
                <a:t>%)        </a:t>
              </a:r>
            </a:p>
            <a:p>
              <a:pPr eaLnBrk="1" hangingPunct="1">
                <a:lnSpc>
                  <a:spcPts val="1700"/>
                </a:lnSpc>
              </a:pPr>
              <a:r>
                <a:rPr lang="en-US" altLang="en-US" sz="1000" dirty="0">
                  <a:latin typeface="Krungthai Fast" panose="00000500000000000000" pitchFamily="2" charset="-34"/>
                  <a:cs typeface="Krungthai Fast" panose="00000500000000000000" pitchFamily="2" charset="-34"/>
                </a:rPr>
                <a:t>Energy</a:t>
              </a:r>
              <a:r>
                <a:rPr lang="th-TH" altLang="en-US" sz="1000" dirty="0">
                  <a:latin typeface="Krungthai Fast" panose="00000500000000000000" pitchFamily="2" charset="-34"/>
                  <a:cs typeface="Krungthai Fast" panose="00000500000000000000" pitchFamily="2" charset="-34"/>
                </a:rPr>
                <a:t> (12</a:t>
              </a:r>
              <a:r>
                <a:rPr lang="en-US" altLang="en-US" sz="1000" dirty="0">
                  <a:latin typeface="Krungthai Fast" panose="00000500000000000000" pitchFamily="2" charset="-34"/>
                  <a:cs typeface="Krungthai Fast" panose="00000500000000000000" pitchFamily="2" charset="-34"/>
                </a:rPr>
                <a:t>.</a:t>
              </a:r>
              <a:r>
                <a:rPr lang="th-TH" altLang="en-US" sz="1000" dirty="0">
                  <a:latin typeface="Krungthai Fast" panose="00000500000000000000" pitchFamily="2" charset="-34"/>
                  <a:cs typeface="Krungthai Fast" panose="00000500000000000000" pitchFamily="2" charset="-34"/>
                </a:rPr>
                <a:t>39</a:t>
              </a:r>
              <a:r>
                <a:rPr lang="en-US" altLang="en-US" sz="1000" dirty="0">
                  <a:latin typeface="Krungthai Fast" panose="00000500000000000000" pitchFamily="2" charset="-34"/>
                  <a:cs typeface="Krungthai Fast" panose="00000500000000000000" pitchFamily="2" charset="-34"/>
                </a:rPr>
                <a:t>%</a:t>
              </a:r>
              <a:r>
                <a:rPr lang="th-TH" altLang="en-US" sz="1000" dirty="0">
                  <a:latin typeface="Krungthai Fast" panose="00000500000000000000" pitchFamily="2" charset="-34"/>
                  <a:cs typeface="Krungthai Fast" panose="00000500000000000000" pitchFamily="2" charset="-34"/>
                </a:rPr>
                <a:t>)</a:t>
              </a:r>
              <a:endParaRPr lang="en-US" altLang="en-US" sz="1000" dirty="0">
                <a:latin typeface="Krungthai Fast" panose="00000500000000000000" pitchFamily="2" charset="-34"/>
                <a:cs typeface="Krungthai Fast" panose="00000500000000000000" pitchFamily="2" charset="-34"/>
              </a:endParaRPr>
            </a:p>
            <a:p>
              <a:pPr eaLnBrk="1" hangingPunct="1">
                <a:lnSpc>
                  <a:spcPts val="1700"/>
                </a:lnSpc>
              </a:pPr>
              <a:r>
                <a:rPr lang="en-US" altLang="en-US" sz="1000" dirty="0">
                  <a:latin typeface="Krungthai Fast" panose="00000500000000000000" pitchFamily="2" charset="-34"/>
                  <a:cs typeface="Krungthai Fast" panose="00000500000000000000" pitchFamily="2" charset="-34"/>
                </a:rPr>
                <a:t>Core (6</a:t>
              </a:r>
              <a:r>
                <a:rPr lang="th-TH" altLang="en-US" sz="1000" dirty="0">
                  <a:latin typeface="Krungthai Fast" panose="00000500000000000000" pitchFamily="2" charset="-34"/>
                  <a:cs typeface="Krungthai Fast" panose="00000500000000000000" pitchFamily="2" charset="-34"/>
                </a:rPr>
                <a:t>7</a:t>
              </a:r>
              <a:r>
                <a:rPr lang="en-US" altLang="en-US" sz="1000" dirty="0">
                  <a:latin typeface="Krungthai Fast" panose="00000500000000000000" pitchFamily="2" charset="-34"/>
                  <a:cs typeface="Krungthai Fast" panose="00000500000000000000" pitchFamily="2" charset="-34"/>
                </a:rPr>
                <a:t>.</a:t>
              </a:r>
              <a:r>
                <a:rPr lang="th-TH" altLang="en-US" sz="1000" dirty="0">
                  <a:latin typeface="Krungthai Fast" panose="00000500000000000000" pitchFamily="2" charset="-34"/>
                  <a:cs typeface="Krungthai Fast" panose="00000500000000000000" pitchFamily="2" charset="-34"/>
                </a:rPr>
                <a:t>06</a:t>
              </a:r>
              <a:r>
                <a:rPr lang="en-US" altLang="en-US" sz="1000" dirty="0">
                  <a:latin typeface="Krungthai Fast" panose="00000500000000000000" pitchFamily="2" charset="-34"/>
                  <a:cs typeface="Krungthai Fast" panose="00000500000000000000" pitchFamily="2" charset="-34"/>
                </a:rPr>
                <a:t>%)               </a:t>
              </a:r>
            </a:p>
            <a:p>
              <a:pPr eaLnBrk="1" hangingPunct="1">
                <a:lnSpc>
                  <a:spcPts val="1700"/>
                </a:lnSpc>
              </a:pPr>
              <a:r>
                <a:rPr lang="en-US" altLang="en-US" sz="1000" dirty="0">
                  <a:latin typeface="Krungthai Fast" panose="00000500000000000000" pitchFamily="2" charset="-34"/>
                  <a:cs typeface="Krungthai Fast" panose="00000500000000000000" pitchFamily="2" charset="-34"/>
                </a:rPr>
                <a:t>Headline</a:t>
              </a:r>
              <a:r>
                <a:rPr lang="th-TH" altLang="en-US" sz="1000" dirty="0">
                  <a:latin typeface="Krungthai Fast" panose="00000500000000000000" pitchFamily="2" charset="-34"/>
                  <a:cs typeface="Krungthai Fast" panose="00000500000000000000" pitchFamily="2" charset="-34"/>
                </a:rPr>
                <a:t> (100</a:t>
              </a:r>
              <a:r>
                <a:rPr lang="en-US" altLang="en-US" sz="1000" dirty="0">
                  <a:latin typeface="Krungthai Fast" panose="00000500000000000000" pitchFamily="2" charset="-34"/>
                  <a:cs typeface="Krungthai Fast" panose="00000500000000000000" pitchFamily="2" charset="-34"/>
                </a:rPr>
                <a:t>%</a:t>
              </a:r>
              <a:r>
                <a:rPr lang="th-TH" altLang="en-US" sz="1000" dirty="0">
                  <a:latin typeface="Krungthai Fast" panose="00000500000000000000" pitchFamily="2" charset="-34"/>
                  <a:cs typeface="Krungthai Fast" panose="00000500000000000000" pitchFamily="2" charset="-34"/>
                </a:rPr>
                <a:t>)</a:t>
              </a:r>
            </a:p>
          </p:txBody>
        </p:sp>
        <p:sp>
          <p:nvSpPr>
            <p:cNvPr id="26" name="Oval 25">
              <a:extLst>
                <a:ext uri="{FF2B5EF4-FFF2-40B4-BE49-F238E27FC236}">
                  <a16:creationId xmlns:a16="http://schemas.microsoft.com/office/drawing/2014/main" id="{5FDCAAEF-5E57-4F3B-9E83-1C97AAF419EB}"/>
                </a:ext>
              </a:extLst>
            </p:cNvPr>
            <p:cNvSpPr/>
            <p:nvPr/>
          </p:nvSpPr>
          <p:spPr>
            <a:xfrm>
              <a:off x="7216639" y="5300791"/>
              <a:ext cx="196850" cy="19541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1000">
                <a:solidFill>
                  <a:schemeClr val="bg1">
                    <a:lumMod val="50000"/>
                  </a:schemeClr>
                </a:solidFill>
              </a:endParaRPr>
            </a:p>
          </p:txBody>
        </p:sp>
        <p:sp>
          <p:nvSpPr>
            <p:cNvPr id="27" name="Oval 26">
              <a:extLst>
                <a:ext uri="{FF2B5EF4-FFF2-40B4-BE49-F238E27FC236}">
                  <a16:creationId xmlns:a16="http://schemas.microsoft.com/office/drawing/2014/main" id="{91813382-B109-44A9-A5EB-F46EA21DEFBC}"/>
                </a:ext>
              </a:extLst>
            </p:cNvPr>
            <p:cNvSpPr/>
            <p:nvPr/>
          </p:nvSpPr>
          <p:spPr>
            <a:xfrm>
              <a:off x="7216639" y="5516861"/>
              <a:ext cx="196850" cy="197004"/>
            </a:xfrm>
            <a:prstGeom prst="ellipse">
              <a:avLst/>
            </a:prstGeom>
            <a:solidFill>
              <a:srgbClr val="89E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1000">
                <a:solidFill>
                  <a:schemeClr val="bg1">
                    <a:lumMod val="50000"/>
                  </a:schemeClr>
                </a:solidFill>
              </a:endParaRPr>
            </a:p>
          </p:txBody>
        </p:sp>
        <p:sp>
          <p:nvSpPr>
            <p:cNvPr id="28" name="Oval 27">
              <a:extLst>
                <a:ext uri="{FF2B5EF4-FFF2-40B4-BE49-F238E27FC236}">
                  <a16:creationId xmlns:a16="http://schemas.microsoft.com/office/drawing/2014/main" id="{F07FF506-6565-4464-921D-D580FB30DCAB}"/>
                </a:ext>
              </a:extLst>
            </p:cNvPr>
            <p:cNvSpPr/>
            <p:nvPr/>
          </p:nvSpPr>
          <p:spPr>
            <a:xfrm>
              <a:off x="7216639" y="5732930"/>
              <a:ext cx="196850" cy="197004"/>
            </a:xfrm>
            <a:prstGeom prst="ellipse">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sz="1000">
                <a:solidFill>
                  <a:schemeClr val="bg1">
                    <a:lumMod val="50000"/>
                  </a:schemeClr>
                </a:solidFill>
              </a:endParaRPr>
            </a:p>
          </p:txBody>
        </p:sp>
      </p:grpSp>
      <p:sp>
        <p:nvSpPr>
          <p:cNvPr id="29" name="TextBox 55">
            <a:extLst>
              <a:ext uri="{FF2B5EF4-FFF2-40B4-BE49-F238E27FC236}">
                <a16:creationId xmlns:a16="http://schemas.microsoft.com/office/drawing/2014/main" id="{5B598FA3-33CA-4138-AEE1-A9908C45C865}"/>
              </a:ext>
            </a:extLst>
          </p:cNvPr>
          <p:cNvSpPr txBox="1">
            <a:spLocks noChangeArrowheads="1"/>
          </p:cNvSpPr>
          <p:nvPr/>
        </p:nvSpPr>
        <p:spPr bwMode="auto">
          <a:xfrm>
            <a:off x="1068388" y="7267257"/>
            <a:ext cx="254317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thaiDist" eaLnBrk="1" hangingPunct="1"/>
            <a:r>
              <a:rPr lang="th-TH" altLang="en-US" sz="1200" b="1" u="sng" dirty="0">
                <a:solidFill>
                  <a:srgbClr val="003572"/>
                </a:solidFill>
                <a:latin typeface="Krungthai Fast" panose="00000500000000000000" pitchFamily="2" charset="-34"/>
                <a:cs typeface="Krungthai Fast" panose="00000500000000000000" pitchFamily="2" charset="-34"/>
              </a:rPr>
              <a:t>รูปที่ </a:t>
            </a:r>
            <a:r>
              <a:rPr lang="en-US" altLang="en-US" sz="1200" b="1" u="sng" dirty="0">
                <a:solidFill>
                  <a:srgbClr val="003572"/>
                </a:solidFill>
                <a:latin typeface="Krungthai Fast" panose="00000500000000000000" pitchFamily="2" charset="-34"/>
                <a:cs typeface="Krungthai Fast" panose="00000500000000000000" pitchFamily="2" charset="-34"/>
              </a:rPr>
              <a:t>2</a:t>
            </a:r>
            <a:r>
              <a:rPr lang="th-TH" altLang="en-US" sz="1800" b="1" dirty="0">
                <a:solidFill>
                  <a:srgbClr val="003572"/>
                </a:solidFill>
                <a:latin typeface="Krungthai Fast" panose="00000500000000000000" pitchFamily="2" charset="-34"/>
                <a:cs typeface="Krungthai Fast" panose="00000500000000000000" pitchFamily="2" charset="-34"/>
              </a:rPr>
              <a:t> </a:t>
            </a:r>
            <a:r>
              <a:rPr lang="en-US" altLang="en-US" sz="1800" b="1" dirty="0">
                <a:solidFill>
                  <a:srgbClr val="003572"/>
                </a:solidFill>
                <a:latin typeface="Krungthai Fast" panose="00000500000000000000" pitchFamily="2" charset="-34"/>
                <a:cs typeface="Krungthai Fast" panose="00000500000000000000" pitchFamily="2" charset="-34"/>
              </a:rPr>
              <a:t>Crude Oil Price </a:t>
            </a:r>
            <a:r>
              <a:rPr lang="en-US" altLang="en-US" sz="1400" dirty="0">
                <a:solidFill>
                  <a:srgbClr val="0077B1"/>
                </a:solidFill>
                <a:latin typeface="Krungthai Fast" panose="00000500000000000000" pitchFamily="2" charset="-34"/>
                <a:cs typeface="Krungthai Fast" panose="00000500000000000000" pitchFamily="2" charset="-34"/>
              </a:rPr>
              <a:t>(Dubai): </a:t>
            </a:r>
          </a:p>
          <a:p>
            <a:pPr algn="thaiDist" eaLnBrk="1" hangingPunct="1"/>
            <a:r>
              <a:rPr lang="th-TH" altLang="en-US" sz="1100" dirty="0">
                <a:latin typeface="Krungthai Fast" panose="00000500000000000000" pitchFamily="2" charset="-34"/>
                <a:cs typeface="Krungthai Fast" panose="00000500000000000000" pitchFamily="2" charset="-34"/>
              </a:rPr>
              <a:t>ราคาน้ำมันดิบดูไบในเดือน</a:t>
            </a:r>
            <a:r>
              <a:rPr lang="en-US" altLang="en-US" sz="1100" dirty="0">
                <a:latin typeface="Krungthai Fast" panose="00000500000000000000" pitchFamily="2" charset="-34"/>
                <a:cs typeface="Krungthai Fast" panose="00000500000000000000" pitchFamily="2" charset="-34"/>
              </a:rPr>
              <a:t> </a:t>
            </a:r>
            <a:r>
              <a:rPr lang="th-TH" altLang="en-US" sz="1100" dirty="0">
                <a:latin typeface="Krungthai Fast" panose="00000500000000000000" pitchFamily="2" charset="-34"/>
                <a:cs typeface="Krungthai Fast" panose="00000500000000000000" pitchFamily="2" charset="-34"/>
              </a:rPr>
              <a:t>ก</a:t>
            </a:r>
            <a:r>
              <a:rPr lang="en-US" altLang="en-US" sz="1100" dirty="0">
                <a:latin typeface="Krungthai Fast" panose="00000500000000000000" pitchFamily="2" charset="-34"/>
                <a:cs typeface="Krungthai Fast" panose="00000500000000000000" pitchFamily="2" charset="-34"/>
              </a:rPr>
              <a:t>.</a:t>
            </a:r>
            <a:r>
              <a:rPr lang="th-TH" altLang="en-US" sz="1100" dirty="0">
                <a:latin typeface="Krungthai Fast" panose="00000500000000000000" pitchFamily="2" charset="-34"/>
                <a:cs typeface="Krungthai Fast" panose="00000500000000000000" pitchFamily="2" charset="-34"/>
              </a:rPr>
              <a:t>ค</a:t>
            </a:r>
            <a:r>
              <a:rPr lang="en-US" altLang="en-US" sz="1100" dirty="0">
                <a:latin typeface="Krungthai Fast" panose="00000500000000000000" pitchFamily="2" charset="-34"/>
                <a:cs typeface="Krungthai Fast" panose="00000500000000000000" pitchFamily="2" charset="-34"/>
              </a:rPr>
              <a:t>. </a:t>
            </a:r>
            <a:r>
              <a:rPr lang="th-TH" altLang="en-US" sz="1100" dirty="0">
                <a:latin typeface="Krungthai Fast" panose="00000500000000000000" pitchFamily="2" charset="-34"/>
                <a:cs typeface="Krungthai Fast" panose="00000500000000000000" pitchFamily="2" charset="-34"/>
              </a:rPr>
              <a:t>ปรับตัวลงเมื่อเทียบจากเดือนก่อน จากความกังวลเกี่ยวกับการชะลอตัวของเศรษฐกิจโลก ประกอบกับปริมาณน้ำมันคงคลังในสหรัฐ</a:t>
            </a:r>
            <a:r>
              <a:rPr lang="th-TH" altLang="en-US" sz="1100" dirty="0" err="1">
                <a:latin typeface="Krungthai Fast" panose="00000500000000000000" pitchFamily="2" charset="-34"/>
                <a:cs typeface="Krungthai Fast" panose="00000500000000000000" pitchFamily="2" charset="-34"/>
              </a:rPr>
              <a:t>ฯป</a:t>
            </a:r>
            <a:r>
              <a:rPr lang="th-TH" altLang="en-US" sz="1100" dirty="0">
                <a:latin typeface="Krungthai Fast" panose="00000500000000000000" pitchFamily="2" charset="-34"/>
                <a:cs typeface="Krungthai Fast" panose="00000500000000000000" pitchFamily="2" charset="-34"/>
              </a:rPr>
              <a:t>รับเพิ่มขึ้น</a:t>
            </a:r>
          </a:p>
        </p:txBody>
      </p:sp>
      <p:sp>
        <p:nvSpPr>
          <p:cNvPr id="31" name="Rectangle 30">
            <a:extLst>
              <a:ext uri="{FF2B5EF4-FFF2-40B4-BE49-F238E27FC236}">
                <a16:creationId xmlns:a16="http://schemas.microsoft.com/office/drawing/2014/main" id="{A643DD8A-ABC0-4207-BBA5-64FAD23E169F}"/>
              </a:ext>
            </a:extLst>
          </p:cNvPr>
          <p:cNvSpPr/>
          <p:nvPr/>
        </p:nvSpPr>
        <p:spPr>
          <a:xfrm>
            <a:off x="1068388" y="6785257"/>
            <a:ext cx="2452687" cy="369887"/>
          </a:xfrm>
          <a:prstGeom prst="rect">
            <a:avLst/>
          </a:prstGeom>
        </p:spPr>
        <p:txBody>
          <a:bodyPr>
            <a:spAutoFit/>
          </a:bodyPr>
          <a:lstStyle/>
          <a:p>
            <a:pPr eaLnBrk="1" fontAlgn="auto" hangingPunct="1">
              <a:spcBef>
                <a:spcPts val="0"/>
              </a:spcBef>
              <a:spcAft>
                <a:spcPts val="0"/>
              </a:spcAft>
              <a:defRPr/>
            </a:pPr>
            <a:r>
              <a:rPr lang="th-TH" sz="900" dirty="0">
                <a:solidFill>
                  <a:schemeClr val="bg1">
                    <a:lumMod val="50000"/>
                  </a:schemeClr>
                </a:solidFill>
                <a:latin typeface="Krungthai Fast" panose="00000500000000000000" pitchFamily="2" charset="-34"/>
                <a:cs typeface="Krungthai Fast" panose="00000500000000000000" pitchFamily="2" charset="-34"/>
              </a:rPr>
              <a:t>หมายเหตุ: ตัวเลขใน () คือน้ำหนักของสินค้าในตะกร้าเงินเฟ้อทั่วไปในเดือน ก</a:t>
            </a:r>
            <a:r>
              <a:rPr lang="en-US" sz="900" dirty="0">
                <a:solidFill>
                  <a:schemeClr val="bg1">
                    <a:lumMod val="50000"/>
                  </a:schemeClr>
                </a:solidFill>
                <a:latin typeface="Krungthai Fast" panose="00000500000000000000" pitchFamily="2" charset="-34"/>
                <a:cs typeface="Krungthai Fast" panose="00000500000000000000" pitchFamily="2" charset="-34"/>
              </a:rPr>
              <a:t>.</a:t>
            </a:r>
            <a:r>
              <a:rPr lang="th-TH" sz="900" dirty="0">
                <a:solidFill>
                  <a:schemeClr val="bg1">
                    <a:lumMod val="50000"/>
                  </a:schemeClr>
                </a:solidFill>
                <a:latin typeface="Krungthai Fast" panose="00000500000000000000" pitchFamily="2" charset="-34"/>
                <a:cs typeface="Krungthai Fast" panose="00000500000000000000" pitchFamily="2" charset="-34"/>
              </a:rPr>
              <a:t>ค</a:t>
            </a:r>
            <a:r>
              <a:rPr lang="en-US" sz="900" dirty="0">
                <a:solidFill>
                  <a:schemeClr val="bg1">
                    <a:lumMod val="50000"/>
                  </a:schemeClr>
                </a:solidFill>
                <a:latin typeface="Krungthai Fast" panose="00000500000000000000" pitchFamily="2" charset="-34"/>
                <a:cs typeface="Krungthai Fast" panose="00000500000000000000" pitchFamily="2" charset="-34"/>
              </a:rPr>
              <a:t>. 2022</a:t>
            </a:r>
            <a:endParaRPr lang="th-TH" sz="900" dirty="0">
              <a:solidFill>
                <a:schemeClr val="bg1">
                  <a:lumMod val="50000"/>
                </a:schemeClr>
              </a:solidFill>
              <a:latin typeface="Krungthai Fast" panose="00000500000000000000" pitchFamily="2" charset="-34"/>
              <a:cs typeface="Krungthai Fast" panose="00000500000000000000" pitchFamily="2" charset="-34"/>
            </a:endParaRPr>
          </a:p>
        </p:txBody>
      </p:sp>
      <p:sp>
        <p:nvSpPr>
          <p:cNvPr id="33" name="TextBox 32">
            <a:extLst>
              <a:ext uri="{FF2B5EF4-FFF2-40B4-BE49-F238E27FC236}">
                <a16:creationId xmlns:a16="http://schemas.microsoft.com/office/drawing/2014/main" id="{1B1D87CE-CF10-4AFA-9B9F-66297D67A72F}"/>
              </a:ext>
            </a:extLst>
          </p:cNvPr>
          <p:cNvSpPr txBox="1"/>
          <p:nvPr/>
        </p:nvSpPr>
        <p:spPr>
          <a:xfrm>
            <a:off x="3521075" y="5060522"/>
            <a:ext cx="1730375" cy="215444"/>
          </a:xfrm>
          <a:prstGeom prst="rect">
            <a:avLst/>
          </a:prstGeom>
          <a:noFill/>
        </p:spPr>
        <p:txBody>
          <a:bodyPr wrap="square" rtlCol="0">
            <a:spAutoFit/>
          </a:bodyPr>
          <a:lstStyle/>
          <a:p>
            <a:r>
              <a:rPr lang="en-US" sz="800" dirty="0">
                <a:solidFill>
                  <a:schemeClr val="tx1">
                    <a:lumMod val="95000"/>
                    <a:lumOff val="5000"/>
                  </a:schemeClr>
                </a:solidFill>
                <a:latin typeface="Krungthai Fast" panose="00000500000000000000" pitchFamily="2" charset="-34"/>
                <a:cs typeface="Krungthai Fast" panose="00000500000000000000" pitchFamily="2" charset="-34"/>
              </a:rPr>
              <a:t>%YoY</a:t>
            </a:r>
          </a:p>
        </p:txBody>
      </p:sp>
      <p:sp>
        <p:nvSpPr>
          <p:cNvPr id="36" name="TextBox 35">
            <a:extLst>
              <a:ext uri="{FF2B5EF4-FFF2-40B4-BE49-F238E27FC236}">
                <a16:creationId xmlns:a16="http://schemas.microsoft.com/office/drawing/2014/main" id="{E55C74A2-B3C7-4A89-90F7-88F5A8C4CCD2}"/>
              </a:ext>
            </a:extLst>
          </p:cNvPr>
          <p:cNvSpPr txBox="1"/>
          <p:nvPr/>
        </p:nvSpPr>
        <p:spPr>
          <a:xfrm>
            <a:off x="3521075" y="7231741"/>
            <a:ext cx="1730375" cy="215444"/>
          </a:xfrm>
          <a:prstGeom prst="rect">
            <a:avLst/>
          </a:prstGeom>
          <a:noFill/>
        </p:spPr>
        <p:txBody>
          <a:bodyPr wrap="square" rtlCol="0">
            <a:spAutoFit/>
          </a:bodyPr>
          <a:lstStyle/>
          <a:p>
            <a:r>
              <a:rPr lang="th-TH" sz="800" dirty="0">
                <a:solidFill>
                  <a:schemeClr val="tx1">
                    <a:lumMod val="95000"/>
                    <a:lumOff val="5000"/>
                  </a:schemeClr>
                </a:solidFill>
                <a:latin typeface="Krungthai Fast" panose="00000500000000000000" pitchFamily="2" charset="-34"/>
                <a:cs typeface="Krungthai Fast" panose="00000500000000000000" pitchFamily="2" charset="-34"/>
              </a:rPr>
              <a:t>ดอลลาร์</a:t>
            </a:r>
            <a:r>
              <a:rPr lang="en-US" sz="800" dirty="0">
                <a:solidFill>
                  <a:schemeClr val="tx1">
                    <a:lumMod val="95000"/>
                    <a:lumOff val="5000"/>
                  </a:schemeClr>
                </a:solidFill>
                <a:latin typeface="Krungthai Fast" panose="00000500000000000000" pitchFamily="2" charset="-34"/>
                <a:cs typeface="Krungthai Fast" panose="00000500000000000000" pitchFamily="2" charset="-34"/>
              </a:rPr>
              <a:t>/</a:t>
            </a:r>
            <a:r>
              <a:rPr lang="th-TH" sz="800" dirty="0">
                <a:solidFill>
                  <a:schemeClr val="tx1">
                    <a:lumMod val="95000"/>
                    <a:lumOff val="5000"/>
                  </a:schemeClr>
                </a:solidFill>
                <a:latin typeface="Krungthai Fast" panose="00000500000000000000" pitchFamily="2" charset="-34"/>
                <a:cs typeface="Krungthai Fast" panose="00000500000000000000" pitchFamily="2" charset="-34"/>
              </a:rPr>
              <a:t>บาร์เรล</a:t>
            </a:r>
            <a:endParaRPr lang="en-US" sz="800" dirty="0">
              <a:solidFill>
                <a:schemeClr val="tx1">
                  <a:lumMod val="95000"/>
                  <a:lumOff val="5000"/>
                </a:schemeClr>
              </a:solidFill>
              <a:latin typeface="Krungthai Fast" panose="00000500000000000000" pitchFamily="2" charset="-34"/>
              <a:cs typeface="Krungthai Fast" panose="00000500000000000000" pitchFamily="2" charset="-34"/>
            </a:endParaRPr>
          </a:p>
        </p:txBody>
      </p:sp>
      <p:graphicFrame>
        <p:nvGraphicFramePr>
          <p:cNvPr id="4" name="Chart 3">
            <a:extLst>
              <a:ext uri="{FF2B5EF4-FFF2-40B4-BE49-F238E27FC236}">
                <a16:creationId xmlns:a16="http://schemas.microsoft.com/office/drawing/2014/main" id="{A4B93741-3F23-47CF-9FEE-72E9B2F06C60}"/>
              </a:ext>
            </a:extLst>
          </p:cNvPr>
          <p:cNvGraphicFramePr/>
          <p:nvPr>
            <p:extLst>
              <p:ext uri="{D42A27DB-BD31-4B8C-83A1-F6EECF244321}">
                <p14:modId xmlns:p14="http://schemas.microsoft.com/office/powerpoint/2010/main" val="335074436"/>
              </p:ext>
            </p:extLst>
          </p:nvPr>
        </p:nvGraphicFramePr>
        <p:xfrm>
          <a:off x="3613151" y="7392184"/>
          <a:ext cx="3244850" cy="19952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D52DAFE-5EE5-47B6-9E3C-29F7C7E94F22}"/>
              </a:ext>
            </a:extLst>
          </p:cNvPr>
          <p:cNvSpPr txBox="1"/>
          <p:nvPr/>
        </p:nvSpPr>
        <p:spPr>
          <a:xfrm>
            <a:off x="5494340" y="7832039"/>
            <a:ext cx="1424354" cy="338554"/>
          </a:xfrm>
          <a:prstGeom prst="rect">
            <a:avLst/>
          </a:prstGeom>
          <a:noFill/>
        </p:spPr>
        <p:txBody>
          <a:bodyPr wrap="square" rtlCol="0">
            <a:spAutoFit/>
          </a:bodyPr>
          <a:lstStyle/>
          <a:p>
            <a:pPr algn="ctr"/>
            <a:r>
              <a:rPr lang="en-US" sz="800" dirty="0">
                <a:solidFill>
                  <a:srgbClr val="00B0F0"/>
                </a:solidFill>
                <a:latin typeface="Krungthai Fast" panose="00000500000000000000" pitchFamily="2" charset="-34"/>
                <a:cs typeface="Krungthai Fast" panose="00000500000000000000" pitchFamily="2" charset="-34"/>
              </a:rPr>
              <a:t>Avg 2021</a:t>
            </a:r>
            <a:br>
              <a:rPr lang="en-US" sz="800" dirty="0">
                <a:solidFill>
                  <a:srgbClr val="00B0F0"/>
                </a:solidFill>
                <a:latin typeface="Krungthai Fast" panose="00000500000000000000" pitchFamily="2" charset="-34"/>
                <a:cs typeface="Krungthai Fast" panose="00000500000000000000" pitchFamily="2" charset="-34"/>
              </a:rPr>
            </a:br>
            <a:r>
              <a:rPr lang="en-US" sz="800" dirty="0">
                <a:solidFill>
                  <a:srgbClr val="00B0F0"/>
                </a:solidFill>
                <a:latin typeface="Krungthai Fast" panose="00000500000000000000" pitchFamily="2" charset="-34"/>
                <a:cs typeface="Krungthai Fast" panose="00000500000000000000" pitchFamily="2" charset="-34"/>
              </a:rPr>
              <a:t>= 68.8 </a:t>
            </a:r>
            <a:r>
              <a:rPr lang="th-TH" sz="800" dirty="0">
                <a:solidFill>
                  <a:srgbClr val="00B0F0"/>
                </a:solidFill>
                <a:latin typeface="Krungthai Fast" panose="00000500000000000000" pitchFamily="2" charset="-34"/>
                <a:cs typeface="Krungthai Fast" panose="00000500000000000000" pitchFamily="2" charset="-34"/>
              </a:rPr>
              <a:t>ดอลลาร์/บาร์เรล</a:t>
            </a:r>
            <a:endParaRPr lang="en-US" sz="800" dirty="0">
              <a:solidFill>
                <a:srgbClr val="00B0F0"/>
              </a:solidFill>
              <a:latin typeface="Krungthai Fast" panose="00000500000000000000" pitchFamily="2" charset="-34"/>
              <a:cs typeface="Krungthai Fast" panose="00000500000000000000" pitchFamily="2" charset="-34"/>
            </a:endParaRPr>
          </a:p>
        </p:txBody>
      </p:sp>
      <p:graphicFrame>
        <p:nvGraphicFramePr>
          <p:cNvPr id="30" name="Chart 29">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309896492"/>
              </p:ext>
            </p:extLst>
          </p:nvPr>
        </p:nvGraphicFramePr>
        <p:xfrm>
          <a:off x="3428999" y="5066338"/>
          <a:ext cx="3310361" cy="20560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772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6DEE1483-B8E5-4E0B-83E3-C15A82A5A526}"/>
              </a:ext>
            </a:extLst>
          </p:cNvPr>
          <p:cNvGraphicFramePr>
            <a:graphicFrameLocks noGrp="1"/>
          </p:cNvGraphicFramePr>
          <p:nvPr>
            <p:extLst>
              <p:ext uri="{D42A27DB-BD31-4B8C-83A1-F6EECF244321}">
                <p14:modId xmlns:p14="http://schemas.microsoft.com/office/powerpoint/2010/main" val="2919579665"/>
              </p:ext>
            </p:extLst>
          </p:nvPr>
        </p:nvGraphicFramePr>
        <p:xfrm>
          <a:off x="1212273" y="1184014"/>
          <a:ext cx="5490080" cy="6588386"/>
        </p:xfrm>
        <a:graphic>
          <a:graphicData uri="http://schemas.openxmlformats.org/drawingml/2006/table">
            <a:tbl>
              <a:tblPr firstRow="1" bandRow="1">
                <a:tableStyleId>{5C22544A-7EE6-4342-B048-85BDC9FD1C3A}</a:tableStyleId>
              </a:tblPr>
              <a:tblGrid>
                <a:gridCol w="5490080">
                  <a:extLst>
                    <a:ext uri="{9D8B030D-6E8A-4147-A177-3AD203B41FA5}">
                      <a16:colId xmlns:a16="http://schemas.microsoft.com/office/drawing/2014/main" val="20000"/>
                    </a:ext>
                  </a:extLst>
                </a:gridCol>
              </a:tblGrid>
              <a:tr h="4401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solidFill>
                            <a:srgbClr val="003572"/>
                          </a:solidFill>
                          <a:latin typeface="Krungthai Fast" panose="00000500000000000000" pitchFamily="2" charset="-34"/>
                          <a:cs typeface="Krungthai Fast" panose="00000500000000000000" pitchFamily="2" charset="-34"/>
                        </a:rPr>
                        <a:t>Implication</a:t>
                      </a:r>
                      <a:r>
                        <a:rPr lang="en-US" sz="2400" b="0" dirty="0">
                          <a:solidFill>
                            <a:srgbClr val="0077B1"/>
                          </a:solidFill>
                          <a:latin typeface="Krungthai Fast" panose="00000500000000000000" pitchFamily="2" charset="-34"/>
                          <a:cs typeface="Krungthai Fast" panose="00000500000000000000" pitchFamily="2" charset="-34"/>
                        </a:rPr>
                        <a:t>: </a:t>
                      </a:r>
                      <a:endParaRPr lang="th-TH" sz="2400" b="0" dirty="0">
                        <a:solidFill>
                          <a:srgbClr val="0077B1"/>
                        </a:solidFill>
                        <a:latin typeface="Krungthai Fast" panose="00000500000000000000" pitchFamily="2" charset="-34"/>
                        <a:cs typeface="Krungthai Fast" panose="00000500000000000000" pitchFamily="2" charset="-34"/>
                      </a:endParaRPr>
                    </a:p>
                  </a:txBody>
                  <a:tcPr marL="36003" marR="36003"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148244">
                <a:tc>
                  <a:txBody>
                    <a:bodyPr/>
                    <a:lstStyle/>
                    <a:p>
                      <a:pPr marL="357187" marR="0" lvl="0" indent="-171450" algn="thaiDist" defTabSz="685800" rtl="0" eaLnBrk="1" fontAlgn="auto" latinLnBrk="0" hangingPunct="1">
                        <a:lnSpc>
                          <a:spcPts val="1800"/>
                        </a:lnSpc>
                        <a:spcBef>
                          <a:spcPts val="0"/>
                        </a:spcBef>
                        <a:spcAft>
                          <a:spcPts val="0"/>
                        </a:spcAft>
                        <a:buClr>
                          <a:srgbClr val="5B9BD5">
                            <a:lumMod val="50000"/>
                          </a:srgbClr>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Krungthai COMPASS </a:t>
                      </a:r>
                      <a:r>
                        <a:rPr kumimoji="0" lang="th-TH"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มองอัตราเงินเฟ้อในช่วงที่เหลือของปีจะอยู่ในระดับสูงกว่าค่าเฉลี่ยในช่วง </a:t>
                      </a:r>
                      <a:r>
                        <a:rPr kumimoji="0" lang="en-US"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7</a:t>
                      </a:r>
                      <a:r>
                        <a:rPr kumimoji="0" lang="th-TH"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 เดือนแรกของปี ซึ่งอยู่ที่ 5.</a:t>
                      </a:r>
                      <a:r>
                        <a:rPr kumimoji="0" lang="en-US"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9</a:t>
                      </a:r>
                      <a:r>
                        <a:rPr kumimoji="0" lang="th-TH"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 และทำให้อัตราเงินเฟ้อทั้งปี 2022  อยู่ที่ </a:t>
                      </a:r>
                      <a:r>
                        <a:rPr kumimoji="0" lang="en-US"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6</a:t>
                      </a:r>
                      <a:r>
                        <a:rPr kumimoji="0" lang="th-TH" sz="1200" b="1" i="0" u="none" strike="noStrike" kern="1200" cap="none" spc="0" normalizeH="0" baseline="0" noProof="0" dirty="0">
                          <a:ln>
                            <a:noFill/>
                          </a:ln>
                          <a:solidFill>
                            <a:srgbClr val="002060"/>
                          </a:solidFill>
                          <a:effectLst/>
                          <a:uLnTx/>
                          <a:uFillTx/>
                          <a:latin typeface="Krungthai Fast" panose="00000500000000000000" pitchFamily="50" charset="-34"/>
                          <a:ea typeface="+mn-ea"/>
                          <a:cs typeface="Krungthai Fast" panose="00000500000000000000" pitchFamily="50" charset="-34"/>
                        </a:rPr>
                        <a:t>.1% </a:t>
                      </a:r>
                      <a:r>
                        <a:rPr kumimoji="0" lang="th-TH"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สาเหตุสำคัญจากการกระจายตัวของราคาที่เพิ่มขึ้นออกไปในหลายหมวดมากขึ้น สะท้อนจากอัตราเงินเฟ้อพื้นฐาน (หักอาหารสดและพลังงาน) ที่เร่งตัวขึ้นสู่ </a:t>
                      </a:r>
                      <a:r>
                        <a:rPr kumimoji="0" lang="en-US"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2.5% </a:t>
                      </a:r>
                      <a:r>
                        <a:rPr kumimoji="0" lang="th-TH"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เมื่อเทียบกับ 1.9% เมื่อเดือนก่อน โดยในหมวดเคหสถาน (สัดส่วน 21.9% ของตะกร้าเงินเฟ้อ) เพิ่มขึ้น </a:t>
                      </a:r>
                      <a:r>
                        <a:rPr kumimoji="0" lang="en-US"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8.4% </a:t>
                      </a:r>
                      <a:r>
                        <a:rPr kumimoji="0" lang="th-TH"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เทียบจาก </a:t>
                      </a:r>
                      <a:r>
                        <a:rPr kumimoji="0" lang="en-US"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6.8% </a:t>
                      </a:r>
                      <a:r>
                        <a:rPr kumimoji="0" lang="th-TH"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และหมวดการบันเทิงฯ (สัดส่วน 4.2%) เพิ่มขึ้นต่อเนื่องเป็นเดือนที่ </a:t>
                      </a:r>
                      <a:r>
                        <a:rPr kumimoji="0" lang="en-US"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2</a:t>
                      </a:r>
                      <a:r>
                        <a:rPr kumimoji="0" lang="th-TH"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 บ่งชี้ถึงการส่งผ่านของราคาสินค้าระหว่างหมวดอาหารและหมวดพลังงานออกไปยังหมวด</a:t>
                      </a:r>
                      <a:r>
                        <a:rPr kumimoji="0" lang="th-TH" sz="1200" b="0" i="0" u="none" strike="noStrike" kern="1200" cap="none" spc="0" normalizeH="0" baseline="0" noProof="0" dirty="0" err="1">
                          <a:ln>
                            <a:noFill/>
                          </a:ln>
                          <a:solidFill>
                            <a:srgbClr val="00B0F0"/>
                          </a:solidFill>
                          <a:effectLst/>
                          <a:uLnTx/>
                          <a:uFillTx/>
                          <a:latin typeface="Krungthai Fast" panose="00000500000000000000" pitchFamily="50" charset="-34"/>
                          <a:ea typeface="+mn-ea"/>
                          <a:cs typeface="Krungthai Fast" panose="00000500000000000000" pitchFamily="50" charset="-34"/>
                        </a:rPr>
                        <a:t>อื่นๆ</a:t>
                      </a:r>
                      <a:r>
                        <a:rPr kumimoji="0" lang="th-TH" sz="1200" b="0" i="0" u="none" strike="noStrike" kern="1200" cap="none" spc="0" normalizeH="0" baseline="0" noProof="0" dirty="0">
                          <a:ln>
                            <a:noFill/>
                          </a:ln>
                          <a:solidFill>
                            <a:srgbClr val="00B0F0"/>
                          </a:solidFill>
                          <a:effectLst/>
                          <a:uLnTx/>
                          <a:uFillTx/>
                          <a:latin typeface="Krungthai Fast" panose="00000500000000000000" pitchFamily="50" charset="-34"/>
                          <a:ea typeface="+mn-ea"/>
                          <a:cs typeface="Krungthai Fast" panose="00000500000000000000" pitchFamily="50" charset="-34"/>
                        </a:rPr>
                        <a:t> รวมถึงแนวโน้มการส่งผ่านต้นทุนผู้ประกอบการไปยังราคาสินค้าและบริการมากยิ่งขึ้น จากดัชนีราคาผู้ผลิตที่เพิ่มต่อเนื่อง มองไปในช่วงที่เหลือของปี ต้นทุนของผู้ประกอบการมีแนวโน้มเพิ่มขึ้น ทั้งจากราคาค่าไฟในกรณีที่มีการปรับขึ้นในงวด ก.ย. - ธ.ค. เนื่องจากราคาก๊าซธรรมชาติที่เป็นเชื้อเพลิงหลักอยู่ในทิศทางเพิ่มขึ้น อีกทั้ง กฟผ. อาจลดภาระแบกรับต้นทุนการผลิตไฟฟ้า ประกอบภาระจ่ายดอกเบี้ยของผู้ประกอบการอาจเพิ่มขึ้นหากมีการปรับขึ้นดอกเบี้ยจะส่งผลให้ต้นทุนทางการเงินเพิ่มสูงขึ้น</a:t>
                      </a:r>
                      <a:endParaRPr kumimoji="0" lang="th-TH" sz="1200" b="0" i="0" u="none" strike="noStrike" kern="1200" cap="none" spc="0" normalizeH="0" baseline="0" noProof="0" dirty="0">
                        <a:ln>
                          <a:noFill/>
                        </a:ln>
                        <a:solidFill>
                          <a:srgbClr val="00B0F0"/>
                        </a:solidFill>
                        <a:effectLst/>
                        <a:highlight>
                          <a:srgbClr val="00FF00"/>
                        </a:highlight>
                        <a:uLnTx/>
                        <a:uFillTx/>
                        <a:latin typeface="Krungthai Fast" panose="00000500000000000000" pitchFamily="50" charset="-34"/>
                        <a:ea typeface="+mn-ea"/>
                        <a:cs typeface="Krungthai Fast" panose="00000500000000000000" pitchFamily="50" charset="-34"/>
                      </a:endParaRPr>
                    </a:p>
                  </a:txBody>
                  <a:tcPr marL="91449" marR="91449" marT="45719" marB="45719">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7F9FF"/>
                    </a:solidFill>
                  </a:tcPr>
                </a:tc>
                <a:extLst>
                  <a:ext uri="{0D108BD9-81ED-4DB2-BD59-A6C34878D82A}">
                    <a16:rowId xmlns:a16="http://schemas.microsoft.com/office/drawing/2014/main" val="10001"/>
                  </a:ext>
                </a:extLst>
              </a:tr>
            </a:tbl>
          </a:graphicData>
        </a:graphic>
      </p:graphicFrame>
      <p:graphicFrame>
        <p:nvGraphicFramePr>
          <p:cNvPr id="8" name="Chart 7">
            <a:extLst>
              <a:ext uri="{FF2B5EF4-FFF2-40B4-BE49-F238E27FC236}">
                <a16:creationId xmlns:a16="http://schemas.microsoft.com/office/drawing/2014/main" id="{D1130E59-3C89-965C-D093-4B65C3CF0243}"/>
              </a:ext>
            </a:extLst>
          </p:cNvPr>
          <p:cNvGraphicFramePr>
            <a:graphicFrameLocks/>
          </p:cNvGraphicFramePr>
          <p:nvPr>
            <p:extLst>
              <p:ext uri="{D42A27DB-BD31-4B8C-83A1-F6EECF244321}">
                <p14:modId xmlns:p14="http://schemas.microsoft.com/office/powerpoint/2010/main" val="2253095854"/>
              </p:ext>
            </p:extLst>
          </p:nvPr>
        </p:nvGraphicFramePr>
        <p:xfrm>
          <a:off x="1527981" y="5138885"/>
          <a:ext cx="4476579" cy="21044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55">
            <a:extLst>
              <a:ext uri="{FF2B5EF4-FFF2-40B4-BE49-F238E27FC236}">
                <a16:creationId xmlns:a16="http://schemas.microsoft.com/office/drawing/2014/main" id="{1619DFE6-9AE2-0843-3B6A-C148683A5119}"/>
              </a:ext>
            </a:extLst>
          </p:cNvPr>
          <p:cNvSpPr txBox="1">
            <a:spLocks noChangeArrowheads="1"/>
          </p:cNvSpPr>
          <p:nvPr/>
        </p:nvSpPr>
        <p:spPr bwMode="auto">
          <a:xfrm>
            <a:off x="1369850" y="4954219"/>
            <a:ext cx="5174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eaLnBrk="1" hangingPunct="1"/>
            <a:r>
              <a:rPr lang="th-TH" altLang="en-US" sz="1200" b="1" u="sng" dirty="0">
                <a:solidFill>
                  <a:srgbClr val="003572"/>
                </a:solidFill>
                <a:latin typeface="Krungthai Fast" panose="00000500000000000000" pitchFamily="2" charset="-34"/>
                <a:cs typeface="Krungthai Fast" panose="00000500000000000000" pitchFamily="2" charset="-34"/>
              </a:rPr>
              <a:t>รูปที่ </a:t>
            </a:r>
            <a:r>
              <a:rPr lang="en-US" altLang="en-US" sz="1200" b="1" u="sng" dirty="0">
                <a:solidFill>
                  <a:srgbClr val="003572"/>
                </a:solidFill>
                <a:latin typeface="Krungthai Fast" panose="00000500000000000000" pitchFamily="2" charset="-34"/>
                <a:cs typeface="Krungthai Fast" panose="00000500000000000000" pitchFamily="2" charset="-34"/>
              </a:rPr>
              <a:t>3</a:t>
            </a:r>
            <a:r>
              <a:rPr lang="th-TH" altLang="en-US" sz="1800" b="1" dirty="0">
                <a:solidFill>
                  <a:srgbClr val="003572"/>
                </a:solidFill>
                <a:latin typeface="Krungthai Fast" panose="00000500000000000000" pitchFamily="2" charset="-34"/>
                <a:cs typeface="Krungthai Fast" panose="00000500000000000000" pitchFamily="2" charset="-34"/>
              </a:rPr>
              <a:t> </a:t>
            </a:r>
            <a:r>
              <a:rPr lang="en-US" altLang="en-US" sz="1400" dirty="0">
                <a:solidFill>
                  <a:srgbClr val="0077B1"/>
                </a:solidFill>
                <a:latin typeface="Krungthai Fast" panose="00000500000000000000" pitchFamily="2" charset="-34"/>
                <a:cs typeface="Krungthai Fast" panose="00000500000000000000" pitchFamily="2" charset="-34"/>
              </a:rPr>
              <a:t>Producer Price Index and Consumer Price Index</a:t>
            </a:r>
          </a:p>
        </p:txBody>
      </p:sp>
      <p:sp>
        <p:nvSpPr>
          <p:cNvPr id="15" name="TextBox 14">
            <a:extLst>
              <a:ext uri="{FF2B5EF4-FFF2-40B4-BE49-F238E27FC236}">
                <a16:creationId xmlns:a16="http://schemas.microsoft.com/office/drawing/2014/main" id="{3CDFCD42-5F29-27EC-AB74-4D3F3AEDEF59}"/>
              </a:ext>
            </a:extLst>
          </p:cNvPr>
          <p:cNvSpPr txBox="1"/>
          <p:nvPr/>
        </p:nvSpPr>
        <p:spPr>
          <a:xfrm>
            <a:off x="1212273" y="7307746"/>
            <a:ext cx="1538547" cy="230832"/>
          </a:xfrm>
          <a:prstGeom prst="rect">
            <a:avLst/>
          </a:prstGeom>
          <a:noFill/>
        </p:spPr>
        <p:txBody>
          <a:bodyPr wrap="square">
            <a:spAutoFit/>
          </a:bodyPr>
          <a:lstStyle/>
          <a:p>
            <a:pPr eaLnBrk="1" fontAlgn="auto" hangingPunct="1">
              <a:spcBef>
                <a:spcPts val="0"/>
              </a:spcBef>
              <a:spcAft>
                <a:spcPts val="0"/>
              </a:spcAft>
              <a:defRPr/>
            </a:pPr>
            <a:r>
              <a:rPr lang="th-TH" sz="900" b="1" dirty="0">
                <a:solidFill>
                  <a:schemeClr val="bg1">
                    <a:lumMod val="50000"/>
                  </a:schemeClr>
                </a:solidFill>
                <a:latin typeface="Krungthai Fast Light" panose="00000400000000000000" pitchFamily="2" charset="-34"/>
                <a:cs typeface="Krungthai Fast Light" panose="00000400000000000000" pitchFamily="2" charset="-34"/>
              </a:rPr>
              <a:t>ที่มา</a:t>
            </a:r>
            <a:r>
              <a:rPr lang="en-US" sz="900" b="1" dirty="0">
                <a:solidFill>
                  <a:schemeClr val="bg1">
                    <a:lumMod val="50000"/>
                  </a:schemeClr>
                </a:solidFill>
                <a:latin typeface="Krungthai Fast Light" panose="00000400000000000000" pitchFamily="2" charset="-34"/>
                <a:cs typeface="Krungthai Fast Light" panose="00000400000000000000" pitchFamily="2" charset="-34"/>
              </a:rPr>
              <a:t>: </a:t>
            </a:r>
            <a:r>
              <a:rPr lang="th-TH" sz="900" b="1" dirty="0">
                <a:solidFill>
                  <a:schemeClr val="bg1">
                    <a:lumMod val="50000"/>
                  </a:schemeClr>
                </a:solidFill>
                <a:latin typeface="Krungthai Fast Light" panose="00000400000000000000" pitchFamily="2" charset="-34"/>
                <a:cs typeface="Krungthai Fast Light" panose="00000400000000000000" pitchFamily="2" charset="-34"/>
              </a:rPr>
              <a:t>กระทรวงพาณิชย์</a:t>
            </a:r>
            <a:endParaRPr lang="en-US" sz="900" dirty="0">
              <a:solidFill>
                <a:schemeClr val="bg1">
                  <a:lumMod val="50000"/>
                </a:schemeClr>
              </a:solidFill>
              <a:latin typeface="Krungthai Fast Light" panose="00000400000000000000" pitchFamily="2" charset="-34"/>
              <a:cs typeface="Krungthai Fast Light" panose="00000400000000000000" pitchFamily="2" charset="-34"/>
            </a:endParaRPr>
          </a:p>
        </p:txBody>
      </p:sp>
    </p:spTree>
    <p:extLst>
      <p:ext uri="{BB962C8B-B14F-4D97-AF65-F5344CB8AC3E}">
        <p14:creationId xmlns:p14="http://schemas.microsoft.com/office/powerpoint/2010/main" val="946009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24871</TotalTime>
  <Words>843</Words>
  <Application>Microsoft Office PowerPoint</Application>
  <PresentationFormat>A4 Paper (210x297 mm)</PresentationFormat>
  <Paragraphs>33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Angsana New</vt:lpstr>
      <vt:lpstr>Arial</vt:lpstr>
      <vt:lpstr>Calibri</vt:lpstr>
      <vt:lpstr>Calibri Light</vt:lpstr>
      <vt:lpstr>Cordia New</vt:lpstr>
      <vt:lpstr>Krungthai Fast</vt:lpstr>
      <vt:lpstr>Krungthai Fast Light</vt:lpstr>
      <vt:lpstr>Webdings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Inflation_Aug 2022</dc:title>
  <dc:creator>ฉมาดนัย มากนวล</dc:creator>
  <cp:lastModifiedBy>Porhatai Taravanich</cp:lastModifiedBy>
  <cp:revision>2818</cp:revision>
  <cp:lastPrinted>2020-09-03T07:22:47Z</cp:lastPrinted>
  <dcterms:created xsi:type="dcterms:W3CDTF">2019-04-09T02:36:51Z</dcterms:created>
  <dcterms:modified xsi:type="dcterms:W3CDTF">2022-08-07T05:11:39Z</dcterms:modified>
</cp:coreProperties>
</file>