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custDataLst>
    <p:tags r:id="rId3"/>
  </p:custData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5DD5FF"/>
    <a:srgbClr val="0070C0"/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50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02074447008371E-2"/>
          <c:y val="0.21966210641807699"/>
          <c:w val="0.92599585110598326"/>
          <c:h val="0.664381193940484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Loan Growth</c:v>
                </c:pt>
              </c:strCache>
            </c:strRef>
          </c:tx>
          <c:spPr>
            <a:solidFill>
              <a:srgbClr val="5DD5FF"/>
            </a:solidFill>
            <a:ln>
              <a:solidFill>
                <a:srgbClr val="5DD5FF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DD5FF"/>
              </a:solidFill>
              <a:ln>
                <a:solidFill>
                  <a:srgbClr val="5DD5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7F-4203-AA60-4EC95F8D4762}"/>
              </c:ext>
            </c:extLst>
          </c:dPt>
          <c:dPt>
            <c:idx val="1"/>
            <c:invertIfNegative val="0"/>
            <c:bubble3D val="0"/>
            <c:spPr>
              <a:solidFill>
                <a:srgbClr val="5DD5FF"/>
              </a:solidFill>
              <a:ln>
                <a:solidFill>
                  <a:srgbClr val="5DD5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97F-4203-AA60-4EC95F8D4762}"/>
              </c:ext>
            </c:extLst>
          </c:dPt>
          <c:dPt>
            <c:idx val="2"/>
            <c:invertIfNegative val="0"/>
            <c:bubble3D val="0"/>
            <c:spPr>
              <a:solidFill>
                <a:srgbClr val="5DD5FF"/>
              </a:solidFill>
              <a:ln>
                <a:solidFill>
                  <a:srgbClr val="5DD5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97F-4203-AA60-4EC95F8D4762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297F-4203-AA60-4EC95F8D4762}"/>
              </c:ext>
            </c:extLst>
          </c:dPt>
          <c:dLbls>
            <c:dLbl>
              <c:idx val="0"/>
              <c:layout>
                <c:manualLayout>
                  <c:x val="3.3637939891203068E-3"/>
                  <c:y val="-0.3688020989681860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7F-4203-AA60-4EC95F8D4762}"/>
                </c:ext>
              </c:extLst>
            </c:dLbl>
            <c:dLbl>
              <c:idx val="1"/>
              <c:layout>
                <c:manualLayout>
                  <c:x val="6.7275879782407238E-3"/>
                  <c:y val="-0.3739609656586024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97F-4203-AA60-4EC95F8D4762}"/>
                </c:ext>
              </c:extLst>
            </c:dLbl>
            <c:dLbl>
              <c:idx val="2"/>
              <c:layout>
                <c:manualLayout>
                  <c:x val="-2.2749795256568448E-3"/>
                  <c:y val="-0.379119832349018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97F-4203-AA60-4EC95F8D4762}"/>
                </c:ext>
              </c:extLst>
            </c:dLbl>
            <c:dLbl>
              <c:idx val="3"/>
              <c:layout>
                <c:manualLayout>
                  <c:x val="0"/>
                  <c:y val="-0.395598277275320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97F-4203-AA60-4EC95F8D4762}"/>
                </c:ext>
              </c:extLst>
            </c:dLbl>
            <c:dLbl>
              <c:idx val="4"/>
              <c:layout>
                <c:manualLayout>
                  <c:x val="3.10088702962835E-4"/>
                  <c:y val="-0.389437607395571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2">
                          <a:lumMod val="1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th-TH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97F-4203-AA60-4EC95F8D47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th-TH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5"/>
                <c:pt idx="0">
                  <c:v>3Q63</c:v>
                </c:pt>
                <c:pt idx="1">
                  <c:v>4Q63</c:v>
                </c:pt>
                <c:pt idx="2">
                  <c:v>1Q64</c:v>
                </c:pt>
                <c:pt idx="3">
                  <c:v>2Q64</c:v>
                </c:pt>
                <c:pt idx="4">
                  <c:v>3Q64</c:v>
                </c:pt>
              </c:strCache>
            </c:strRef>
          </c:cat>
          <c:val>
            <c:numRef>
              <c:f>Sheet1!$B$2:$B$22</c:f>
              <c:numCache>
                <c:formatCode>_-* #,##0,_-;\-* #,##0,_-;_-* "-"??_-;_-@_-</c:formatCode>
                <c:ptCount val="5"/>
                <c:pt idx="0">
                  <c:v>2281482.6641123402</c:v>
                </c:pt>
                <c:pt idx="1">
                  <c:v>2334884.0314656482</c:v>
                </c:pt>
                <c:pt idx="2">
                  <c:v>2360406.6951723634</c:v>
                </c:pt>
                <c:pt idx="3">
                  <c:v>2486282.5429084008</c:v>
                </c:pt>
                <c:pt idx="4">
                  <c:v>2560332.236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97F-4203-AA60-4EC95F8D47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100"/>
        <c:axId val="218586496"/>
        <c:axId val="219624192"/>
      </c:barChart>
      <c:catAx>
        <c:axId val="21858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h-TH"/>
          </a:p>
        </c:txPr>
        <c:crossAx val="219624192"/>
        <c:crosses val="autoZero"/>
        <c:auto val="1"/>
        <c:lblAlgn val="ctr"/>
        <c:lblOffset val="100"/>
        <c:noMultiLvlLbl val="0"/>
      </c:catAx>
      <c:valAx>
        <c:axId val="219624192"/>
        <c:scaling>
          <c:orientation val="minMax"/>
          <c:max val="2500000"/>
          <c:min val="0"/>
        </c:scaling>
        <c:delete val="0"/>
        <c:axPos val="l"/>
        <c:numFmt formatCode="_-* #,##0,_-;\-* #,##0,_-;_-* &quot;-&quot;??_-;_-@_-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h-TH"/>
          </a:p>
        </c:txPr>
        <c:crossAx val="21858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445457857015944E-2"/>
          <c:y val="9.8043730229953899E-2"/>
          <c:w val="0.76311294796369777"/>
          <c:h val="0.673371086498004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Coverage ratio</c:v>
                </c:pt>
              </c:strCache>
            </c:strRef>
          </c:tx>
          <c:spPr>
            <a:solidFill>
              <a:srgbClr val="5DD5FF"/>
            </a:solidFill>
            <a:ln>
              <a:solidFill>
                <a:srgbClr val="5DD5FF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675-4B6D-B5F5-6F794BD633D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675-4B6D-B5F5-6F794BD633D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675-4B6D-B5F5-6F794BD633D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675-4B6D-B5F5-6F794BD633D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1675-4B6D-B5F5-6F794BD633D7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675-4B6D-B5F5-6F794BD633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th-TH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5"/>
                <c:pt idx="0">
                  <c:v>3Q63</c:v>
                </c:pt>
                <c:pt idx="1">
                  <c:v>4Q63</c:v>
                </c:pt>
                <c:pt idx="2">
                  <c:v>1Q64</c:v>
                </c:pt>
                <c:pt idx="3">
                  <c:v>2Q64</c:v>
                </c:pt>
                <c:pt idx="4">
                  <c:v>3Q64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5"/>
                <c:pt idx="0">
                  <c:v>1.356407180079561</c:v>
                </c:pt>
                <c:pt idx="1">
                  <c:v>1.4733695316719804</c:v>
                </c:pt>
                <c:pt idx="2">
                  <c:v>1.5394799226256464</c:v>
                </c:pt>
                <c:pt idx="3">
                  <c:v>1.6065153519593649</c:v>
                </c:pt>
                <c:pt idx="4">
                  <c:v>1.6387951978024622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75-4B6D-B5F5-6F794BD633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3465728"/>
        <c:axId val="83467264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NPL Ratio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 w="19050">
                <a:solidFill>
                  <a:srgbClr val="006E95"/>
                </a:solidFill>
              </a:ln>
              <a:effectLst/>
            </c:spPr>
          </c:marker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/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81F9-4124-8EE7-C184152B5DB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/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1675-4B6D-B5F5-6F794BD633D7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5"/>
                <c:pt idx="0">
                  <c:v>3Q63</c:v>
                </c:pt>
                <c:pt idx="1">
                  <c:v>4Q63</c:v>
                </c:pt>
                <c:pt idx="2">
                  <c:v>1Q64</c:v>
                </c:pt>
                <c:pt idx="3">
                  <c:v>2Q64</c:v>
                </c:pt>
                <c:pt idx="4">
                  <c:v>3Q64</c:v>
                </c:pt>
              </c:strCache>
            </c:strRef>
          </c:cat>
          <c:val>
            <c:numRef>
              <c:f>Sheet1!$C$2:$C$7</c:f>
              <c:numCache>
                <c:formatCode>0.00%</c:formatCode>
                <c:ptCount val="5"/>
                <c:pt idx="0">
                  <c:v>4.2142394143427103E-2</c:v>
                </c:pt>
                <c:pt idx="1">
                  <c:v>3.812868086188511E-2</c:v>
                </c:pt>
                <c:pt idx="2">
                  <c:v>3.6620080741271259E-2</c:v>
                </c:pt>
                <c:pt idx="3">
                  <c:v>3.5441704804910497E-2</c:v>
                </c:pt>
                <c:pt idx="4">
                  <c:v>3.5655365873274607E-2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675-4B6D-B5F5-6F794BD633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474688"/>
        <c:axId val="83473152"/>
      </c:lineChart>
      <c:catAx>
        <c:axId val="8346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h-TH"/>
          </a:p>
        </c:txPr>
        <c:crossAx val="83467264"/>
        <c:crosses val="autoZero"/>
        <c:auto val="1"/>
        <c:lblAlgn val="ctr"/>
        <c:lblOffset val="100"/>
        <c:noMultiLvlLbl val="0"/>
      </c:catAx>
      <c:valAx>
        <c:axId val="83467264"/>
        <c:scaling>
          <c:orientation val="minMax"/>
          <c:max val="2.5"/>
        </c:scaling>
        <c:delete val="0"/>
        <c:axPos val="l"/>
        <c:numFmt formatCode="0.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h-TH"/>
          </a:p>
        </c:txPr>
        <c:crossAx val="83465728"/>
        <c:crosses val="autoZero"/>
        <c:crossBetween val="between"/>
      </c:valAx>
      <c:valAx>
        <c:axId val="83473152"/>
        <c:scaling>
          <c:orientation val="minMax"/>
          <c:max val="4.4000000000000011E-2"/>
        </c:scaling>
        <c:delete val="0"/>
        <c:axPos val="r"/>
        <c:numFmt formatCode="0.00%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h-TH"/>
          </a:p>
        </c:txPr>
        <c:crossAx val="83474688"/>
        <c:crosses val="max"/>
        <c:crossBetween val="between"/>
      </c:valAx>
      <c:catAx>
        <c:axId val="83474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83473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5549223277470068"/>
          <c:y val="0.46186341434332506"/>
          <c:w val="0.23094538024519087"/>
          <c:h val="0.17611721362141886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th-TH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0.77495</cdr:x>
      <cdr:y>0.18767</cdr:y>
    </cdr:from>
    <cdr:to>
      <cdr:x>0.97984</cdr:x>
      <cdr:y>0.3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635500" y="572901"/>
          <a:ext cx="1225613" cy="342918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630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992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08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965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915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535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49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484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617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822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838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3917137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think-cell Slide" r:id="rId15" imgW="395" imgH="396" progId="TCLayout.ActiveDocument.1">
                  <p:embed/>
                </p:oleObj>
              </mc:Choice>
              <mc:Fallback>
                <p:oleObj name="think-cell Slide" r:id="rId15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B7BF9-D4F5-43B8-9324-13E96AA2AA63}" type="datetimeFigureOut">
              <a:rPr lang="th-TH" smtClean="0"/>
              <a:t>18/10/64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CB95B-A694-43AC-9539-D6F357F1542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204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chart" Target="../charts/char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765004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52281229"/>
              </p:ext>
            </p:extLst>
          </p:nvPr>
        </p:nvGraphicFramePr>
        <p:xfrm>
          <a:off x="685314" y="1850802"/>
          <a:ext cx="4547086" cy="2457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894230759"/>
              </p:ext>
            </p:extLst>
          </p:nvPr>
        </p:nvGraphicFramePr>
        <p:xfrm>
          <a:off x="6210300" y="1660440"/>
          <a:ext cx="5981699" cy="3052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76455" y="1015945"/>
            <a:ext cx="4207377" cy="557764"/>
            <a:chOff x="115503" y="866274"/>
            <a:chExt cx="4207377" cy="557764"/>
          </a:xfrm>
        </p:grpSpPr>
        <p:sp>
          <p:nvSpPr>
            <p:cNvPr id="16" name="TextBox 15"/>
            <p:cNvSpPr txBox="1"/>
            <p:nvPr/>
          </p:nvSpPr>
          <p:spPr>
            <a:xfrm>
              <a:off x="115503" y="866274"/>
              <a:ext cx="2579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th-TH" sz="1800" dirty="0" smtClean="0">
                  <a:solidFill>
                    <a:srgbClr val="3B3B3B"/>
                  </a:solidFill>
                  <a:latin typeface="Arial" panose="020B0604020202020204" pitchFamily="34" charset="0"/>
                </a:rPr>
                <a:t>การเติบโตของสินเชื่อ</a:t>
              </a:r>
              <a:endParaRPr lang="th-TH" sz="1800" dirty="0">
                <a:solidFill>
                  <a:srgbClr val="3B3B3B"/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82880" y="1116534"/>
              <a:ext cx="4140000" cy="0"/>
            </a:xfrm>
            <a:prstGeom prst="line">
              <a:avLst/>
            </a:prstGeom>
            <a:ln>
              <a:solidFill>
                <a:srgbClr val="00A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73253" y="1147039"/>
              <a:ext cx="10876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th-TH" sz="1200" i="1" dirty="0" smtClean="0">
                  <a:solidFill>
                    <a:srgbClr val="3B3B3B"/>
                  </a:solidFill>
                  <a:latin typeface="Arial" panose="020B0604020202020204" pitchFamily="34" charset="0"/>
                </a:rPr>
                <a:t>( พันล้านบาท )</a:t>
              </a:r>
              <a:endParaRPr lang="th-TH" sz="1200" i="1" dirty="0">
                <a:solidFill>
                  <a:srgbClr val="3B3B3B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309361" y="1015945"/>
            <a:ext cx="4207377" cy="369332"/>
            <a:chOff x="115503" y="866274"/>
            <a:chExt cx="4207377" cy="369332"/>
          </a:xfrm>
        </p:grpSpPr>
        <p:sp>
          <p:nvSpPr>
            <p:cNvPr id="20" name="TextBox 19"/>
            <p:cNvSpPr txBox="1"/>
            <p:nvPr/>
          </p:nvSpPr>
          <p:spPr>
            <a:xfrm>
              <a:off x="115503" y="866274"/>
              <a:ext cx="2579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th-TH" sz="1800" dirty="0" smtClean="0">
                  <a:solidFill>
                    <a:srgbClr val="3B3B3B"/>
                  </a:solidFill>
                  <a:latin typeface="Arial" panose="020B0604020202020204" pitchFamily="34" charset="0"/>
                  <a:cs typeface="Cordia New"/>
                </a:rPr>
                <a:t>คุณภาพสินทรัพย์</a:t>
              </a:r>
              <a:endParaRPr lang="th-TH" sz="1800" dirty="0">
                <a:solidFill>
                  <a:srgbClr val="3B3B3B"/>
                </a:solidFill>
                <a:latin typeface="Arial" panose="020B0604020202020204" pitchFamily="34" charset="0"/>
                <a:cs typeface="Cordia New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82880" y="1116534"/>
              <a:ext cx="4140000" cy="0"/>
            </a:xfrm>
            <a:prstGeom prst="line">
              <a:avLst/>
            </a:prstGeom>
            <a:ln>
              <a:solidFill>
                <a:srgbClr val="00A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941012" y="1850802"/>
            <a:ext cx="977187" cy="73096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lvl="0">
              <a:defRPr/>
            </a:pPr>
            <a:r>
              <a:rPr lang="en-US" sz="1000" noProof="0" dirty="0">
                <a:latin typeface="Arial" panose="020B0604020202020204" pitchFamily="34" charset="0"/>
              </a:rPr>
              <a:t>  </a:t>
            </a:r>
            <a:r>
              <a:rPr lang="en-US" sz="1000" dirty="0" smtClean="0">
                <a:latin typeface="Arial" panose="020B0604020202020204" pitchFamily="34" charset="0"/>
              </a:rPr>
              <a:t>+3.0%   </a:t>
            </a:r>
            <a:r>
              <a:rPr lang="en-US" sz="1000" dirty="0" err="1" smtClean="0">
                <a:latin typeface="Arial" panose="020B0604020202020204" pitchFamily="34" charset="0"/>
              </a:rPr>
              <a:t>QoQ</a:t>
            </a:r>
            <a:endParaRPr lang="en-US" sz="1000" dirty="0" smtClean="0">
              <a:latin typeface="Arial" panose="020B0604020202020204" pitchFamily="34" charset="0"/>
            </a:endParaRPr>
          </a:p>
          <a:p>
            <a:pPr lvl="0">
              <a:defRPr/>
            </a:pPr>
            <a:endParaRPr lang="en-US" sz="1000" noProof="0" dirty="0" smtClean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Arial" panose="020B0604020202020204" pitchFamily="34" charset="0"/>
              </a:rPr>
              <a:t>  +9.6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</a:rPr>
              <a:t>%   YTD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4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Office Theme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Pichit Wonganukool</dc:creator>
  <cp:lastModifiedBy>Apichaya Chitmunchaitham</cp:lastModifiedBy>
  <cp:revision>13</cp:revision>
  <dcterms:created xsi:type="dcterms:W3CDTF">2021-07-19T09:21:24Z</dcterms:created>
  <dcterms:modified xsi:type="dcterms:W3CDTF">2021-10-18T14:43:13Z</dcterms:modified>
</cp:coreProperties>
</file>