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2"/>
    <p:sldId id="260" r:id="rId3"/>
  </p:sldIdLst>
  <p:sldSz cx="7556500" cy="10693400"/>
  <p:notesSz cx="7104063" cy="10234613"/>
  <p:embeddedFontLst>
    <p:embeddedFont>
      <p:font typeface="TH Sarabun New" panose="020B0500040200020003" pitchFamily="34" charset="-34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H SarabunPSK" panose="020B0500040200020003" pitchFamily="34" charset="-34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ordia New" panose="020B0304020202020204" pitchFamily="34" charset="-34"/>
      <p:regular r:id="rId19"/>
      <p:bold r:id="rId20"/>
      <p:italic r:id="rId21"/>
      <p:boldItalic r:id="rId22"/>
    </p:embeddedFont>
    <p:embeddedFont>
      <p:font typeface="맑은 고딕" panose="020B0503020000020004" pitchFamily="34" charset="-12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71"/>
    <a:srgbClr val="FFCC00"/>
    <a:srgbClr val="FF6699"/>
    <a:srgbClr val="FF6600"/>
    <a:srgbClr val="BC8F00"/>
    <a:srgbClr val="FF9900"/>
    <a:srgbClr val="FFFFB7"/>
    <a:srgbClr val="19C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448" autoAdjust="0"/>
  </p:normalViewPr>
  <p:slideViewPr>
    <p:cSldViewPr>
      <p:cViewPr>
        <p:scale>
          <a:sx n="108" d="100"/>
          <a:sy n="108" d="100"/>
        </p:scale>
        <p:origin x="548" y="-4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A7BA30A-34D7-4D01-9404-C1099D809156}" type="datetimeFigureOut">
              <a:rPr lang="th-TH" smtClean="0"/>
              <a:t>10/08/63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768350"/>
            <a:ext cx="27098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9D81DC5-AB1B-468B-8C85-71FF79BC09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743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สิงหาคม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2563 </a:t>
            </a:r>
          </a:p>
          <a:p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ส่วนสื่อสารองค์กร ฝ่ายพัฒนาความยั่งยืนและสื่อสารองค์กร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1DC5-AB1B-468B-8C85-71FF79BC0958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013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26" Type="http://schemas.openxmlformats.org/officeDocument/2006/relationships/image" Target="../media/image38.png"/><Relationship Id="rId3" Type="http://schemas.openxmlformats.org/officeDocument/2006/relationships/image" Target="../media/image17.png"/><Relationship Id="rId21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9.png"/><Relationship Id="rId15" Type="http://schemas.openxmlformats.org/officeDocument/2006/relationships/image" Target="../media/image2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4.png"/><Relationship Id="rId19" Type="http://schemas.openxmlformats.org/officeDocument/2006/relationships/image" Target="../media/image11.png"/><Relationship Id="rId31" Type="http://schemas.openxmlformats.org/officeDocument/2006/relationships/image" Target="../media/image4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241300" y="5422900"/>
            <a:ext cx="7010400" cy="4419600"/>
          </a:xfrm>
          <a:prstGeom prst="rect">
            <a:avLst/>
          </a:prstGeom>
          <a:solidFill>
            <a:schemeClr val="bg2">
              <a:lumMod val="9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25450" y="1618217"/>
            <a:ext cx="6781800" cy="2209800"/>
          </a:xfrm>
          <a:prstGeom prst="roundRect">
            <a:avLst>
              <a:gd name="adj" fmla="val 88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727461" y="389235"/>
            <a:ext cx="624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M&amp;A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โลก…คาด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จะกลับมาโตหลัง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คลี่คลาย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53805" y="1985044"/>
            <a:ext cx="6705600" cy="162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thaiDist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ทวีบทบาทสำคัญต่อเศรษฐกิจโลกอย่าง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ต่อเนื่อง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ในฐานะเครื่องมือขยายธุรกิจและขยายตลาดของบริษัททั่วโลก โดยในช่วงหลายปีที่ผ่านมา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เติบโตต่อเนื่องจนมีมูลค่าสูงกว่า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GDP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ของหลายภูมิภาค เช่น อาเซียน และแอฟริกา เป็นต้น</a:t>
            </a:r>
            <a:endParaRPr lang="en-US" sz="1600" dirty="0" smtClean="0">
              <a:latin typeface="TH SarabunPSK" pitchFamily="34" charset="-34"/>
              <a:cs typeface="TH SarabunPSK" pitchFamily="34" charset="-34"/>
            </a:endParaRPr>
          </a:p>
          <a:p>
            <a:pPr marL="112713" indent="-112713" algn="thaiDist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มีแนวโน้มกลับมาเติบโตหลัง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COVID-19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คลี่คลาย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โดยเฉพาะกลุ่มเทคโนโลยีและธุรกิจการแพทย์ที่สอดรับกับ</a:t>
            </a:r>
            <a:br>
              <a:rPr lang="th-TH" sz="1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เทรนด์ธุรกิจใหม่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(New Normal)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โดยขณะนี้หลายบริษัทอยู่ระหว่างชะลอการลงทุนเพื่อปรับกลยุทธ์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ให้สอดรับกับภาวะแวดล้อมที่เปลี่ยนไป รวมถึงมองหาบริษัทใหม่ๆ ที่มีศักยภาพในระยะยาว</a:t>
            </a:r>
          </a:p>
          <a:p>
            <a:pPr marL="112713" indent="-112713" algn="thaiDist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เป็นหนึ่งในเครื่องมือสำคัญที่บริษัทไทยใช้ขยายการลงทุนในต่างประเทศ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สอดรับกับแนวโน้มการออกไปแสวงหาโอกาสทางธุรกิจใหม่ๆ ในต่างประเทศ แก้ปัญหาข้อจำกัดการขยายธุรกิจภายในประเทศ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49805" y="1598446"/>
            <a:ext cx="171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HIGHLIGHTS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786" y="3828154"/>
            <a:ext cx="7010400" cy="153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ts val="1600"/>
              </a:lnSpc>
              <a:spcAft>
                <a:spcPts val="0"/>
              </a:spcAft>
            </a:pP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ปัจจุบันหลายบริษัททั่วโลกเดินหน้าขยายธุรกิจทั้งในประเทศและต่างประเทศผ่านการควบรวมกิจการ </a:t>
            </a:r>
            <a:r>
              <a:rPr lang="en-US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(Mergers &amp; Acquisitions : </a:t>
            </a:r>
            <a:r>
              <a:rPr lang="en-US" sz="15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M&amp;A) </a:t>
            </a: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ซึ่งนับเป็นหนึ่งในช่องทางที่ช่วยให้สามารถต่อยอดธุรกิจได้อย่างรวดเร็ว ส่งผลให้มูลค่า </a:t>
            </a:r>
            <a:r>
              <a:rPr lang="en-US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ของโลกขยายตัวต่อเนื่องในช่วงหลายปีที่ผ่านมาและทวีบทบาทสำคัญต่อเศรษฐกิจโลกมากขึ้นเป็นลำดับ สะท้อนจากสัดส่วนมูลค่าธุรกรรม </a:t>
            </a:r>
            <a:r>
              <a:rPr lang="en-US" sz="15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5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ต่อ </a:t>
            </a:r>
            <a:r>
              <a:rPr lang="en-US" sz="15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GDP </a:t>
            </a:r>
            <a:r>
              <a:rPr lang="th-TH" sz="15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โลก</a:t>
            </a: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เพิ่มขึ้นเป็น 4.1</a:t>
            </a:r>
            <a:r>
              <a:rPr lang="en-US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</a:t>
            </a: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ในช่วงปี 2558-2562 จาก 2.8</a:t>
            </a:r>
            <a:r>
              <a:rPr lang="en-US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 </a:t>
            </a: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ในช่วงปี 2553-2557 อย่างไรก็ตาม ในช่วงครึ่งแรกของปี 2563 มูลค่าธุรกรรม </a:t>
            </a:r>
            <a:r>
              <a:rPr lang="en-US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ชะลอ</a:t>
            </a:r>
            <a:r>
              <a:rPr lang="th-TH" sz="15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ลงอย่างมาก เนื่องจาก</a:t>
            </a: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การแพร่ระบาดของ </a:t>
            </a:r>
            <a:r>
              <a:rPr lang="en-US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COVID-19</a:t>
            </a: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ส่งผลให้หลายบริษัทชะลอการลงทุนและรอดูทิศทางของภาคธุรกิจหลังสถานการณ์คลี่คลาย </a:t>
            </a:r>
            <a:r>
              <a:rPr lang="th-TH" sz="15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ทั้งนี้ ภาพรวม </a:t>
            </a:r>
            <a:r>
              <a:rPr lang="en-US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ของโลกทั้งในมิติของภูมิภาคและอุตสาหกรรม แนวโน้ม </a:t>
            </a:r>
            <a:r>
              <a:rPr lang="en-US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ในระยะถัดไป ตลอดจนทิศทาง </a:t>
            </a:r>
            <a:r>
              <a:rPr lang="en-US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5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ของไทยที่กำลังเติบโตอย่างมี</a:t>
            </a:r>
            <a:r>
              <a:rPr lang="th-TH" sz="15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นัยสำคัญ มีประเด็นที่น่าสนใจ ดังนี้</a:t>
            </a:r>
            <a:endParaRPr lang="en-US" sz="15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66" y="5803942"/>
            <a:ext cx="3530011" cy="1855013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743297" y="5858335"/>
            <a:ext cx="1905419" cy="372279"/>
            <a:chOff x="422676" y="3423192"/>
            <a:chExt cx="1918542" cy="372279"/>
          </a:xfrm>
        </p:grpSpPr>
        <p:sp>
          <p:nvSpPr>
            <p:cNvPr id="132" name="TextBox 131"/>
            <p:cNvSpPr txBox="1"/>
            <p:nvPr/>
          </p:nvSpPr>
          <p:spPr>
            <a:xfrm>
              <a:off x="567188" y="3423192"/>
              <a:ext cx="1774030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th-TH" sz="900" dirty="0" smtClean="0">
                  <a:latin typeface="TH SarabunPSK" pitchFamily="34" charset="-34"/>
                  <a:cs typeface="TH SarabunPSK" pitchFamily="34" charset="-34"/>
                </a:rPr>
                <a:t>มูลค่า </a:t>
              </a:r>
              <a:r>
                <a:rPr lang="en-US" sz="900" dirty="0" smtClean="0">
                  <a:latin typeface="TH SarabunPSK" pitchFamily="34" charset="-34"/>
                  <a:cs typeface="TH SarabunPSK" pitchFamily="34" charset="-34"/>
                </a:rPr>
                <a:t>M&amp;A </a:t>
              </a:r>
              <a:r>
                <a:rPr lang="th-TH" sz="900" dirty="0" smtClean="0">
                  <a:latin typeface="TH SarabunPSK" pitchFamily="34" charset="-34"/>
                  <a:cs typeface="TH SarabunPSK" pitchFamily="34" charset="-34"/>
                </a:rPr>
                <a:t>(แกนซ้าย)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68336" y="3440338"/>
              <a:ext cx="91440" cy="137160"/>
            </a:xfrm>
            <a:prstGeom prst="rect">
              <a:avLst/>
            </a:prstGeom>
            <a:solidFill>
              <a:srgbClr val="BDD7EE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endParaRPr lang="th-TH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422676" y="3639284"/>
              <a:ext cx="184139" cy="91440"/>
              <a:chOff x="-210355" y="2333728"/>
              <a:chExt cx="184139" cy="91440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flipV="1">
                <a:off x="-210355" y="2377846"/>
                <a:ext cx="184139" cy="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4" name="Oval 143"/>
              <p:cNvSpPr/>
              <p:nvPr/>
            </p:nvSpPr>
            <p:spPr>
              <a:xfrm>
                <a:off x="-162017" y="2333728"/>
                <a:ext cx="92070" cy="91440"/>
              </a:xfrm>
              <a:prstGeom prst="ellipse">
                <a:avLst/>
              </a:prstGeom>
              <a:solidFill>
                <a:srgbClr val="BDD7EE"/>
              </a:solidFill>
              <a:ln w="31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th-TH"/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564003" y="3549250"/>
              <a:ext cx="127679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th-TH" sz="900" dirty="0">
                  <a:latin typeface="TH SarabunPSK" pitchFamily="34" charset="-34"/>
                  <a:cs typeface="TH SarabunPSK" pitchFamily="34" charset="-34"/>
                </a:rPr>
                <a:t>สัดส่วนต่อ </a:t>
              </a:r>
              <a:r>
                <a:rPr lang="en-US" sz="900" dirty="0" smtClean="0">
                  <a:latin typeface="TH SarabunPSK" pitchFamily="34" charset="-34"/>
                  <a:cs typeface="TH SarabunPSK" pitchFamily="34" charset="-34"/>
                </a:rPr>
                <a:t>GDP </a:t>
              </a:r>
              <a:r>
                <a:rPr lang="th-TH" sz="900" dirty="0" smtClean="0">
                  <a:latin typeface="TH SarabunPSK" pitchFamily="34" charset="-34"/>
                  <a:cs typeface="TH SarabunPSK" pitchFamily="34" charset="-34"/>
                </a:rPr>
                <a:t>โลก (แกนขวา)</a:t>
              </a:r>
              <a:endParaRPr lang="th-TH" sz="9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285381" y="5579243"/>
            <a:ext cx="59901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9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900" dirty="0" err="1" smtClean="0">
                <a:latin typeface="TH SarabunPSK" pitchFamily="34" charset="-34"/>
                <a:cs typeface="TH SarabunPSK" pitchFamily="34" charset="-34"/>
              </a:rPr>
              <a:t>Bil.USD</a:t>
            </a:r>
            <a:r>
              <a:rPr lang="en-US" sz="9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9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259603" y="5643470"/>
            <a:ext cx="842145" cy="2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900" dirty="0" smtClean="0">
                <a:latin typeface="TH SarabunPSK" pitchFamily="34" charset="-34"/>
                <a:cs typeface="TH SarabunPSK" pitchFamily="34" charset="-34"/>
              </a:rPr>
              <a:t>(% of GDP)</a:t>
            </a:r>
            <a:endParaRPr lang="th-TH" sz="9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339850" y="5542104"/>
            <a:ext cx="1593706" cy="28084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buClr>
                <a:schemeClr val="accent5">
                  <a:lumMod val="75000"/>
                </a:schemeClr>
              </a:buClr>
              <a:buSzPct val="80000"/>
              <a:defRPr sz="1400" b="1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th-TH" dirty="0">
                <a:solidFill>
                  <a:schemeClr val="tx1"/>
                </a:solidFill>
              </a:rPr>
              <a:t>มูลค่าธุรกรรม </a:t>
            </a:r>
            <a:r>
              <a:rPr lang="en-US" dirty="0">
                <a:solidFill>
                  <a:schemeClr val="tx1"/>
                </a:solidFill>
              </a:rPr>
              <a:t>M&amp;A </a:t>
            </a:r>
            <a:r>
              <a:rPr lang="th-TH" dirty="0">
                <a:solidFill>
                  <a:schemeClr val="tx1"/>
                </a:solidFill>
              </a:rPr>
              <a:t>ของโลก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240897" y="7297306"/>
            <a:ext cx="34733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th-TH" sz="600" dirty="0" smtClean="0">
                <a:latin typeface="TH SarabunPSK" pitchFamily="34" charset="-34"/>
                <a:cs typeface="TH SarabunPSK" pitchFamily="34" charset="-34"/>
              </a:rPr>
              <a:t>(ครึ่งปี)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012425" y="6835148"/>
            <a:ext cx="875659" cy="257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th-TH" sz="8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ผลกระทบจาก </a:t>
            </a:r>
            <a:br>
              <a:rPr lang="th-TH" sz="8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8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COVIID-19</a:t>
            </a:r>
            <a:endParaRPr lang="th-TH" sz="800" b="1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12" y="6659231"/>
            <a:ext cx="189344" cy="189344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3404360" y="7359755"/>
            <a:ext cx="34733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th-TH" sz="700" b="1" dirty="0" smtClean="0">
                <a:latin typeface="TH SarabunPSK" pitchFamily="34" charset="-34"/>
                <a:cs typeface="TH SarabunPSK" pitchFamily="34" charset="-34"/>
              </a:rPr>
              <a:t>ปี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303131" y="6946900"/>
            <a:ext cx="283224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ขนาดและจำนวน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Deal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เพิ่มขึ้นต่อเนื่อง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468312" y="6392751"/>
            <a:ext cx="64400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900" dirty="0" smtClean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900" dirty="0" smtClean="0">
                <a:latin typeface="TH SarabunPSK" pitchFamily="34" charset="-34"/>
                <a:cs typeface="TH SarabunPSK" pitchFamily="34" charset="-34"/>
              </a:rPr>
              <a:t>2553-2557</a:t>
            </a:r>
            <a:endParaRPr lang="th-TH" sz="9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4430200" y="7250211"/>
            <a:ext cx="110770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มูลค่าเฉลี่ยต่อ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 Deal</a:t>
            </a:r>
            <a:endParaRPr lang="th-TH" sz="1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1" name="Picture 2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19" y="7349574"/>
            <a:ext cx="202033" cy="165863"/>
          </a:xfrm>
          <a:prstGeom prst="rect">
            <a:avLst/>
          </a:prstGeom>
        </p:spPr>
      </p:pic>
      <p:sp>
        <p:nvSpPr>
          <p:cNvPr id="206" name="TextBox 205"/>
          <p:cNvSpPr txBox="1"/>
          <p:nvPr/>
        </p:nvSpPr>
        <p:spPr>
          <a:xfrm>
            <a:off x="5281003" y="7379399"/>
            <a:ext cx="767266" cy="223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97 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374946" y="7066427"/>
            <a:ext cx="84214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900" dirty="0" smtClean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900" dirty="0" smtClean="0">
                <a:latin typeface="TH SarabunPSK" pitchFamily="34" charset="-34"/>
                <a:cs typeface="TH SarabunPSK" pitchFamily="34" charset="-34"/>
              </a:rPr>
              <a:t>2553-2557</a:t>
            </a:r>
            <a:endParaRPr lang="th-TH" sz="9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6261762" y="7063642"/>
            <a:ext cx="65416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900" dirty="0" smtClean="0">
                <a:latin typeface="TH SarabunPSK" pitchFamily="34" charset="-34"/>
                <a:cs typeface="TH SarabunPSK" pitchFamily="34" charset="-34"/>
              </a:rPr>
              <a:t>ปี 2558-2562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4368034" y="5499100"/>
            <a:ext cx="2928332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มีบทบาทมากขึ้นต่อเศรษฐกิจโลก และมีมูลค่าสูงกว่า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GDP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ของหลายภูมิภาค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4805528" y="6099578"/>
            <a:ext cx="471636" cy="310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2.8%</a:t>
            </a:r>
            <a:endParaRPr lang="th-TH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774462" y="6062604"/>
            <a:ext cx="634653" cy="3173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4.1%</a:t>
            </a:r>
            <a:endParaRPr lang="th-TH" sz="1600" b="1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407139" y="6407959"/>
            <a:ext cx="662106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900" dirty="0" smtClean="0">
                <a:latin typeface="TH SarabunPSK" pitchFamily="34" charset="-34"/>
                <a:cs typeface="TH SarabunPSK" pitchFamily="34" charset="-34"/>
              </a:rPr>
              <a:t>ปี 2558-2562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4450615" y="7625603"/>
            <a:ext cx="887857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6150574" y="7384612"/>
            <a:ext cx="777898" cy="238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115 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5179999" y="7694199"/>
            <a:ext cx="947280" cy="223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105,405 </a:t>
            </a:r>
            <a:endParaRPr lang="th-TH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03591" y="7695014"/>
            <a:ext cx="947280" cy="230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16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145,072</a:t>
            </a:r>
            <a:endParaRPr lang="th-TH" sz="900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2" name="Picture 2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08" y="7653271"/>
            <a:ext cx="235382" cy="235382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5511800"/>
            <a:ext cx="348638" cy="348638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88" y="6229829"/>
            <a:ext cx="288603" cy="308344"/>
          </a:xfrm>
          <a:prstGeom prst="rect">
            <a:avLst/>
          </a:prstGeom>
        </p:spPr>
      </p:pic>
      <p:sp>
        <p:nvSpPr>
          <p:cNvPr id="264" name="TextBox 263"/>
          <p:cNvSpPr txBox="1"/>
          <p:nvPr/>
        </p:nvSpPr>
        <p:spPr>
          <a:xfrm>
            <a:off x="6165596" y="6123341"/>
            <a:ext cx="1025382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900" b="1" dirty="0" smtClean="0">
                <a:latin typeface="TH SarabunPSK" pitchFamily="34" charset="-34"/>
                <a:cs typeface="TH SarabunPSK" pitchFamily="34" charset="-34"/>
              </a:rPr>
              <a:t>ใหญ่กว่า </a:t>
            </a:r>
            <a:r>
              <a:rPr lang="en-US" sz="900" b="1" dirty="0" smtClean="0">
                <a:latin typeface="TH SarabunPSK" pitchFamily="34" charset="-34"/>
                <a:cs typeface="TH SarabunPSK" pitchFamily="34" charset="-34"/>
              </a:rPr>
              <a:t>GDP </a:t>
            </a:r>
            <a:r>
              <a:rPr lang="th-TH" sz="900" b="1" dirty="0" smtClean="0">
                <a:latin typeface="TH SarabunPSK" pitchFamily="34" charset="-34"/>
                <a:cs typeface="TH SarabunPSK" pitchFamily="34" charset="-34"/>
              </a:rPr>
              <a:t>ของอาเซียนและทวีปแอฟริกา</a:t>
            </a:r>
            <a:r>
              <a:rPr lang="en-US" sz="9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sz="9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4694229" y="5994236"/>
            <a:ext cx="139397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สัดส่วน </a:t>
            </a:r>
            <a:r>
              <a:rPr lang="en-US" sz="105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ต่อ </a:t>
            </a:r>
            <a:r>
              <a:rPr lang="en-US" sz="1050" b="1" dirty="0" smtClean="0">
                <a:latin typeface="TH SarabunPSK" pitchFamily="34" charset="-34"/>
                <a:cs typeface="TH SarabunPSK" pitchFamily="34" charset="-34"/>
              </a:rPr>
              <a:t>GDP </a:t>
            </a:r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โลก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6172258" y="6352446"/>
            <a:ext cx="114991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th-TH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อาเซียน </a:t>
            </a:r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3.6</a:t>
            </a:r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GDP </a:t>
            </a:r>
            <a:r>
              <a:rPr lang="th-TH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โลก</a:t>
            </a:r>
          </a:p>
          <a:p>
            <a:pPr>
              <a:lnSpc>
                <a:spcPts val="800"/>
              </a:lnSpc>
            </a:pPr>
            <a:r>
              <a:rPr lang="th-TH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แอฟริกา </a:t>
            </a:r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: 2.8%</a:t>
            </a:r>
            <a:r>
              <a:rPr lang="th-TH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ของ </a:t>
            </a:r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GDP </a:t>
            </a:r>
            <a:r>
              <a:rPr lang="th-TH" sz="8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โลก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4300763" y="7477156"/>
            <a:ext cx="755041" cy="2039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900" dirty="0" err="1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Mil.USD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900" dirty="0" smtClean="0">
              <a:solidFill>
                <a:schemeClr val="bg2">
                  <a:lumMod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4551674" y="7719532"/>
            <a:ext cx="947280" cy="209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(Deal)</a:t>
            </a:r>
            <a:endParaRPr lang="th-TH" sz="800" dirty="0" smtClean="0">
              <a:solidFill>
                <a:schemeClr val="bg2">
                  <a:lumMod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6487245" y="5903626"/>
            <a:ext cx="540044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9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ข้อสังเกต</a:t>
            </a:r>
          </a:p>
        </p:txBody>
      </p:sp>
      <p:pic>
        <p:nvPicPr>
          <p:cNvPr id="270" name="Picture 2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48" y="6218826"/>
            <a:ext cx="248855" cy="248855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65" y="6151306"/>
            <a:ext cx="327950" cy="327950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30" y="7310292"/>
            <a:ext cx="288603" cy="308344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10" y="7595802"/>
            <a:ext cx="288603" cy="308344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50" y="5971901"/>
            <a:ext cx="172349" cy="172349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6951139"/>
            <a:ext cx="216884" cy="216884"/>
          </a:xfrm>
          <a:prstGeom prst="rect">
            <a:avLst/>
          </a:prstGeom>
        </p:spPr>
      </p:pic>
      <p:sp>
        <p:nvSpPr>
          <p:cNvPr id="277" name="TextBox 276"/>
          <p:cNvSpPr txBox="1"/>
          <p:nvPr/>
        </p:nvSpPr>
        <p:spPr>
          <a:xfrm>
            <a:off x="273049" y="8166100"/>
            <a:ext cx="3505201" cy="163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5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400" spc="-30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400" spc="-30" dirty="0" smtClean="0">
                <a:latin typeface="TH SarabunPSK" pitchFamily="34" charset="-34"/>
                <a:cs typeface="TH SarabunPSK" pitchFamily="34" charset="-34"/>
              </a:rPr>
              <a:t>ของโลกสามารถแบ่งออกเป็น </a:t>
            </a:r>
            <a:r>
              <a:rPr lang="en-US" sz="1400" spc="-3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400" spc="-30" dirty="0" smtClean="0">
                <a:latin typeface="TH SarabunPSK" pitchFamily="34" charset="-34"/>
                <a:cs typeface="TH SarabunPSK" pitchFamily="34" charset="-34"/>
              </a:rPr>
              <a:t>กลุ่มใหญ่ๆ คือ </a:t>
            </a:r>
            <a:r>
              <a:rPr lang="en-US" sz="1400" spc="-30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400" spc="-30" dirty="0" smtClean="0">
                <a:latin typeface="TH SarabunPSK" pitchFamily="34" charset="-34"/>
                <a:cs typeface="TH SarabunPSK" pitchFamily="34" charset="-34"/>
              </a:rPr>
              <a:t>ภายในประเทศ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มีสัดส่วนราว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70%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ระหว่างประเทศ (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Cross Border M&amp;A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) มีสัดส่วนราว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30%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อย่างไรก็ตาม เริ่มเห็นสัญญาณที่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Cross Border M&amp;A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ชะลอตัวลง ล่าสุดในปี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2562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มีสัดส่วนเหลือ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26%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ซึ่งเป็นระดับ</a:t>
            </a:r>
            <a:br>
              <a:rPr lang="th-TH" sz="1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ต่ำที่สุดในรอบ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ปี สาเหตุสำคัญมาจากความไม่แน่นอนของปัจจัยแวดล้อมในการลงทุนระหว่างประเทศ เช่น สงครามการค้า การแยกตัว</a:t>
            </a:r>
            <a:r>
              <a:rPr lang="th-TH" sz="1400" spc="-30" dirty="0" smtClean="0">
                <a:latin typeface="TH SarabunPSK" pitchFamily="34" charset="-34"/>
                <a:cs typeface="TH SarabunPSK" pitchFamily="34" charset="-34"/>
              </a:rPr>
              <a:t>ของสหราชอาณาจักรออกจาก </a:t>
            </a:r>
            <a:r>
              <a:rPr lang="en-US" sz="1400" spc="-30" dirty="0" smtClean="0">
                <a:latin typeface="TH SarabunPSK" pitchFamily="34" charset="-34"/>
                <a:cs typeface="TH SarabunPSK" pitchFamily="34" charset="-34"/>
              </a:rPr>
              <a:t>EU (BREXIT)</a:t>
            </a:r>
            <a:r>
              <a:rPr lang="th-TH" sz="1400" spc="-30" dirty="0" smtClean="0">
                <a:latin typeface="TH SarabunPSK" pitchFamily="34" charset="-34"/>
                <a:cs typeface="TH SarabunPSK" pitchFamily="34" charset="-34"/>
              </a:rPr>
              <a:t> ปัญหาการเมืองระหว่างประเทศ </a:t>
            </a:r>
            <a:r>
              <a:rPr lang="th-TH" sz="1400" spc="-20" dirty="0" smtClean="0">
                <a:latin typeface="TH SarabunPSK" pitchFamily="34" charset="-34"/>
                <a:cs typeface="TH SarabunPSK" pitchFamily="34" charset="-34"/>
              </a:rPr>
              <a:t>นโยบายปกป้องการค้าภายในประเทศ (</a:t>
            </a:r>
            <a:r>
              <a:rPr lang="en-US" sz="1400" spc="-20" dirty="0" smtClean="0">
                <a:latin typeface="TH SarabunPSK" pitchFamily="34" charset="-34"/>
                <a:cs typeface="TH SarabunPSK" pitchFamily="34" charset="-34"/>
              </a:rPr>
              <a:t>Protectionism</a:t>
            </a:r>
            <a:r>
              <a:rPr lang="th-TH" sz="1400" spc="-20" dirty="0" smtClean="0">
                <a:latin typeface="TH SarabunPSK" pitchFamily="34" charset="-34"/>
                <a:cs typeface="TH SarabunPSK" pitchFamily="34" charset="-34"/>
              </a:rPr>
              <a:t>) เป็นต้น</a:t>
            </a:r>
            <a:endParaRPr lang="th-TH" sz="1400" spc="-2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692650" y="8699500"/>
            <a:ext cx="762000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th-TH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30-35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5676900" y="8845550"/>
            <a:ext cx="548542" cy="20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2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26%</a:t>
            </a:r>
            <a:endParaRPr lang="th-TH" sz="1200" b="1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4768850" y="9232900"/>
            <a:ext cx="7620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1000" dirty="0" smtClean="0"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1000" dirty="0" smtClean="0">
                <a:latin typeface="TH SarabunPSK" pitchFamily="34" charset="-34"/>
                <a:cs typeface="TH SarabunPSK" pitchFamily="34" charset="-34"/>
              </a:rPr>
              <a:t> 2557-2561</a:t>
            </a:r>
            <a:endParaRPr lang="th-TH" sz="1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5720467" y="9234549"/>
            <a:ext cx="63056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1000" dirty="0" smtClean="0">
                <a:latin typeface="TH SarabunPSK" pitchFamily="34" charset="-34"/>
                <a:cs typeface="TH SarabunPSK" pitchFamily="34" charset="-34"/>
              </a:rPr>
              <a:t>ปี 2562</a:t>
            </a:r>
          </a:p>
        </p:txBody>
      </p:sp>
      <p:pic>
        <p:nvPicPr>
          <p:cNvPr id="282" name="Picture 281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78450" y="8928100"/>
            <a:ext cx="304800" cy="325649"/>
          </a:xfrm>
          <a:prstGeom prst="rect">
            <a:avLst/>
          </a:prstGeom>
        </p:spPr>
      </p:pic>
      <p:sp>
        <p:nvSpPr>
          <p:cNvPr id="283" name="TextBox 282"/>
          <p:cNvSpPr txBox="1"/>
          <p:nvPr/>
        </p:nvSpPr>
        <p:spPr>
          <a:xfrm>
            <a:off x="4248150" y="8279512"/>
            <a:ext cx="2514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Cross Border M&amp;A 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ของโลกมีสัดส่วนลดลง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5975350" y="9074150"/>
            <a:ext cx="1234558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2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12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ต่ำที่สุดในรอบ 6 ปี</a:t>
            </a:r>
            <a:r>
              <a:rPr lang="en-US" sz="12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endParaRPr lang="th-TH" sz="1200" b="1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5911850" y="8405189"/>
            <a:ext cx="1447800" cy="2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10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000" dirty="0" smtClean="0">
                <a:latin typeface="TH SarabunPSK" pitchFamily="34" charset="-34"/>
                <a:cs typeface="TH SarabunPSK" pitchFamily="34" charset="-34"/>
              </a:rPr>
              <a:t>หน่วย </a:t>
            </a:r>
            <a:r>
              <a:rPr lang="en-US" sz="1000" dirty="0" smtClean="0">
                <a:latin typeface="TH SarabunPSK" pitchFamily="34" charset="-34"/>
                <a:cs typeface="TH SarabunPSK" pitchFamily="34" charset="-34"/>
              </a:rPr>
              <a:t>: % </a:t>
            </a:r>
            <a:r>
              <a:rPr lang="th-TH" sz="1000" dirty="0" smtClean="0">
                <a:latin typeface="TH SarabunPSK" pitchFamily="34" charset="-34"/>
                <a:cs typeface="TH SarabunPSK" pitchFamily="34" charset="-34"/>
              </a:rPr>
              <a:t>ของมูลค่า </a:t>
            </a:r>
            <a:r>
              <a:rPr lang="en-US" sz="1000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000" dirty="0" smtClean="0">
                <a:latin typeface="TH SarabunPSK" pitchFamily="34" charset="-34"/>
                <a:cs typeface="TH SarabunPSK" pitchFamily="34" charset="-34"/>
              </a:rPr>
              <a:t>โลก)</a:t>
            </a:r>
          </a:p>
        </p:txBody>
      </p:sp>
      <p:pic>
        <p:nvPicPr>
          <p:cNvPr id="289" name="Picture 28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8839200"/>
            <a:ext cx="457200" cy="457200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8985250"/>
            <a:ext cx="341281" cy="341281"/>
          </a:xfrm>
          <a:prstGeom prst="rect">
            <a:avLst/>
          </a:prstGeom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67" y="8242300"/>
            <a:ext cx="228600" cy="228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7194" y="7937500"/>
            <a:ext cx="2207656" cy="280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Cross Border M&amp;A 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เผชิญความท้าทาย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5" name="Snip Diagonal Corner Rectangle 294"/>
          <p:cNvSpPr/>
          <p:nvPr/>
        </p:nvSpPr>
        <p:spPr>
          <a:xfrm>
            <a:off x="247650" y="5346700"/>
            <a:ext cx="1645920" cy="182880"/>
          </a:xfrm>
          <a:prstGeom prst="snip2Diag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ภาพรวม </a:t>
            </a:r>
            <a:r>
              <a:rPr lang="en-US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ของโลก</a:t>
            </a:r>
            <a:endParaRPr lang="th-TH" sz="1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96" name="Picture 29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5308600"/>
            <a:ext cx="241300" cy="241300"/>
          </a:xfrm>
          <a:prstGeom prst="rect">
            <a:avLst/>
          </a:prstGeom>
        </p:spPr>
      </p:pic>
      <p:sp>
        <p:nvSpPr>
          <p:cNvPr id="297" name="TextBox 296"/>
          <p:cNvSpPr txBox="1"/>
          <p:nvPr/>
        </p:nvSpPr>
        <p:spPr>
          <a:xfrm>
            <a:off x="349250" y="7537450"/>
            <a:ext cx="30480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900" spc="-1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900" spc="-1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900" spc="-10" dirty="0" smtClean="0">
                <a:latin typeface="TH SarabunPSK" pitchFamily="34" charset="-34"/>
                <a:cs typeface="TH SarabunPSK" pitchFamily="34" charset="-34"/>
              </a:rPr>
              <a:t>คำนวณโดยฝ่ายวิจัยธุรกิจ</a:t>
            </a:r>
            <a:r>
              <a:rPr lang="en-US" sz="900" spc="-10" dirty="0" smtClean="0">
                <a:latin typeface="TH SarabunPSK" pitchFamily="34" charset="-34"/>
                <a:cs typeface="TH SarabunPSK" pitchFamily="34" charset="-34"/>
              </a:rPr>
              <a:t> EXIM BANK</a:t>
            </a:r>
            <a:r>
              <a:rPr lang="th-TH" sz="900" spc="-10" dirty="0" smtClean="0">
                <a:latin typeface="TH SarabunPSK" pitchFamily="34" charset="-34"/>
                <a:cs typeface="TH SarabunPSK" pitchFamily="34" charset="-34"/>
              </a:rPr>
              <a:t> จากข้อมูลของ</a:t>
            </a:r>
            <a:r>
              <a:rPr lang="en-US" sz="900" spc="-10" dirty="0" smtClean="0">
                <a:latin typeface="TH SarabunPSK" pitchFamily="34" charset="-34"/>
                <a:cs typeface="TH SarabunPSK" pitchFamily="34" charset="-34"/>
              </a:rPr>
              <a:t> Bloomberg </a:t>
            </a:r>
            <a:r>
              <a:rPr lang="th-TH" sz="900" spc="-1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900" spc="-1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900" spc="-10" dirty="0" err="1" smtClean="0">
                <a:latin typeface="TH SarabunPSK" pitchFamily="34" charset="-34"/>
                <a:cs typeface="TH SarabunPSK" pitchFamily="34" charset="-34"/>
              </a:rPr>
              <a:t>Dealogic</a:t>
            </a:r>
            <a:endParaRPr lang="th-TH" sz="900" spc="-1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2559050" y="3591811"/>
            <a:ext cx="4648200" cy="143116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 lIns="45720" tIns="27432" rIns="45720" bIns="0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Mergers &amp; Acquisitions (M&amp;A) </a:t>
            </a:r>
            <a:r>
              <a:rPr lang="th-TH" sz="12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คือ การซื้อหุ้น สินทรัพย์ หรืออื่น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ๆ เพื่อให้ได้อำนาจควบคุม/ครอบครองกิจการ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4311650" y="6565900"/>
            <a:ext cx="23622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คำนวณโดยฝ่ายวิจัยธุรกิจ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EXIM BANK</a:t>
            </a: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จากข้อมูลของ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Bloomberg</a:t>
            </a:r>
            <a:endParaRPr lang="th-TH" sz="800" spc="-1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4311650" y="9468690"/>
            <a:ext cx="1143000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JPMorgan</a:t>
            </a:r>
            <a:endParaRPr lang="th-TH" sz="800" spc="-1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4332913" y="7829179"/>
            <a:ext cx="222338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คำนวณโดยฝ่ายวิจัยธุรกิจ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 EXIM BANK</a:t>
            </a: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 จากข้อมูลของ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  Bloomberg</a:t>
            </a:r>
            <a:endParaRPr lang="th-TH" sz="800" spc="-1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650" y="1612900"/>
            <a:ext cx="381000" cy="38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9585" y="858103"/>
            <a:ext cx="3813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ฝ่ายวิจัยธุรกิจ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ธนาคารเพื่อการส่งออกและนำเข้าแห่งประเทศไทย</a:t>
            </a:r>
            <a:r>
              <a:rPr lang="en-US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(EXIM BANK)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42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349250" y="7434003"/>
            <a:ext cx="7010400" cy="2326509"/>
          </a:xfrm>
          <a:prstGeom prst="rect">
            <a:avLst/>
          </a:prstGeom>
          <a:solidFill>
            <a:srgbClr val="FFFF71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349250" y="5041900"/>
            <a:ext cx="7010400" cy="2362200"/>
          </a:xfrm>
          <a:prstGeom prst="rect">
            <a:avLst/>
          </a:prstGeom>
          <a:solidFill>
            <a:schemeClr val="bg2">
              <a:lumMod val="9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355600" y="2941851"/>
            <a:ext cx="7010400" cy="2019300"/>
          </a:xfrm>
          <a:prstGeom prst="rect">
            <a:avLst/>
          </a:prstGeom>
          <a:solidFill>
            <a:schemeClr val="accent5">
              <a:lumMod val="20000"/>
              <a:lumOff val="8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349250" y="88900"/>
            <a:ext cx="7010400" cy="2819400"/>
          </a:xfrm>
          <a:prstGeom prst="rect">
            <a:avLst/>
          </a:prstGeom>
          <a:solidFill>
            <a:srgbClr val="FBE5D6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72854" y="9815696"/>
            <a:ext cx="6997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i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en-US" sz="1100" i="1" spc="-3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en-US" sz="1100" i="1" spc="-3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</a:t>
            </a:r>
            <a:r>
              <a:rPr lang="en-US" sz="1100" i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ๆ </a:t>
            </a:r>
            <a:r>
              <a:rPr lang="en-US" sz="1100" i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sz="1100" i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ปรากฏเป็น</a:t>
            </a:r>
            <a:r>
              <a:rPr lang="en-US" sz="1100" i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ี่ได้จากแหล่งข้อมูลที่หลากหลายและการเผยแพร่ข้อมูลเป็นไปเพื่อวัตถุประสงค์ในการให้ข้อมูลแก่ผู้ที่สนใจ</a:t>
            </a:r>
            <a:r>
              <a:rPr lang="en-US" sz="1100" i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</a:p>
          <a:p>
            <a:pPr>
              <a:lnSpc>
                <a:spcPts val="1200"/>
              </a:lnSpc>
            </a:pPr>
            <a:r>
              <a:rPr lang="en-US" sz="1100" i="1" spc="-3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en-US" sz="1100" i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EXIM BANK </a:t>
            </a:r>
            <a:r>
              <a:rPr lang="en-US" sz="1100" i="1" spc="-3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  <a:r>
              <a:rPr lang="en-US" sz="1100" i="1" spc="-3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ไม่รับผิดชอบในความเสียหาย</a:t>
            </a:r>
            <a:r>
              <a:rPr lang="en-US" sz="1100" i="1" spc="-3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ใด</a:t>
            </a:r>
            <a:r>
              <a:rPr lang="en-US" sz="1100" i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ๆ </a:t>
            </a:r>
            <a:r>
              <a:rPr lang="en-US" sz="1100" i="1" spc="-3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ที่อาจเกิดขึ้นจากการที่มีบุคคลนำข้อมูลนี้ไปใช้ไม่ว่าโดยทาง</a:t>
            </a:r>
            <a:r>
              <a:rPr lang="en-US" sz="1100" i="1" spc="-3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ใด</a:t>
            </a:r>
            <a:endParaRPr lang="th-TH" sz="1100" i="1" spc="-3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200"/>
              </a:lnSpc>
            </a:pP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Icons made by </a:t>
            </a:r>
            <a:r>
              <a:rPr lang="en-US" sz="1100" i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Freepik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</a:t>
            </a:r>
            <a:r>
              <a:rPr lang="en-US" sz="1100" i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turkkub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Pixel perfect, </a:t>
            </a:r>
            <a:r>
              <a:rPr lang="en-US" sz="1100" i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Smashicons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</a:t>
            </a:r>
            <a:r>
              <a:rPr lang="en-US" sz="1100" i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Mynamepong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</a:t>
            </a:r>
            <a:r>
              <a:rPr lang="en-US" sz="1100" i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Skyclick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</a:t>
            </a:r>
            <a:r>
              <a:rPr lang="en-US" sz="1100" i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Eucalyp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</a:t>
            </a:r>
            <a:endParaRPr lang="th-TH" sz="1100" i="1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>
              <a:lnSpc>
                <a:spcPts val="1200"/>
              </a:lnSpc>
            </a:pPr>
            <a:r>
              <a:rPr lang="en-US" sz="1100" i="1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Smalllikeart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</a:t>
            </a:r>
            <a:r>
              <a:rPr lang="en-US" sz="1100" i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Kiranshastry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Icongeek26, Flat Icons, Icongeek26, </a:t>
            </a:r>
            <a:r>
              <a:rPr lang="en-US" sz="1100" i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Roundicons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</a:t>
            </a:r>
            <a:r>
              <a:rPr lang="en-US" sz="1100" i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Becris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Pause08, </a:t>
            </a:r>
            <a:endParaRPr lang="th-TH" sz="1100" i="1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>
              <a:lnSpc>
                <a:spcPts val="1200"/>
              </a:lnSpc>
            </a:pPr>
            <a:r>
              <a:rPr lang="en-US" sz="1100" i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Good 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Ware </a:t>
            </a:r>
            <a:r>
              <a:rPr lang="en-US" sz="1100" i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from </a:t>
            </a:r>
            <a:r>
              <a:rPr lang="en-US" sz="1100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www.flaticon.com</a:t>
            </a:r>
          </a:p>
          <a:p>
            <a:pPr>
              <a:lnSpc>
                <a:spcPts val="1200"/>
              </a:lnSpc>
            </a:pPr>
            <a:endParaRPr lang="en-US" sz="1100" i="1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6" name="그룹 10">
            <a:extLst>
              <a:ext uri="{FF2B5EF4-FFF2-40B4-BE49-F238E27FC236}">
                <a16:creationId xmlns:a16="http://schemas.microsoft.com/office/drawing/2014/main" id="{0A2654C6-5BF9-4D6E-B03B-FAF175027ED3}"/>
              </a:ext>
            </a:extLst>
          </p:cNvPr>
          <p:cNvGrpSpPr/>
          <p:nvPr/>
        </p:nvGrpSpPr>
        <p:grpSpPr>
          <a:xfrm>
            <a:off x="3702050" y="546101"/>
            <a:ext cx="3581400" cy="1905000"/>
            <a:chOff x="635000" y="1382713"/>
            <a:chExt cx="7869238" cy="4572000"/>
          </a:xfrm>
          <a:solidFill>
            <a:srgbClr val="F8CBAD">
              <a:alpha val="56863"/>
            </a:srgbClr>
          </a:solidFill>
        </p:grpSpPr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4A43AE13-7A8E-444F-96B4-67282CA6C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AE7F4BB8-8FC7-4F8A-A514-227325DB6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98F1FE86-D182-4A83-B5D1-5D81F87C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E1870191-CA59-4D66-9B99-17CD9855C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F91F037C-4141-4762-8EC9-BD0E20D34615}"/>
              </a:ext>
            </a:extLst>
          </p:cNvPr>
          <p:cNvSpPr/>
          <p:nvPr/>
        </p:nvSpPr>
        <p:spPr>
          <a:xfrm>
            <a:off x="5861545" y="1494181"/>
            <a:ext cx="548640" cy="548640"/>
          </a:xfrm>
          <a:prstGeom prst="ellipse">
            <a:avLst/>
          </a:prstGeom>
          <a:solidFill>
            <a:srgbClr val="FF6657">
              <a:alpha val="2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91F037C-4141-4762-8EC9-BD0E20D34615}"/>
              </a:ext>
            </a:extLst>
          </p:cNvPr>
          <p:cNvSpPr/>
          <p:nvPr/>
        </p:nvSpPr>
        <p:spPr>
          <a:xfrm>
            <a:off x="6350133" y="818990"/>
            <a:ext cx="687987" cy="653238"/>
          </a:xfrm>
          <a:prstGeom prst="ellipse">
            <a:avLst/>
          </a:prstGeom>
          <a:solidFill>
            <a:srgbClr val="FF6657">
              <a:alpha val="2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91F037C-4141-4762-8EC9-BD0E20D34615}"/>
              </a:ext>
            </a:extLst>
          </p:cNvPr>
          <p:cNvSpPr/>
          <p:nvPr/>
        </p:nvSpPr>
        <p:spPr>
          <a:xfrm>
            <a:off x="5177427" y="963248"/>
            <a:ext cx="653714" cy="618940"/>
          </a:xfrm>
          <a:prstGeom prst="ellipse">
            <a:avLst/>
          </a:prstGeom>
          <a:solidFill>
            <a:srgbClr val="FF6657">
              <a:alpha val="2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91F037C-4141-4762-8EC9-BD0E20D34615}"/>
              </a:ext>
            </a:extLst>
          </p:cNvPr>
          <p:cNvSpPr/>
          <p:nvPr/>
        </p:nvSpPr>
        <p:spPr>
          <a:xfrm>
            <a:off x="5244229" y="1733391"/>
            <a:ext cx="548640" cy="548640"/>
          </a:xfrm>
          <a:prstGeom prst="ellipse">
            <a:avLst/>
          </a:prstGeom>
          <a:solidFill>
            <a:srgbClr val="FF6657">
              <a:alpha val="2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91F037C-4141-4762-8EC9-BD0E20D34615}"/>
              </a:ext>
            </a:extLst>
          </p:cNvPr>
          <p:cNvSpPr/>
          <p:nvPr/>
        </p:nvSpPr>
        <p:spPr>
          <a:xfrm>
            <a:off x="4372539" y="1793193"/>
            <a:ext cx="548640" cy="548640"/>
          </a:xfrm>
          <a:prstGeom prst="ellipse">
            <a:avLst/>
          </a:prstGeom>
          <a:solidFill>
            <a:srgbClr val="FF6657">
              <a:alpha val="2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337130" y="730332"/>
            <a:ext cx="428964" cy="2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0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ยุโรป</a:t>
            </a:r>
            <a:endParaRPr lang="th-TH" sz="1000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1F037C-4141-4762-8EC9-BD0E20D34615}"/>
              </a:ext>
            </a:extLst>
          </p:cNvPr>
          <p:cNvSpPr/>
          <p:nvPr/>
        </p:nvSpPr>
        <p:spPr>
          <a:xfrm>
            <a:off x="3984031" y="1033122"/>
            <a:ext cx="548640" cy="548640"/>
          </a:xfrm>
          <a:prstGeom prst="ellipse">
            <a:avLst/>
          </a:prstGeom>
          <a:solidFill>
            <a:srgbClr val="FF6657">
              <a:alpha val="2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964286" y="792740"/>
            <a:ext cx="70541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0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อเมริกาเหนือ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310457" y="1573741"/>
            <a:ext cx="74538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0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ลาตินอเมริกา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535777" y="596043"/>
            <a:ext cx="428964" cy="2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000" b="1" dirty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เอเชีย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305230" y="1516137"/>
            <a:ext cx="481539" cy="2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0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แอฟริกา</a:t>
            </a:r>
            <a:endParaRPr lang="th-TH" sz="1000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15098" y="1278780"/>
            <a:ext cx="744278" cy="2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0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ตะวันออกกลาง</a:t>
            </a:r>
            <a:endParaRPr lang="th-TH" sz="1000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938507" y="1118682"/>
            <a:ext cx="709847" cy="201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6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51%</a:t>
            </a:r>
            <a:endParaRPr lang="th-TH" sz="500" b="1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334077" y="1880582"/>
            <a:ext cx="709847" cy="201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6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3%</a:t>
            </a:r>
            <a:endParaRPr lang="th-TH" sz="500" b="1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213153" y="1839747"/>
            <a:ext cx="709847" cy="201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600" b="1" dirty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6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500" b="1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18267" y="1082850"/>
            <a:ext cx="709847" cy="201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6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23%</a:t>
            </a:r>
            <a:endParaRPr lang="th-TH" sz="500" b="1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64293" y="1589967"/>
            <a:ext cx="444031" cy="201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6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2%</a:t>
            </a:r>
            <a:endParaRPr lang="th-TH" sz="500" b="1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370646" y="317500"/>
            <a:ext cx="222700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300" b="1" dirty="0" smtClean="0">
                <a:latin typeface="TH SarabunPSK" pitchFamily="34" charset="-34"/>
                <a:cs typeface="TH SarabunPSK" pitchFamily="34" charset="-34"/>
              </a:rPr>
              <a:t>สัดส่วนมูลค่า </a:t>
            </a:r>
            <a:r>
              <a:rPr lang="en-US" sz="130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300" b="1" dirty="0" smtClean="0">
                <a:latin typeface="TH SarabunPSK" pitchFamily="34" charset="-34"/>
                <a:cs typeface="TH SarabunPSK" pitchFamily="34" charset="-34"/>
              </a:rPr>
              <a:t>รายภูมิภาค </a:t>
            </a:r>
            <a:r>
              <a:rPr lang="th-TH" sz="1050" dirty="0" smtClean="0">
                <a:latin typeface="TH SarabunPSK" pitchFamily="34" charset="-34"/>
                <a:cs typeface="TH SarabunPSK" pitchFamily="34" charset="-34"/>
              </a:rPr>
              <a:t>(ปี 2558-2562)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168650" y="2423154"/>
            <a:ext cx="58656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:</a:t>
            </a:r>
            <a:endParaRPr lang="th-TH" sz="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014181" y="1271089"/>
            <a:ext cx="678469" cy="178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8,455 </a:t>
            </a:r>
            <a:r>
              <a:rPr lang="en-US" sz="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Bil.USD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417887" y="2004802"/>
            <a:ext cx="678469" cy="178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412 </a:t>
            </a:r>
            <a:r>
              <a:rPr lang="en-US" sz="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Bil.USD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14306" y="1224703"/>
            <a:ext cx="678469" cy="178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3,852 </a:t>
            </a:r>
            <a:r>
              <a:rPr lang="en-US" sz="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Bil.USD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452581" y="1122268"/>
            <a:ext cx="678469" cy="178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3,404 </a:t>
            </a:r>
            <a:r>
              <a:rPr lang="en-US" sz="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Bil.USD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17973" y="1698705"/>
            <a:ext cx="678469" cy="178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258 </a:t>
            </a:r>
            <a:r>
              <a:rPr lang="en-US" sz="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Bil.USD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288164" y="1949445"/>
            <a:ext cx="678469" cy="178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102 </a:t>
            </a:r>
            <a:r>
              <a:rPr lang="en-US" sz="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Bil.USD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051450" y="1445059"/>
            <a:ext cx="380835" cy="156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8%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27" y="1225362"/>
            <a:ext cx="163977" cy="163977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46" y="1968706"/>
            <a:ext cx="163977" cy="163977"/>
          </a:xfrm>
          <a:prstGeom prst="rect">
            <a:avLst/>
          </a:prstGeom>
        </p:spPr>
      </p:pic>
      <p:sp>
        <p:nvSpPr>
          <p:cNvPr id="156" name="TextBox 155"/>
          <p:cNvSpPr txBox="1"/>
          <p:nvPr/>
        </p:nvSpPr>
        <p:spPr>
          <a:xfrm>
            <a:off x="4464400" y="2173517"/>
            <a:ext cx="380835" cy="178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2%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05" y="1396399"/>
            <a:ext cx="158206" cy="158206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64" y="1197585"/>
            <a:ext cx="141064" cy="141064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86" y="1347234"/>
            <a:ext cx="151583" cy="151583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5422416" y="1393161"/>
            <a:ext cx="380835" cy="178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77" y="1939365"/>
            <a:ext cx="141064" cy="141064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35" y="2111564"/>
            <a:ext cx="128318" cy="128318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5364129" y="2109444"/>
            <a:ext cx="380835" cy="178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27" y="1852621"/>
            <a:ext cx="126322" cy="126322"/>
          </a:xfrm>
          <a:prstGeom prst="rect">
            <a:avLst/>
          </a:prstGeom>
        </p:spPr>
      </p:pic>
      <p:sp>
        <p:nvSpPr>
          <p:cNvPr id="174" name="TextBox 173"/>
          <p:cNvSpPr txBox="1"/>
          <p:nvPr/>
        </p:nvSpPr>
        <p:spPr>
          <a:xfrm>
            <a:off x="6619288" y="1283742"/>
            <a:ext cx="380835" cy="178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487198" y="976240"/>
            <a:ext cx="576633" cy="201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6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21%</a:t>
            </a:r>
            <a:endParaRPr lang="th-TH" sz="500" b="1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6" name="Picture 1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15" y="1084605"/>
            <a:ext cx="141064" cy="141064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35" y="1239502"/>
            <a:ext cx="151583" cy="151583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07" y="1696804"/>
            <a:ext cx="141064" cy="141064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5980215" y="1866622"/>
            <a:ext cx="380835" cy="178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57%</a:t>
            </a: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5" name="Picture 1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57" y="2536399"/>
            <a:ext cx="137160" cy="137160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83" y="2717800"/>
            <a:ext cx="142523" cy="142523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4804107" y="2421877"/>
            <a:ext cx="896399" cy="286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มูลค่า </a:t>
            </a: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ของภูมิภาค</a:t>
            </a:r>
            <a:endParaRPr lang="th-TH" sz="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46" y="2135194"/>
            <a:ext cx="128319" cy="128319"/>
          </a:xfrm>
          <a:prstGeom prst="rect">
            <a:avLst/>
          </a:prstGeom>
        </p:spPr>
      </p:pic>
      <p:sp>
        <p:nvSpPr>
          <p:cNvPr id="189" name="Rectangle 188"/>
          <p:cNvSpPr/>
          <p:nvPr/>
        </p:nvSpPr>
        <p:spPr>
          <a:xfrm>
            <a:off x="3696365" y="2684861"/>
            <a:ext cx="1752600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= Growth </a:t>
            </a: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มูลค่า </a:t>
            </a: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ของภูมิภาค (</a:t>
            </a: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%CAGR</a:t>
            </a: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3702050" y="2428355"/>
            <a:ext cx="1090363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สัดส่วนมูลค่า </a:t>
            </a: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ของภูมิภาค</a:t>
            </a:r>
            <a:endParaRPr lang="th-TH" sz="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75" y="1063482"/>
            <a:ext cx="127094" cy="127094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2545161"/>
            <a:ext cx="127094" cy="127094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36" y="1036475"/>
            <a:ext cx="127094" cy="127094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22" y="922657"/>
            <a:ext cx="127094" cy="127094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23" y="1813907"/>
            <a:ext cx="127094" cy="127094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33" y="1798474"/>
            <a:ext cx="127094" cy="127094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45" y="1516822"/>
            <a:ext cx="127094" cy="1270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25650" y="52724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lang="th-TH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ประเทศ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พัฒนาแล้ว … ตลาด </a:t>
            </a:r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หลักของ</a:t>
            </a:r>
            <a:r>
              <a:rPr lang="th-TH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โลก</a:t>
            </a:r>
            <a:r>
              <a:rPr lang="en-US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”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450" y="469900"/>
            <a:ext cx="3200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ts val="1500"/>
              </a:lnSpc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มูลค่าธุรกรรม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เพิ่มขึ้นในทุกภูมิภาค โดยเฉพาะภูมิภาคอเมริกาเหนือและยุโรปที่มีสัดส่วนรวมกันเกือบ 80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ของมูลค่า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M&amp;A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โลก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โดยเฉพาะในช่วง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ปีที่ผ่านมาที่เศรษฐกิจใน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ภูมิภาคนี้ชะลอตัวอย่างมาก จึงเป็นโอกาสให้บริษัทต่างๆ ทั่วโลกทยอยเข้าไปทำธุรกรรม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เป็นจำนวนมาก ทำให้เห็นภาพที่มูลค่า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ภูมิภาคนี้โตสวนทางกับทิศทาง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เศรษฐกิจ</a:t>
            </a:r>
            <a:endParaRPr lang="en-US" sz="105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254613" y="2224661"/>
            <a:ext cx="842240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th-TH" sz="7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(ปี 2558-2562)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955020" y="2247445"/>
            <a:ext cx="56847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สหรัฐฯ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596711" y="2239313"/>
            <a:ext cx="56847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ยุโรป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1541286" y="2017681"/>
            <a:ext cx="501014" cy="2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000" b="1" dirty="0" smtClean="0">
                <a:latin typeface="TH SarabunPSK" pitchFamily="34" charset="-34"/>
                <a:cs typeface="TH SarabunPSK" pitchFamily="34" charset="-34"/>
              </a:rPr>
              <a:t>2%</a:t>
            </a:r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832630" y="2107991"/>
            <a:ext cx="548542" cy="19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b="1" dirty="0" smtClean="0">
                <a:latin typeface="TH SarabunPSK" pitchFamily="34" charset="-34"/>
                <a:cs typeface="TH SarabunPSK" pitchFamily="34" charset="-34"/>
              </a:rPr>
              <a:t>2%</a:t>
            </a:r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1028817" y="2248889"/>
            <a:ext cx="159488" cy="85061"/>
          </a:xfrm>
          <a:prstGeom prst="rect">
            <a:avLst/>
          </a:prstGeom>
          <a:solidFill>
            <a:srgbClr val="FF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3" name="TextBox 222"/>
          <p:cNvSpPr txBox="1"/>
          <p:nvPr/>
        </p:nvSpPr>
        <p:spPr>
          <a:xfrm>
            <a:off x="1010131" y="1933086"/>
            <a:ext cx="548542" cy="19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b="1" dirty="0" smtClean="0">
                <a:latin typeface="TH SarabunPSK" pitchFamily="34" charset="-34"/>
                <a:cs typeface="TH SarabunPSK" pitchFamily="34" charset="-34"/>
              </a:rPr>
              <a:t>8%</a:t>
            </a:r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1197166" y="2061047"/>
            <a:ext cx="159488" cy="274320"/>
          </a:xfrm>
          <a:prstGeom prst="rect">
            <a:avLst/>
          </a:prstGeom>
          <a:solidFill>
            <a:srgbClr val="A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5" name="Rectangle 224"/>
          <p:cNvSpPr/>
          <p:nvPr/>
        </p:nvSpPr>
        <p:spPr>
          <a:xfrm>
            <a:off x="1785500" y="2112436"/>
            <a:ext cx="159488" cy="228600"/>
          </a:xfrm>
          <a:prstGeom prst="rect">
            <a:avLst/>
          </a:prstGeom>
          <a:solidFill>
            <a:srgbClr val="A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6" name="TextBox 225"/>
          <p:cNvSpPr txBox="1"/>
          <p:nvPr/>
        </p:nvSpPr>
        <p:spPr>
          <a:xfrm>
            <a:off x="1706674" y="1888318"/>
            <a:ext cx="501014" cy="2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000" b="1" dirty="0" smtClean="0">
                <a:latin typeface="TH SarabunPSK" pitchFamily="34" charset="-34"/>
                <a:cs typeface="TH SarabunPSK" pitchFamily="34" charset="-34"/>
              </a:rPr>
              <a:t>7%</a:t>
            </a:r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2327763" y="2101800"/>
            <a:ext cx="137160" cy="45720"/>
          </a:xfrm>
          <a:prstGeom prst="rect">
            <a:avLst/>
          </a:prstGeom>
          <a:solidFill>
            <a:srgbClr val="FF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8" name="TextBox 227"/>
          <p:cNvSpPr txBox="1"/>
          <p:nvPr/>
        </p:nvSpPr>
        <p:spPr>
          <a:xfrm>
            <a:off x="2406650" y="1960969"/>
            <a:ext cx="64766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800" b="1" dirty="0" smtClean="0">
                <a:latin typeface="TH SarabunPSK" pitchFamily="34" charset="-34"/>
                <a:cs typeface="TH SarabunPSK" pitchFamily="34" charset="-34"/>
              </a:rPr>
              <a:t>GDP Growth</a:t>
            </a:r>
            <a:endParaRPr lang="th-TH" sz="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415511" y="2102736"/>
            <a:ext cx="647668" cy="28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800" b="1" dirty="0" smtClean="0">
                <a:latin typeface="TH SarabunPSK" pitchFamily="34" charset="-34"/>
                <a:cs typeface="TH SarabunPSK" pitchFamily="34" charset="-34"/>
              </a:rPr>
              <a:t>M&amp;A Growth</a:t>
            </a:r>
            <a:endParaRPr lang="th-TH" sz="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2326418" y="2254200"/>
            <a:ext cx="137160" cy="45720"/>
          </a:xfrm>
          <a:prstGeom prst="rect">
            <a:avLst/>
          </a:prstGeom>
          <a:solidFill>
            <a:srgbClr val="A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1" name="TextBox 230"/>
          <p:cNvSpPr txBox="1"/>
          <p:nvPr/>
        </p:nvSpPr>
        <p:spPr>
          <a:xfrm>
            <a:off x="958850" y="1689100"/>
            <a:ext cx="220980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ในสหรัฐฯ และยุโรปโตสวนทาง 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GDP</a:t>
            </a:r>
            <a:endParaRPr lang="th-TH" sz="1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1617945" y="2250823"/>
            <a:ext cx="159488" cy="85061"/>
          </a:xfrm>
          <a:prstGeom prst="rect">
            <a:avLst/>
          </a:prstGeom>
          <a:solidFill>
            <a:srgbClr val="FF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2" name="Rectangle 251"/>
          <p:cNvSpPr/>
          <p:nvPr/>
        </p:nvSpPr>
        <p:spPr>
          <a:xfrm>
            <a:off x="4071564" y="3939271"/>
            <a:ext cx="9633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 21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4936635" y="3940732"/>
            <a:ext cx="1064115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อาหาร/เกษตร 20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4768850" y="4584700"/>
            <a:ext cx="9120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พลังงาน 10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5907385" y="3944615"/>
            <a:ext cx="1452265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เทคโนโลยี/สื่อสาร 18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4006850" y="4584700"/>
            <a:ext cx="9144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 11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5532622" y="4584700"/>
            <a:ext cx="11255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ค้าปลีก/บริการ 8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8" name="Picture 2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84" y="3500651"/>
            <a:ext cx="365760" cy="365760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90" y="3463004"/>
            <a:ext cx="365760" cy="365760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0" y="4127500"/>
            <a:ext cx="365760" cy="365760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90" y="4186451"/>
            <a:ext cx="365760" cy="365760"/>
          </a:xfrm>
          <a:prstGeom prst="rect">
            <a:avLst/>
          </a:prstGeom>
        </p:spPr>
      </p:pic>
      <p:sp>
        <p:nvSpPr>
          <p:cNvPr id="262" name="TextBox 261"/>
          <p:cNvSpPr txBox="1"/>
          <p:nvPr/>
        </p:nvSpPr>
        <p:spPr>
          <a:xfrm>
            <a:off x="4159250" y="3272051"/>
            <a:ext cx="32004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สัดส่วนมูลค่า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รายอุตสาหกรรม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(ปี 2558-2562)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6597650" y="4574068"/>
            <a:ext cx="685800" cy="22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ๆ 12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2030473" y="2924498"/>
            <a:ext cx="3728977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กระแส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Tech-Disruption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ดัน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กลุ่มเทคโนโลยีมาแรง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79" name="Straight Connector 278"/>
          <p:cNvCxnSpPr/>
          <p:nvPr/>
        </p:nvCxnSpPr>
        <p:spPr>
          <a:xfrm>
            <a:off x="4930821" y="3547319"/>
            <a:ext cx="3129" cy="457200"/>
          </a:xfrm>
          <a:prstGeom prst="line">
            <a:avLst/>
          </a:prstGeom>
          <a:ln w="127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5984921" y="3538226"/>
            <a:ext cx="3129" cy="457200"/>
          </a:xfrm>
          <a:prstGeom prst="line">
            <a:avLst/>
          </a:prstGeom>
          <a:ln w="127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5607050" y="4203700"/>
            <a:ext cx="3129" cy="457200"/>
          </a:xfrm>
          <a:prstGeom prst="line">
            <a:avLst/>
          </a:prstGeom>
          <a:ln w="127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4" name="Picture 28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3500651"/>
            <a:ext cx="365760" cy="365760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98" y="4182436"/>
            <a:ext cx="365760" cy="3657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9250" y="3317235"/>
            <a:ext cx="3657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ts val="1500"/>
              </a:lnSpc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ในช่วง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ที่ผ่านมา กลุ่มการเงิน อาหาร/เกษตร และเทคโนโลยี/สื่อสาร การผลิต และพลังงาน เป็น 5 กลุ่มธุรกิจที่ได้รับความนิยมสูงสุดสำหรับการทำ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ของโลก อย่างไรก็ตาม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กระแส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Tech-Disruption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นับเป็น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ปัจจัยเร่งให้กลุ่ม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เทคโนโลยีกลายเป็น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ธุรกิจดาวรุ่งสำหรับการทำ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ในระยะถัดไป สะท้อนจากอัตราการขยายตัวของ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ในกลุ่มเทคโนโลยี</a:t>
            </a:r>
            <a:r>
              <a:rPr lang="th-TH" sz="14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ในช่วงปี 2558-2562 ขยายตัวสูงถึง 27</a:t>
            </a:r>
            <a:r>
              <a:rPr lang="en-US" sz="14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 </a:t>
            </a:r>
            <a:r>
              <a:rPr lang="th-TH" sz="14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ขณะที่กลุ่มพลังงานที่เคยเป็นกลุ่มที่เติบโตสูงกลับขยายตัวเพียง 2</a:t>
            </a:r>
            <a:r>
              <a:rPr lang="en-US" sz="1400" spc="-2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</a:t>
            </a:r>
            <a:r>
              <a:rPr lang="th-TH" sz="1400" spc="-2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จาก</a:t>
            </a:r>
            <a:r>
              <a:rPr lang="th-TH" sz="14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ผลกระทบของปัญหาราคาน้ำมัน</a:t>
            </a:r>
            <a:r>
              <a:rPr lang="th-TH" sz="1400" spc="-2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โลก</a:t>
            </a:r>
            <a:br>
              <a:rPr lang="th-TH" sz="1400" spc="-2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ซบ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เซาในช่วงหลายปีที่ผ่านมา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F91F037C-4141-4762-8EC9-BD0E20D34615}"/>
              </a:ext>
            </a:extLst>
          </p:cNvPr>
          <p:cNvSpPr/>
          <p:nvPr/>
        </p:nvSpPr>
        <p:spPr>
          <a:xfrm>
            <a:off x="4761293" y="5515461"/>
            <a:ext cx="1002829" cy="914400"/>
          </a:xfrm>
          <a:prstGeom prst="ellipse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288" name="Picture 28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6125061"/>
            <a:ext cx="312828" cy="312828"/>
          </a:xfrm>
          <a:prstGeom prst="rect">
            <a:avLst/>
          </a:prstGeom>
        </p:spPr>
      </p:pic>
      <p:sp>
        <p:nvSpPr>
          <p:cNvPr id="289" name="Rectangle 288"/>
          <p:cNvSpPr/>
          <p:nvPr/>
        </p:nvSpPr>
        <p:spPr>
          <a:xfrm>
            <a:off x="5414872" y="5667861"/>
            <a:ext cx="4179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2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38</a:t>
            </a:r>
            <a:r>
              <a:rPr lang="en-US" sz="12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1200" b="1" dirty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4705350" y="5674211"/>
            <a:ext cx="695454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00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000" b="1" dirty="0" smtClean="0">
                <a:latin typeface="TH SarabunPSK" pitchFamily="34" charset="-34"/>
                <a:cs typeface="TH SarabunPSK" pitchFamily="34" charset="-34"/>
              </a:rPr>
              <a:t>รวม</a:t>
            </a:r>
            <a:endParaRPr lang="th-TH" sz="1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6095134" y="6093806"/>
            <a:ext cx="766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100" b="1" dirty="0" smtClean="0">
                <a:latin typeface="TH SarabunPSK" pitchFamily="34" charset="-34"/>
                <a:cs typeface="TH SarabunPSK" pitchFamily="34" charset="-34"/>
              </a:rPr>
              <a:t>Trade War</a:t>
            </a:r>
            <a:endParaRPr lang="th-TH" sz="1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6174107" y="5794835"/>
            <a:ext cx="766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100" b="1" dirty="0" smtClean="0">
                <a:latin typeface="TH SarabunPSK" pitchFamily="34" charset="-34"/>
                <a:cs typeface="TH SarabunPSK" pitchFamily="34" charset="-34"/>
              </a:rPr>
              <a:t>COVID-19</a:t>
            </a:r>
            <a:endParaRPr lang="th-TH" sz="1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3" name="Up Arrow 292"/>
          <p:cNvSpPr/>
          <p:nvPr/>
        </p:nvSpPr>
        <p:spPr>
          <a:xfrm flipV="1">
            <a:off x="5338672" y="5694753"/>
            <a:ext cx="104925" cy="125508"/>
          </a:xfrm>
          <a:prstGeom prst="upArrow">
            <a:avLst/>
          </a:prstGeom>
          <a:solidFill>
            <a:srgbClr val="FF6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4" name="Rectangle 293"/>
          <p:cNvSpPr/>
          <p:nvPr/>
        </p:nvSpPr>
        <p:spPr>
          <a:xfrm>
            <a:off x="5433922" y="5915511"/>
            <a:ext cx="4342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2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40%</a:t>
            </a:r>
            <a:endParaRPr lang="th-TH" sz="1200" b="1" dirty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6" name="Down Arrow 295"/>
          <p:cNvSpPr/>
          <p:nvPr/>
        </p:nvSpPr>
        <p:spPr>
          <a:xfrm rot="3286506">
            <a:off x="5756282" y="5634621"/>
            <a:ext cx="91440" cy="9144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297" name="Down Arrow 296"/>
          <p:cNvSpPr/>
          <p:nvPr/>
        </p:nvSpPr>
        <p:spPr>
          <a:xfrm rot="5400000">
            <a:off x="5827622" y="5879804"/>
            <a:ext cx="91440" cy="9144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298" name="Down Arrow 297"/>
          <p:cNvSpPr/>
          <p:nvPr/>
        </p:nvSpPr>
        <p:spPr>
          <a:xfrm rot="7381652">
            <a:off x="5833777" y="6100239"/>
            <a:ext cx="91440" cy="9144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299" name="Rectangle 298"/>
          <p:cNvSpPr/>
          <p:nvPr/>
        </p:nvSpPr>
        <p:spPr>
          <a:xfrm>
            <a:off x="6132422" y="5528161"/>
            <a:ext cx="998628" cy="2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เศรษฐกิจโลกหดตัว</a:t>
            </a:r>
            <a:endParaRPr lang="th-TH" sz="1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4498772" y="5246383"/>
            <a:ext cx="16002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อัตราขยายตัวของ 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โลก</a:t>
            </a:r>
            <a:br>
              <a:rPr lang="th-TH" sz="1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ในช่วงครึ่งแรกปี 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2563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4729072" y="5900662"/>
            <a:ext cx="762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000" b="1" dirty="0" smtClean="0">
                <a:latin typeface="TH SarabunPSK" pitchFamily="34" charset="-34"/>
                <a:cs typeface="TH SarabunPSK" pitchFamily="34" charset="-34"/>
              </a:rPr>
              <a:t>Cross Border M&amp;A</a:t>
            </a:r>
            <a:endParaRPr lang="th-TH" sz="1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2" name="Up Arrow 301"/>
          <p:cNvSpPr/>
          <p:nvPr/>
        </p:nvSpPr>
        <p:spPr>
          <a:xfrm flipV="1">
            <a:off x="5338672" y="5947261"/>
            <a:ext cx="104925" cy="125508"/>
          </a:xfrm>
          <a:prstGeom prst="upArrow">
            <a:avLst/>
          </a:prstGeom>
          <a:solidFill>
            <a:srgbClr val="FF6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3" name="Down Arrow 302"/>
          <p:cNvSpPr/>
          <p:nvPr/>
        </p:nvSpPr>
        <p:spPr>
          <a:xfrm rot="8907734">
            <a:off x="5730484" y="6276394"/>
            <a:ext cx="91440" cy="9144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304" name="Rectangle 303"/>
          <p:cNvSpPr/>
          <p:nvPr/>
        </p:nvSpPr>
        <p:spPr>
          <a:xfrm>
            <a:off x="5892603" y="6364631"/>
            <a:ext cx="828030" cy="2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ราคาน้ำมันตกต่ำ</a:t>
            </a:r>
            <a:endParaRPr lang="th-TH" sz="1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" name="Picture 30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22" y="5515461"/>
            <a:ext cx="228600" cy="228600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28" y="5820261"/>
            <a:ext cx="192301" cy="192301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6353661"/>
            <a:ext cx="173255" cy="173255"/>
          </a:xfrm>
          <a:prstGeom prst="rect">
            <a:avLst/>
          </a:prstGeom>
        </p:spPr>
      </p:pic>
      <p:pic>
        <p:nvPicPr>
          <p:cNvPr id="322" name="Picture 3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90" y="6722514"/>
            <a:ext cx="196704" cy="196704"/>
          </a:xfrm>
          <a:prstGeom prst="rect">
            <a:avLst/>
          </a:prstGeom>
        </p:spPr>
      </p:pic>
      <p:pic>
        <p:nvPicPr>
          <p:cNvPr id="323" name="Picture 3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90" y="6071946"/>
            <a:ext cx="202216" cy="2022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9250" y="5276041"/>
            <a:ext cx="3657600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ts val="1500"/>
              </a:lnSpc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ผลกระทบจาก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COVID-19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ความไม่แน่นอนของปัจจัยแวดล้อมทางเศรษฐกิจ เช่น เศรษฐกิจโลกชะลอตัว ราคาน้ำมันผันผวน เป็นปัจจัยบั่นทอนให้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ในช่วงครึ่งแรกของปี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2563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หดตัวถึง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38%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โดยหลายบริษัทรอดูสถานการณ์หลัง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COVID-19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คลี่คลาย เพื่อกำหนดกลยุทธ์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รอบใหม่ หรือมองหาบริษัทที่มีศักยภาพในระยะถัดไป ทำให้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คาดว่า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กลับมา</a:t>
            </a:r>
            <a:r>
              <a:rPr lang="th-TH" sz="14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เติบโตอีกครั้งหลังสถานการณ์คลี่คลาย โดยเฉพาะในกลุ่มเทคโนโลยีและธุรกิจการแพทย์ สอดรับกับกระแส </a:t>
            </a:r>
            <a:r>
              <a:rPr lang="en-US" sz="1400" spc="-2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Tech-Disruption</a:t>
            </a:r>
            <a:r>
              <a:rPr lang="th-TH" sz="1400" spc="-2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</a:t>
            </a:r>
            <a:r>
              <a:rPr lang="th-TH" sz="14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เทรนด์ธุรกิจยุค</a:t>
            </a:r>
            <a:r>
              <a:rPr lang="th-TH" sz="1400" spc="-2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ใหม่</a:t>
            </a:r>
            <a:br>
              <a:rPr lang="th-TH" sz="1400" spc="-2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หลัง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COVID-19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ขณะที่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ในประเทศมีแนวโน้มเพิ่มขึ้นหลังจาก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Cross Border M&amp;A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เผชิญความท้าทายจากหลายปัจจัย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เช่น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Trade War &amp; Protectionism,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Supply Chain Shock (COVID-19), Geopolitics, Reshoring (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การถอนทุนและย้ายฐานกลับประเทศเจ้าของทุน)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482850" y="5010959"/>
            <a:ext cx="37338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หลาย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บริษัทรอคลื่น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COVID-19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สงบ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ก่อนเริ่ม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รอบใหม่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233675" y="6689731"/>
            <a:ext cx="3152555" cy="80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100"/>
              </a:lnSpc>
            </a:pPr>
            <a:r>
              <a:rPr lang="th-TH" sz="1100" b="1" spc="-20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ข้อสังเกต</a:t>
            </a:r>
            <a:r>
              <a:rPr lang="th-TH" sz="1100" b="1" spc="-2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100" spc="-2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100" spc="-20" dirty="0" smtClean="0">
                <a:latin typeface="TH SarabunPSK" pitchFamily="34" charset="-34"/>
                <a:cs typeface="TH SarabunPSK" pitchFamily="34" charset="-34"/>
              </a:rPr>
              <a:t>มีสัญญาณที่บริษัทจีนเริ่มถอนการลงทุนจากต่างประเทศ เห็นได้จากในช่วง</a:t>
            </a:r>
            <a:r>
              <a:rPr lang="th-TH" sz="1100" spc="-20" dirty="0">
                <a:latin typeface="TH SarabunPSK" pitchFamily="34" charset="-34"/>
                <a:cs typeface="TH SarabunPSK" pitchFamily="34" charset="-34"/>
              </a:rPr>
              <a:t>ครึ่งแรกของปี </a:t>
            </a:r>
            <a:r>
              <a:rPr lang="en-US" sz="1100" spc="-20" dirty="0">
                <a:latin typeface="TH SarabunPSK" pitchFamily="34" charset="-34"/>
                <a:cs typeface="TH SarabunPSK" pitchFamily="34" charset="-34"/>
              </a:rPr>
              <a:t>2562 </a:t>
            </a:r>
            <a:r>
              <a:rPr lang="th-TH" sz="1100" spc="-20" dirty="0" smtClean="0">
                <a:latin typeface="TH SarabunPSK" pitchFamily="34" charset="-34"/>
                <a:cs typeface="TH SarabunPSK" pitchFamily="34" charset="-34"/>
              </a:rPr>
              <a:t>มีบริษัทจีนเริ่มขายหุ้น/สินทรัพย์ของกิจการในต่างประเทศ</a:t>
            </a:r>
            <a:r>
              <a:rPr lang="en-US" sz="1100" spc="-2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(Divestment) 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สูงสุดเป็นประวัติการณ์ ราว </a:t>
            </a:r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11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หมื่นล้านดอลลาร์สหรัฐ ในจำนวนนี้</a:t>
            </a:r>
            <a:r>
              <a:rPr lang="th-TH" sz="1100" spc="-20" dirty="0" smtClean="0">
                <a:latin typeface="TH SarabunPSK" pitchFamily="34" charset="-34"/>
                <a:cs typeface="TH SarabunPSK" pitchFamily="34" charset="-34"/>
              </a:rPr>
              <a:t>เป็นการถอนการลงทุนจากสหรัฐฯ คิดเป็นสัดส่วนถึง </a:t>
            </a:r>
            <a:r>
              <a:rPr lang="en-US" sz="1100" spc="-20" dirty="0" smtClean="0">
                <a:latin typeface="TH SarabunPSK" pitchFamily="34" charset="-34"/>
                <a:cs typeface="TH SarabunPSK" pitchFamily="34" charset="-34"/>
              </a:rPr>
              <a:t>65% </a:t>
            </a:r>
            <a:r>
              <a:rPr lang="th-TH" sz="1100" spc="-20" dirty="0" smtClean="0">
                <a:latin typeface="TH SarabunPSK" pitchFamily="34" charset="-34"/>
                <a:cs typeface="TH SarabunPSK" pitchFamily="34" charset="-34"/>
              </a:rPr>
              <a:t>ของมูลค่าเงินลงทุนทั้งหมด 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ซึ่งส่วนหนึ่งเป็นผลจากสงครามการค้า</a:t>
            </a:r>
          </a:p>
        </p:txBody>
      </p:sp>
      <p:cxnSp>
        <p:nvCxnSpPr>
          <p:cNvPr id="328" name="Straight Connector 327"/>
          <p:cNvCxnSpPr/>
          <p:nvPr/>
        </p:nvCxnSpPr>
        <p:spPr>
          <a:xfrm>
            <a:off x="4845050" y="4203700"/>
            <a:ext cx="3129" cy="457200"/>
          </a:xfrm>
          <a:prstGeom prst="line">
            <a:avLst/>
          </a:prstGeom>
          <a:ln w="127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Snip Diagonal Corner Rectangle 328"/>
          <p:cNvSpPr/>
          <p:nvPr/>
        </p:nvSpPr>
        <p:spPr>
          <a:xfrm>
            <a:off x="459740" y="5035550"/>
            <a:ext cx="2011680" cy="182880"/>
          </a:xfrm>
          <a:prstGeom prst="snip2Diag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แนวโน้ม </a:t>
            </a:r>
            <a:r>
              <a:rPr lang="en-US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โลกหลัง </a:t>
            </a:r>
            <a:r>
              <a:rPr lang="en-US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COVID-19</a:t>
            </a:r>
            <a:endParaRPr lang="th-TH" sz="1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3702050" y="7653964"/>
            <a:ext cx="2514600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100" b="1" spc="-20" dirty="0" smtClean="0">
                <a:latin typeface="TH SarabunPSK" pitchFamily="34" charset="-34"/>
                <a:cs typeface="TH SarabunPSK" pitchFamily="34" charset="-34"/>
              </a:rPr>
              <a:t>Cross Border M&amp;A </a:t>
            </a:r>
            <a:r>
              <a:rPr lang="th-TH" sz="1100" b="1" spc="-20" dirty="0" smtClean="0">
                <a:latin typeface="TH SarabunPSK" pitchFamily="34" charset="-34"/>
                <a:cs typeface="TH SarabunPSK" pitchFamily="34" charset="-34"/>
              </a:rPr>
              <a:t>ของไทยมีสัดส่วนเพิ่มขึ้น</a:t>
            </a:r>
            <a:endParaRPr lang="th-TH" sz="1100" spc="-2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F91F037C-4141-4762-8EC9-BD0E20D34615}"/>
              </a:ext>
            </a:extLst>
          </p:cNvPr>
          <p:cNvSpPr/>
          <p:nvPr/>
        </p:nvSpPr>
        <p:spPr>
          <a:xfrm>
            <a:off x="4346149" y="8202148"/>
            <a:ext cx="278270" cy="266083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F91F037C-4141-4762-8EC9-BD0E20D34615}"/>
              </a:ext>
            </a:extLst>
          </p:cNvPr>
          <p:cNvSpPr/>
          <p:nvPr/>
        </p:nvSpPr>
        <p:spPr>
          <a:xfrm>
            <a:off x="4294219" y="8144382"/>
            <a:ext cx="381000" cy="381000"/>
          </a:xfrm>
          <a:prstGeom prst="ellipse">
            <a:avLst/>
          </a:prstGeom>
          <a:solidFill>
            <a:srgbClr val="FF9999">
              <a:alpha val="2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F91F037C-4141-4762-8EC9-BD0E20D34615}"/>
              </a:ext>
            </a:extLst>
          </p:cNvPr>
          <p:cNvSpPr/>
          <p:nvPr/>
        </p:nvSpPr>
        <p:spPr>
          <a:xfrm>
            <a:off x="5207660" y="8108079"/>
            <a:ext cx="332024" cy="336967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F91F037C-4141-4762-8EC9-BD0E20D34615}"/>
              </a:ext>
            </a:extLst>
          </p:cNvPr>
          <p:cNvSpPr/>
          <p:nvPr/>
        </p:nvSpPr>
        <p:spPr>
          <a:xfrm>
            <a:off x="5144160" y="8044996"/>
            <a:ext cx="457200" cy="457200"/>
          </a:xfrm>
          <a:prstGeom prst="ellipse">
            <a:avLst/>
          </a:prstGeom>
          <a:solidFill>
            <a:srgbClr val="FF9999">
              <a:alpha val="2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354" name="TextBox 353"/>
          <p:cNvSpPr txBox="1"/>
          <p:nvPr/>
        </p:nvSpPr>
        <p:spPr>
          <a:xfrm>
            <a:off x="5118760" y="8216446"/>
            <a:ext cx="548542" cy="21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33%</a:t>
            </a:r>
            <a:endParaRPr lang="th-TH" sz="1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55" name="Picture 354"/>
          <p:cNvPicPr>
            <a:picLocks noChangeAspect="1"/>
          </p:cNvPicPr>
          <p:nvPr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8166100"/>
            <a:ext cx="281516" cy="300772"/>
          </a:xfrm>
          <a:prstGeom prst="rect">
            <a:avLst/>
          </a:prstGeom>
        </p:spPr>
      </p:pic>
      <p:sp>
        <p:nvSpPr>
          <p:cNvPr id="356" name="TextBox 355"/>
          <p:cNvSpPr txBox="1"/>
          <p:nvPr/>
        </p:nvSpPr>
        <p:spPr>
          <a:xfrm>
            <a:off x="4229540" y="8401338"/>
            <a:ext cx="48164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900" dirty="0" smtClean="0">
                <a:latin typeface="TH SarabunPSK" pitchFamily="34" charset="-34"/>
                <a:cs typeface="TH SarabunPSK" pitchFamily="34" charset="-34"/>
              </a:rPr>
              <a:t>ปี 2558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5161062" y="8396022"/>
            <a:ext cx="48164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900" dirty="0" smtClean="0">
                <a:latin typeface="TH SarabunPSK" pitchFamily="34" charset="-34"/>
                <a:cs typeface="TH SarabunPSK" pitchFamily="34" charset="-34"/>
              </a:rPr>
              <a:t>ปี 2562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4628024" y="7815457"/>
            <a:ext cx="1571265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8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800" dirty="0" smtClean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 </a:t>
            </a:r>
            <a:r>
              <a:rPr lang="en-US" sz="800" dirty="0" smtClean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% </a:t>
            </a:r>
            <a:r>
              <a:rPr lang="th-TH" sz="800" dirty="0" smtClean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ของมูลค่า </a:t>
            </a:r>
            <a:r>
              <a:rPr lang="en-US" sz="800" dirty="0" smtClean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M&amp;A </a:t>
            </a:r>
            <a:r>
              <a:rPr lang="th-TH" sz="800" dirty="0" smtClean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รวมของไทย)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5759450" y="7664718"/>
            <a:ext cx="167640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มูลค่า </a:t>
            </a:r>
            <a:r>
              <a:rPr lang="en-US" sz="1100" b="1" dirty="0" smtClean="0">
                <a:latin typeface="TH SarabunPSK" pitchFamily="34" charset="-34"/>
                <a:cs typeface="TH SarabunPSK" pitchFamily="34" charset="-34"/>
              </a:rPr>
              <a:t>Deal </a:t>
            </a: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เฉลี่ยเพิ่มขึ้นถึง 2.3 เท่า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4205319" y="8265032"/>
            <a:ext cx="548542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17%</a:t>
            </a:r>
            <a:endParaRPr lang="th-TH" sz="1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5988050" y="8384901"/>
            <a:ext cx="481646" cy="2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900" dirty="0" smtClean="0">
                <a:latin typeface="TH SarabunPSK" pitchFamily="34" charset="-34"/>
                <a:cs typeface="TH SarabunPSK" pitchFamily="34" charset="-34"/>
              </a:rPr>
              <a:t>ปี 2558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5943600" y="8086236"/>
            <a:ext cx="54854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27</a:t>
            </a:r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63" name="Picture 362"/>
          <p:cNvPicPr>
            <a:picLocks noChangeAspect="1"/>
          </p:cNvPicPr>
          <p:nvPr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8238036"/>
            <a:ext cx="205316" cy="219360"/>
          </a:xfrm>
          <a:prstGeom prst="rect">
            <a:avLst/>
          </a:prstGeom>
        </p:spPr>
      </p:pic>
      <p:sp>
        <p:nvSpPr>
          <p:cNvPr id="364" name="TextBox 363"/>
          <p:cNvSpPr txBox="1"/>
          <p:nvPr/>
        </p:nvSpPr>
        <p:spPr>
          <a:xfrm>
            <a:off x="6683674" y="8392937"/>
            <a:ext cx="48164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900" dirty="0" smtClean="0">
                <a:latin typeface="TH SarabunPSK" pitchFamily="34" charset="-34"/>
                <a:cs typeface="TH SarabunPSK" pitchFamily="34" charset="-34"/>
              </a:rPr>
              <a:t>ปี 2562</a:t>
            </a:r>
          </a:p>
        </p:txBody>
      </p:sp>
      <p:pic>
        <p:nvPicPr>
          <p:cNvPr id="365" name="Picture 36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17" y="8222086"/>
            <a:ext cx="226828" cy="226828"/>
          </a:xfrm>
          <a:prstGeom prst="rect">
            <a:avLst/>
          </a:prstGeom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8136869"/>
            <a:ext cx="343232" cy="343232"/>
          </a:xfrm>
          <a:prstGeom prst="rect">
            <a:avLst/>
          </a:prstGeom>
        </p:spPr>
      </p:pic>
      <p:sp>
        <p:nvSpPr>
          <p:cNvPr id="367" name="TextBox 366"/>
          <p:cNvSpPr txBox="1"/>
          <p:nvPr/>
        </p:nvSpPr>
        <p:spPr>
          <a:xfrm>
            <a:off x="6582508" y="7994954"/>
            <a:ext cx="548542" cy="21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400" b="1" dirty="0" smtClean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90</a:t>
            </a:r>
            <a:endParaRPr lang="th-TH" sz="1000" b="1" dirty="0" smtClean="0">
              <a:solidFill>
                <a:srgbClr val="FF665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1911350" y="7479568"/>
            <a:ext cx="4572000" cy="25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“M&amp;A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เป็นเครื่องมือสำคัญในการขยายธุรกิจในต่างประเทศของไทย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86" name="Straight Connector 385"/>
          <p:cNvCxnSpPr/>
          <p:nvPr/>
        </p:nvCxnSpPr>
        <p:spPr>
          <a:xfrm>
            <a:off x="5863643" y="7778962"/>
            <a:ext cx="3129" cy="822960"/>
          </a:xfrm>
          <a:prstGeom prst="line">
            <a:avLst/>
          </a:prstGeom>
          <a:ln w="9525">
            <a:solidFill>
              <a:srgbClr val="FFC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Rectangle 390"/>
          <p:cNvSpPr/>
          <p:nvPr/>
        </p:nvSpPr>
        <p:spPr>
          <a:xfrm>
            <a:off x="6702810" y="7819723"/>
            <a:ext cx="78410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"/>
              </a:lnSpc>
            </a:pPr>
            <a:r>
              <a:rPr lang="th-TH" sz="800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หน่วย </a:t>
            </a:r>
            <a:r>
              <a:rPr lang="en-US" sz="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800" dirty="0" err="1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Mil.USD</a:t>
            </a:r>
            <a:r>
              <a:rPr lang="en-US" sz="800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800" dirty="0">
              <a:solidFill>
                <a:schemeClr val="bg2">
                  <a:lumMod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9502" y="7749214"/>
            <a:ext cx="36735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ts val="1500"/>
              </a:lnSpc>
              <a:spcAft>
                <a:spcPts val="800"/>
              </a:spcAft>
            </a:pPr>
            <a:r>
              <a:rPr lang="th-TH" sz="1400" spc="-3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แม้ </a:t>
            </a:r>
            <a:r>
              <a:rPr lang="en-US" sz="1400" spc="-3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Cross Border M&amp;A </a:t>
            </a:r>
            <a:r>
              <a:rPr lang="th-TH" sz="1400" spc="-3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ของโลกเริ่มเผชิญความท้าทาย แต่บริษัทไทยมีแนวโน้ม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ขยายการลงทุน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ต่างประเทศด้วย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อย่างต่อเนื่อง เพื่อปลดล็อก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จากข้อจำกัดภายในประเทศ เช่น ตลาดขนาดเล็ก ขาดแคลนแรงงาน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และเทคโนโลยี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ไม่ทันสมัย เป็นต้น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สะท้อนจากสัดส่วน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Cross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Border M&amp;A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ของไทยเพิ่มขึ้นแตะระดับ 33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ในปี 2562 จาก 17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ในปี 2558 ขณะเดียวกันมูลค่า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Deal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ก็มีขนาดใหญ่ขึ้นเฉลี่ยอยู่ที่ 90 ล้านดอลลาร์สหรัฐต่อ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Deal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ในปี 2562 จาก 27 ล้านดอลลาร์สหรัฐในปี 2558 หรือเพิ่มขึ้นถึง 2.3 เท่าภายใน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 ซึ่งเป็นที่คาดว่าการทำ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M&amp;A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ของไทยมี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แนวโน้มเติบโตต่อเนื่องใน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ระยะถัดไป สอดคล้องกับเทรนด์การออกไปแสวงหาโอกาสธุรกิจใหม่ๆ ในต่างประเทศของบริษัทไทย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98" name="Snip Diagonal Corner Rectangle 397"/>
          <p:cNvSpPr/>
          <p:nvPr/>
        </p:nvSpPr>
        <p:spPr>
          <a:xfrm>
            <a:off x="501650" y="7454801"/>
            <a:ext cx="1645920" cy="182880"/>
          </a:xfrm>
          <a:prstGeom prst="snip2Diag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ของไทย</a:t>
            </a:r>
            <a:endParaRPr lang="th-TH" sz="1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D3D22288-4496-4729-83F8-9BB0601A965A}"/>
              </a:ext>
            </a:extLst>
          </p:cNvPr>
          <p:cNvSpPr/>
          <p:nvPr/>
        </p:nvSpPr>
        <p:spPr>
          <a:xfrm>
            <a:off x="398523" y="7404001"/>
            <a:ext cx="255527" cy="254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8" name="Picture 2" descr="Thailand flag icon - country flag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4" y="7418282"/>
            <a:ext cx="204857" cy="2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" name="Picture 3" descr="D:\Fullppt\005-PNG이미지\magnifying-glass-189254.png">
            <a:extLst>
              <a:ext uri="{FF2B5EF4-FFF2-40B4-BE49-F238E27FC236}">
                <a16:creationId xmlns:a16="http://schemas.microsoft.com/office/drawing/2014/main" id="{E8F1937B-D93F-4C69-AF01-4A3D6DFA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8" y="7437021"/>
            <a:ext cx="208872" cy="2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" name="Picture 39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4997450"/>
            <a:ext cx="228600" cy="228600"/>
          </a:xfrm>
          <a:prstGeom prst="rect">
            <a:avLst/>
          </a:prstGeom>
        </p:spPr>
      </p:pic>
      <p:sp>
        <p:nvSpPr>
          <p:cNvPr id="406" name="Snip Diagonal Corner Rectangle 405"/>
          <p:cNvSpPr/>
          <p:nvPr/>
        </p:nvSpPr>
        <p:spPr>
          <a:xfrm>
            <a:off x="349250" y="2946400"/>
            <a:ext cx="1554480" cy="182880"/>
          </a:xfrm>
          <a:prstGeom prst="snip2Diag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รายอุตสาหกรรม</a:t>
            </a:r>
            <a:endParaRPr lang="th-TH" sz="1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8" name="Snip Diagonal Corner Rectangle 407"/>
          <p:cNvSpPr/>
          <p:nvPr/>
        </p:nvSpPr>
        <p:spPr>
          <a:xfrm>
            <a:off x="318770" y="134620"/>
            <a:ext cx="1554480" cy="182880"/>
          </a:xfrm>
          <a:prstGeom prst="snip2Diag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en-US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รายภูมิภาค</a:t>
            </a:r>
            <a:endParaRPr lang="th-TH" sz="1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" name="Picture 40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88900"/>
            <a:ext cx="264887" cy="264887"/>
          </a:xfrm>
          <a:prstGeom prst="rect">
            <a:avLst/>
          </a:prstGeom>
        </p:spPr>
      </p:pic>
      <p:pic>
        <p:nvPicPr>
          <p:cNvPr id="410" name="Picture 40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908300"/>
            <a:ext cx="237973" cy="237973"/>
          </a:xfrm>
          <a:prstGeom prst="rect">
            <a:avLst/>
          </a:prstGeom>
        </p:spPr>
      </p:pic>
      <p:sp>
        <p:nvSpPr>
          <p:cNvPr id="412" name="TextBox 411"/>
          <p:cNvSpPr txBox="1"/>
          <p:nvPr/>
        </p:nvSpPr>
        <p:spPr>
          <a:xfrm>
            <a:off x="4737004" y="8805259"/>
            <a:ext cx="2225990" cy="20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  <a:buClr>
                <a:schemeClr val="accent5">
                  <a:lumMod val="75000"/>
                </a:schemeClr>
              </a:buClr>
              <a:buSzPct val="80000"/>
            </a:pP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ตัวอย่าง</a:t>
            </a:r>
            <a:r>
              <a:rPr lang="en-US" sz="1100" b="1" dirty="0" smtClean="0">
                <a:latin typeface="TH SarabunPSK" pitchFamily="34" charset="-34"/>
                <a:cs typeface="TH SarabunPSK" pitchFamily="34" charset="-34"/>
              </a:rPr>
              <a:t> Cross Border M&amp;A </a:t>
            </a: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ของบริษัทไทย</a:t>
            </a:r>
          </a:p>
        </p:txBody>
      </p:sp>
      <p:pic>
        <p:nvPicPr>
          <p:cNvPr id="413" name="Picture 41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42" y="8971817"/>
            <a:ext cx="196546" cy="196546"/>
          </a:xfrm>
          <a:prstGeom prst="rect">
            <a:avLst/>
          </a:prstGeom>
        </p:spPr>
      </p:pic>
      <p:sp>
        <p:nvSpPr>
          <p:cNvPr id="414" name="TextBox 413"/>
          <p:cNvSpPr txBox="1"/>
          <p:nvPr/>
        </p:nvSpPr>
        <p:spPr>
          <a:xfrm>
            <a:off x="4727950" y="9050602"/>
            <a:ext cx="481646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th-TH" sz="800" b="1" dirty="0" smtClean="0">
                <a:latin typeface="TH SarabunPSK" pitchFamily="34" charset="-34"/>
                <a:cs typeface="TH SarabunPSK" pitchFamily="34" charset="-34"/>
              </a:rPr>
              <a:t>สเปน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5071125" y="8947862"/>
            <a:ext cx="797335" cy="3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b="1" dirty="0" smtClean="0">
                <a:latin typeface="TH SarabunPSK" pitchFamily="34" charset="-34"/>
                <a:cs typeface="TH SarabunPSK" pitchFamily="34" charset="-34"/>
              </a:rPr>
              <a:t>NH Hotel </a:t>
            </a:r>
            <a:r>
              <a:rPr lang="en-US" sz="7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700" dirty="0" smtClean="0">
                <a:latin typeface="TH SarabunPSK" pitchFamily="34" charset="-34"/>
                <a:cs typeface="TH SarabunPSK" pitchFamily="34" charset="-34"/>
              </a:rPr>
              <a:t>โรงแรม)</a:t>
            </a:r>
            <a:r>
              <a:rPr lang="en-US" sz="7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sz="800" b="1" dirty="0" smtClean="0">
                <a:latin typeface="TH SarabunPSK" pitchFamily="34" charset="-34"/>
                <a:cs typeface="TH SarabunPSK" pitchFamily="34" charset="-34"/>
              </a:rPr>
              <a:t> 2.7 </a:t>
            </a:r>
            <a:r>
              <a:rPr lang="en-US" sz="800" dirty="0" err="1" smtClean="0">
                <a:latin typeface="TH SarabunPSK" pitchFamily="34" charset="-34"/>
                <a:cs typeface="TH SarabunPSK" pitchFamily="34" charset="-34"/>
              </a:rPr>
              <a:t>Bil.USD</a:t>
            </a:r>
            <a:endParaRPr lang="th-TH" sz="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6" name="TextBox 415"/>
          <p:cNvSpPr txBox="1"/>
          <p:nvPr/>
        </p:nvSpPr>
        <p:spPr>
          <a:xfrm>
            <a:off x="4735597" y="9392190"/>
            <a:ext cx="481646" cy="28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th-TH" sz="800" b="1" dirty="0" smtClean="0">
                <a:latin typeface="TH SarabunPSK" pitchFamily="34" charset="-34"/>
                <a:cs typeface="TH SarabunPSK" pitchFamily="34" charset="-34"/>
              </a:rPr>
              <a:t>เวียดนาม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5079338" y="9306006"/>
            <a:ext cx="797335" cy="3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b="1" dirty="0" smtClean="0">
                <a:latin typeface="TH SarabunPSK" pitchFamily="34" charset="-34"/>
                <a:cs typeface="TH SarabunPSK" pitchFamily="34" charset="-34"/>
              </a:rPr>
              <a:t>Big C </a:t>
            </a:r>
            <a:r>
              <a:rPr lang="en-US" sz="7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700" dirty="0" smtClean="0">
                <a:latin typeface="TH SarabunPSK" pitchFamily="34" charset="-34"/>
                <a:cs typeface="TH SarabunPSK" pitchFamily="34" charset="-34"/>
              </a:rPr>
              <a:t>ค้าปลีก</a:t>
            </a:r>
            <a:r>
              <a:rPr lang="en-US" sz="700" dirty="0" smtClean="0"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en-US" sz="7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sz="800" b="1" dirty="0" smtClean="0">
                <a:latin typeface="TH SarabunPSK" pitchFamily="34" charset="-34"/>
                <a:cs typeface="TH SarabunPSK" pitchFamily="34" charset="-34"/>
              </a:rPr>
              <a:t> 1.1 </a:t>
            </a:r>
            <a:r>
              <a:rPr lang="en-US" sz="800" dirty="0" err="1" smtClean="0">
                <a:latin typeface="TH SarabunPSK" pitchFamily="34" charset="-34"/>
                <a:cs typeface="TH SarabunPSK" pitchFamily="34" charset="-34"/>
              </a:rPr>
              <a:t>Bil.USD</a:t>
            </a:r>
            <a:endParaRPr lang="th-TH" sz="8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8" name="Picture 41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30" y="9323947"/>
            <a:ext cx="173394" cy="173394"/>
          </a:xfrm>
          <a:prstGeom prst="rect">
            <a:avLst/>
          </a:prstGeom>
        </p:spPr>
      </p:pic>
      <p:pic>
        <p:nvPicPr>
          <p:cNvPr id="419" name="Picture 41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13" y="8981601"/>
            <a:ext cx="149582" cy="149582"/>
          </a:xfrm>
          <a:prstGeom prst="rect">
            <a:avLst/>
          </a:prstGeom>
        </p:spPr>
      </p:pic>
      <p:pic>
        <p:nvPicPr>
          <p:cNvPr id="420" name="Picture 41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04" y="9339375"/>
            <a:ext cx="149582" cy="149582"/>
          </a:xfrm>
          <a:prstGeom prst="rect">
            <a:avLst/>
          </a:prstGeom>
        </p:spPr>
      </p:pic>
      <p:pic>
        <p:nvPicPr>
          <p:cNvPr id="421" name="Picture 4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07" y="8999606"/>
            <a:ext cx="149582" cy="149582"/>
          </a:xfrm>
          <a:prstGeom prst="rect">
            <a:avLst/>
          </a:prstGeom>
        </p:spPr>
      </p:pic>
      <p:sp>
        <p:nvSpPr>
          <p:cNvPr id="422" name="TextBox 421"/>
          <p:cNvSpPr txBox="1"/>
          <p:nvPr/>
        </p:nvSpPr>
        <p:spPr>
          <a:xfrm>
            <a:off x="6549611" y="8970435"/>
            <a:ext cx="898121" cy="3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b="1" dirty="0" smtClean="0">
                <a:latin typeface="TH SarabunPSK" pitchFamily="34" charset="-34"/>
                <a:cs typeface="TH SarabunPSK" pitchFamily="34" charset="-34"/>
              </a:rPr>
              <a:t>Huntsman </a:t>
            </a: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เคมีภัณฑ์</a:t>
            </a:r>
            <a:r>
              <a:rPr lang="en-US" sz="800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8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sz="800" b="1" dirty="0" smtClean="0"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en-US" sz="800" dirty="0" err="1" smtClean="0">
                <a:latin typeface="TH SarabunPSK" pitchFamily="34" charset="-34"/>
                <a:cs typeface="TH SarabunPSK" pitchFamily="34" charset="-34"/>
              </a:rPr>
              <a:t>Bil.USD</a:t>
            </a:r>
            <a:endParaRPr lang="th-TH" sz="8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23" name="Picture 42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60" y="8925061"/>
            <a:ext cx="192439" cy="268756"/>
          </a:xfrm>
          <a:prstGeom prst="rect">
            <a:avLst/>
          </a:prstGeom>
        </p:spPr>
      </p:pic>
      <p:pic>
        <p:nvPicPr>
          <p:cNvPr id="424" name="Picture 42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24" y="9336608"/>
            <a:ext cx="149582" cy="149582"/>
          </a:xfrm>
          <a:prstGeom prst="rect">
            <a:avLst/>
          </a:prstGeom>
        </p:spPr>
      </p:pic>
      <p:sp>
        <p:nvSpPr>
          <p:cNvPr id="425" name="TextBox 424"/>
          <p:cNvSpPr txBox="1"/>
          <p:nvPr/>
        </p:nvSpPr>
        <p:spPr>
          <a:xfrm>
            <a:off x="6571083" y="9257821"/>
            <a:ext cx="80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b="1" dirty="0" err="1" smtClean="0">
                <a:latin typeface="TH SarabunPSK" pitchFamily="34" charset="-34"/>
                <a:cs typeface="TH SarabunPSK" pitchFamily="34" charset="-34"/>
              </a:rPr>
              <a:t>Fajar</a:t>
            </a:r>
            <a:r>
              <a:rPr lang="en-US" sz="800" b="1" dirty="0" smtClean="0">
                <a:latin typeface="TH SarabunPSK" pitchFamily="34" charset="-34"/>
                <a:cs typeface="TH SarabunPSK" pitchFamily="34" charset="-34"/>
              </a:rPr>
              <a:t> Surya </a:t>
            </a:r>
            <a:r>
              <a:rPr lang="en-US" sz="800" b="1" dirty="0" err="1" smtClean="0">
                <a:latin typeface="TH SarabunPSK" pitchFamily="34" charset="-34"/>
                <a:cs typeface="TH SarabunPSK" pitchFamily="34" charset="-34"/>
              </a:rPr>
              <a:t>Wisesa</a:t>
            </a:r>
            <a:r>
              <a:rPr lang="en-US" sz="8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lnSpc>
                <a:spcPts val="800"/>
              </a:lnSpc>
            </a:pP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บรรจุภัณฑ์</a:t>
            </a:r>
            <a:r>
              <a:rPr lang="en-US" sz="800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800"/>
              </a:lnSpc>
            </a:pP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sz="800" b="1" dirty="0" smtClean="0">
                <a:latin typeface="TH SarabunPSK" pitchFamily="34" charset="-34"/>
                <a:cs typeface="TH SarabunPSK" pitchFamily="34" charset="-34"/>
              </a:rPr>
              <a:t> 665 </a:t>
            </a:r>
            <a:r>
              <a:rPr lang="en-US" sz="800" dirty="0" err="1" smtClean="0">
                <a:latin typeface="TH SarabunPSK" pitchFamily="34" charset="-34"/>
                <a:cs typeface="TH SarabunPSK" pitchFamily="34" charset="-34"/>
              </a:rPr>
              <a:t>Mil.USD</a:t>
            </a:r>
            <a:endParaRPr lang="th-TH" sz="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6209435" y="9048726"/>
            <a:ext cx="481646" cy="28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th-TH" sz="800" b="1" dirty="0" smtClean="0">
                <a:latin typeface="TH SarabunPSK" pitchFamily="34" charset="-34"/>
                <a:cs typeface="TH SarabunPSK" pitchFamily="34" charset="-34"/>
              </a:rPr>
              <a:t>สหรัฐฯ</a:t>
            </a:r>
          </a:p>
        </p:txBody>
      </p:sp>
      <p:sp>
        <p:nvSpPr>
          <p:cNvPr id="427" name="TextBox 426"/>
          <p:cNvSpPr txBox="1"/>
          <p:nvPr/>
        </p:nvSpPr>
        <p:spPr>
          <a:xfrm>
            <a:off x="6174810" y="9415340"/>
            <a:ext cx="56642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th-TH" sz="800" b="1" dirty="0" smtClean="0">
                <a:latin typeface="TH SarabunPSK" pitchFamily="34" charset="-34"/>
                <a:cs typeface="TH SarabunPSK" pitchFamily="34" charset="-34"/>
              </a:rPr>
              <a:t>อินโดนีเซีย</a:t>
            </a:r>
          </a:p>
        </p:txBody>
      </p:sp>
      <p:pic>
        <p:nvPicPr>
          <p:cNvPr id="428" name="Picture 42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99" y="9307257"/>
            <a:ext cx="187593" cy="187593"/>
          </a:xfrm>
          <a:prstGeom prst="rect">
            <a:avLst/>
          </a:prstGeom>
        </p:spPr>
      </p:pic>
      <p:sp>
        <p:nvSpPr>
          <p:cNvPr id="430" name="TextBox 429"/>
          <p:cNvSpPr txBox="1"/>
          <p:nvPr/>
        </p:nvSpPr>
        <p:spPr>
          <a:xfrm>
            <a:off x="4083050" y="8954539"/>
            <a:ext cx="746806" cy="30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Minor International</a:t>
            </a:r>
            <a:endParaRPr lang="th-TH" sz="9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5680740" y="8956657"/>
            <a:ext cx="544787" cy="30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Indorama Ventures</a:t>
            </a:r>
            <a:endParaRPr lang="th-TH" sz="9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5684276" y="9277702"/>
            <a:ext cx="725542" cy="40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Siam 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Cement </a:t>
            </a:r>
          </a:p>
          <a:p>
            <a:pPr>
              <a:lnSpc>
                <a:spcPts val="800"/>
              </a:lnSpc>
            </a:pP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Group</a:t>
            </a:r>
            <a:endParaRPr lang="th-TH" sz="9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4085458" y="9326383"/>
            <a:ext cx="62314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Central Group</a:t>
            </a:r>
            <a:endParaRPr lang="th-TH" sz="9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730250" y="2481586"/>
            <a:ext cx="23622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คำนวณโดยฝ่ายวิจัยธุรกิจ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EXIM BANK</a:t>
            </a: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จากข้อมูลของ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Bloomberg </a:t>
            </a: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IMF</a:t>
            </a:r>
            <a:endParaRPr lang="th-TH" sz="800" spc="-1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3168649" y="2298700"/>
            <a:ext cx="231801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คำนวณโดยฝ่ายวิจัยธุรกิจ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EXIM BANK</a:t>
            </a: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จากข้อมูลของ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Bloomberg</a:t>
            </a:r>
            <a:endParaRPr lang="th-TH" sz="800" spc="-1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1" name="TextBox 440"/>
          <p:cNvSpPr txBox="1"/>
          <p:nvPr/>
        </p:nvSpPr>
        <p:spPr>
          <a:xfrm>
            <a:off x="4092914" y="4670765"/>
            <a:ext cx="213008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คำนวณโดยฝ่ายวิจัยธุรกิจ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EXIM BANK</a:t>
            </a: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จากข้อมูลของ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Bloomberg</a:t>
            </a:r>
            <a:endParaRPr lang="th-TH" sz="800" spc="-10" dirty="0" smtClean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42" name="Straight Connector 441"/>
          <p:cNvCxnSpPr/>
          <p:nvPr/>
        </p:nvCxnSpPr>
        <p:spPr>
          <a:xfrm>
            <a:off x="6597650" y="4203700"/>
            <a:ext cx="3129" cy="457200"/>
          </a:xfrm>
          <a:prstGeom prst="line">
            <a:avLst/>
          </a:prstGeom>
          <a:ln w="127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Box 442"/>
          <p:cNvSpPr txBox="1"/>
          <p:nvPr/>
        </p:nvSpPr>
        <p:spPr>
          <a:xfrm>
            <a:off x="4279754" y="6452488"/>
            <a:ext cx="212857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คำนวณโดยฝ่ายวิจัยธุรกิจ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EXIM BANK</a:t>
            </a: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จากข้อมูลของ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Bloomberg</a:t>
            </a:r>
            <a:endParaRPr lang="th-TH" sz="800" spc="-1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4203700"/>
            <a:ext cx="304800" cy="304800"/>
          </a:xfrm>
          <a:prstGeom prst="rect">
            <a:avLst/>
          </a:prstGeom>
        </p:spPr>
      </p:pic>
      <p:sp>
        <p:nvSpPr>
          <p:cNvPr id="445" name="TextBox 444"/>
          <p:cNvSpPr txBox="1"/>
          <p:nvPr/>
        </p:nvSpPr>
        <p:spPr>
          <a:xfrm>
            <a:off x="4083050" y="8547100"/>
            <a:ext cx="21336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คำนวณโดยฝ่ายวิจัยธุรกิจ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EXIM BANK</a:t>
            </a:r>
            <a:r>
              <a:rPr lang="th-TH" sz="800" spc="-1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800" spc="-10" dirty="0">
                <a:latin typeface="TH SarabunPSK" pitchFamily="34" charset="-34"/>
                <a:cs typeface="TH SarabunPSK" pitchFamily="34" charset="-34"/>
              </a:rPr>
              <a:t>จากข้อมูลของ</a:t>
            </a:r>
            <a:r>
              <a:rPr lang="en-US" sz="80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" spc="-10" dirty="0" smtClean="0">
                <a:latin typeface="TH SarabunPSK" pitchFamily="34" charset="-34"/>
                <a:cs typeface="TH SarabunPSK" pitchFamily="34" charset="-34"/>
              </a:rPr>
              <a:t>Oxford Economics</a:t>
            </a:r>
            <a:endParaRPr lang="th-TH" sz="800" spc="-1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3930650" y="9613901"/>
            <a:ext cx="35052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</a:pPr>
            <a:r>
              <a:rPr lang="th-TH" sz="650" spc="-1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650" spc="-1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650" spc="-10" dirty="0" smtClean="0">
                <a:latin typeface="TH SarabunPSK" pitchFamily="34" charset="-34"/>
                <a:cs typeface="TH SarabunPSK" pitchFamily="34" charset="-34"/>
              </a:rPr>
              <a:t> รวบรวมโดย</a:t>
            </a:r>
            <a:r>
              <a:rPr lang="th-TH" sz="650" spc="-10" dirty="0">
                <a:latin typeface="TH SarabunPSK" pitchFamily="34" charset="-34"/>
                <a:cs typeface="TH SarabunPSK" pitchFamily="34" charset="-34"/>
              </a:rPr>
              <a:t>ฝ่ายวิจัยธุรกิจ</a:t>
            </a:r>
            <a:r>
              <a:rPr lang="en-US" sz="650" spc="-1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650" spc="-10" dirty="0" smtClean="0">
                <a:latin typeface="TH SarabunPSK" pitchFamily="34" charset="-34"/>
                <a:cs typeface="TH SarabunPSK" pitchFamily="34" charset="-34"/>
              </a:rPr>
              <a:t>EXIM BANK </a:t>
            </a:r>
            <a:r>
              <a:rPr lang="th-TH" sz="650" spc="-10" dirty="0" smtClean="0">
                <a:latin typeface="TH SarabunPSK" pitchFamily="34" charset="-34"/>
                <a:cs typeface="TH SarabunPSK" pitchFamily="34" charset="-34"/>
              </a:rPr>
              <a:t>จากข้อมูลของ </a:t>
            </a:r>
            <a:r>
              <a:rPr lang="en-US" sz="650" spc="-10" dirty="0" smtClean="0">
                <a:latin typeface="TH SarabunPSK" pitchFamily="34" charset="-34"/>
                <a:cs typeface="TH SarabunPSK" pitchFamily="34" charset="-34"/>
              </a:rPr>
              <a:t>The Hotel Property Team, Indorama Ventures, Nikkei Asian Review, The Insider Stories</a:t>
            </a:r>
            <a:endParaRPr lang="th-TH" sz="650" spc="-1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723058" y="2365802"/>
            <a:ext cx="1600200" cy="502702"/>
          </a:xfrm>
          <a:prstGeom prst="rect">
            <a:avLst/>
          </a:prstGeom>
          <a:noFill/>
          <a:ln>
            <a:solidFill>
              <a:srgbClr val="FF7C8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thaiDist">
              <a:lnSpc>
                <a:spcPts val="800"/>
              </a:lnSpc>
            </a:pPr>
            <a:r>
              <a:rPr lang="th-TH" sz="1000" b="1" spc="-20" dirty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ข้อสังเกต </a:t>
            </a:r>
            <a:r>
              <a:rPr lang="en-US" sz="1000" b="1" spc="-20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000" b="1" spc="-20" dirty="0">
                <a:solidFill>
                  <a:srgbClr val="FF6657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900" spc="-10" dirty="0">
                <a:latin typeface="TH SarabunPSK" pitchFamily="34" charset="-34"/>
                <a:cs typeface="TH SarabunPSK" pitchFamily="34" charset="-34"/>
              </a:rPr>
              <a:t>ในช่วง </a:t>
            </a:r>
            <a:r>
              <a:rPr lang="en-US" sz="900" spc="-10" dirty="0">
                <a:latin typeface="TH SarabunPSK" pitchFamily="34" charset="-34"/>
                <a:cs typeface="TH SarabunPSK" pitchFamily="34" charset="-34"/>
              </a:rPr>
              <a:t>2-3 </a:t>
            </a:r>
            <a:r>
              <a:rPr lang="th-TH" sz="900" spc="-10" dirty="0">
                <a:latin typeface="TH SarabunPSK" pitchFamily="34" charset="-34"/>
                <a:cs typeface="TH SarabunPSK" pitchFamily="34" charset="-34"/>
              </a:rPr>
              <a:t>ปีที่ผ่านมา </a:t>
            </a:r>
            <a:r>
              <a:rPr lang="th-TH" sz="900" spc="-10" dirty="0" smtClean="0">
                <a:latin typeface="TH SarabunPSK" pitchFamily="34" charset="-34"/>
                <a:cs typeface="TH SarabunPSK" pitchFamily="34" charset="-34"/>
              </a:rPr>
              <a:t>รัฐวิสาหกิจของซาอุดีอาระเบีย สหรัฐ</a:t>
            </a:r>
            <a:r>
              <a:rPr lang="th-TH" sz="900" spc="-10" dirty="0">
                <a:latin typeface="TH SarabunPSK" pitchFamily="34" charset="-34"/>
                <a:cs typeface="TH SarabunPSK" pitchFamily="34" charset="-34"/>
              </a:rPr>
              <a:t>อาหรับเอ</a:t>
            </a:r>
            <a:r>
              <a:rPr lang="th-TH" sz="900" spc="-10" dirty="0" smtClean="0">
                <a:latin typeface="TH SarabunPSK" pitchFamily="34" charset="-34"/>
                <a:cs typeface="TH SarabunPSK" pitchFamily="34" charset="-34"/>
              </a:rPr>
              <a:t>มิเรตส์ และกาตาร์ ทำ</a:t>
            </a:r>
            <a:r>
              <a:rPr lang="en-US" sz="900" spc="-10" dirty="0" smtClean="0">
                <a:latin typeface="TH SarabunPSK" pitchFamily="34" charset="-34"/>
                <a:cs typeface="TH SarabunPSK" pitchFamily="34" charset="-34"/>
              </a:rPr>
              <a:t> M&amp;A </a:t>
            </a:r>
            <a:r>
              <a:rPr lang="th-TH" sz="900" spc="-10" dirty="0" smtClean="0">
                <a:latin typeface="TH SarabunPSK" pitchFamily="34" charset="-34"/>
                <a:cs typeface="TH SarabunPSK" pitchFamily="34" charset="-34"/>
              </a:rPr>
              <a:t>ขนาดใหญ่ภายในประเทศ จึงทำให้มูลค่า </a:t>
            </a:r>
            <a:r>
              <a:rPr lang="en-US" sz="900" spc="-10" dirty="0" smtClean="0">
                <a:latin typeface="TH SarabunPSK" pitchFamily="34" charset="-34"/>
                <a:cs typeface="TH SarabunPSK" pitchFamily="34" charset="-34"/>
              </a:rPr>
              <a:t>M&amp;A </a:t>
            </a:r>
            <a:r>
              <a:rPr lang="th-TH" sz="900" spc="-10" dirty="0" smtClean="0">
                <a:latin typeface="TH SarabunPSK" pitchFamily="34" charset="-34"/>
                <a:cs typeface="TH SarabunPSK" pitchFamily="34" charset="-34"/>
              </a:rPr>
              <a:t>ของตะวันออกกลางขยายตัวสูง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7666" y="10116981"/>
            <a:ext cx="3236784" cy="639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สิงหาคม </a:t>
            </a:r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2563 </a:t>
            </a:r>
          </a:p>
          <a:p>
            <a:pPr>
              <a:lnSpc>
                <a:spcPts val="1400"/>
              </a:lnSpc>
            </a:pPr>
            <a:r>
              <a:rPr lang="th-TH" sz="1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สื่อสารองค์กร ฝ่ายพัฒนาความยั่งยืนและสื่อสาร</a:t>
            </a:r>
            <a:r>
              <a:rPr lang="th-TH" sz="1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องค์กร</a:t>
            </a:r>
            <a:endParaRPr lang="en-US" sz="1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ts val="1400"/>
              </a:lnSpc>
            </a:pP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</a:t>
            </a:r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0 2271 3700, 0 2278 0047, 0 2617 2111 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 </a:t>
            </a:r>
            <a:r>
              <a:rPr lang="en-US" sz="1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4120-4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47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5023</TotalTime>
  <Words>1580</Words>
  <Application>Microsoft Office PowerPoint</Application>
  <PresentationFormat>Custom</PresentationFormat>
  <Paragraphs>168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TH Sarabun New</vt:lpstr>
      <vt:lpstr>Calibri</vt:lpstr>
      <vt:lpstr>TH SarabunPSK</vt:lpstr>
      <vt:lpstr>Tahoma</vt:lpstr>
      <vt:lpstr>Cordia New</vt:lpstr>
      <vt:lpstr>맑은 고딕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Policy Briefs</dc:title>
  <dc:creator>user</dc:creator>
  <cp:lastModifiedBy>support</cp:lastModifiedBy>
  <cp:revision>548</cp:revision>
  <cp:lastPrinted>2020-08-07T04:32:34Z</cp:lastPrinted>
  <dcterms:created xsi:type="dcterms:W3CDTF">2006-08-16T00:00:00Z</dcterms:created>
  <dcterms:modified xsi:type="dcterms:W3CDTF">2020-08-10T05:17:48Z</dcterms:modified>
  <dc:identifier>DAD3vN0rvBs</dc:identifier>
</cp:coreProperties>
</file>