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1C1FE7-97EB-40BF-B48F-B186CA7F9891}">
          <p14:sldIdLst>
            <p14:sldId id="258"/>
          </p14:sldIdLst>
        </p14:section>
        <p14:section name="Untitled Section" id="{2B01350A-9684-41D1-AE8B-2203DAA4FE8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627998"/>
    <a:srgbClr val="44546A"/>
    <a:srgbClr val="EBF0F9"/>
    <a:srgbClr val="E2E9F6"/>
    <a:srgbClr val="F9F9F9"/>
    <a:srgbClr val="FFFFFF"/>
    <a:srgbClr val="F0F0F0"/>
    <a:srgbClr val="004386"/>
    <a:srgbClr val="EC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214" d="100"/>
          <a:sy n="214" d="100"/>
        </p:scale>
        <p:origin x="-1086" y="-87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101\&#3626;&#3656;&#3623;&#3609;&#3649;&#3585;&#3657;&#3652;&#3586;&#3611;&#3633;&#3597;&#3627;&#3634;&#3627;&#3609;&#3637;&#3657;&#3626;&#3636;&#3609;&#3616;&#3634;&#3588;&#3611;&#3619;&#3632;&#3594;&#3634;&#3594;&#3609;\Toey\0000%20&#3649;&#3606;&#3621;&#3591;&#3586;&#3656;&#3634;&#3623;%20&#3619;&#3634;&#3618;&#3591;&#3634;&#3609;&#3588;&#3623;&#3634;&#3617;&#3588;&#3639;&#3610;&#3627;&#3609;&#3657;&#3634;&#3627;&#3609;&#3637;&#3657;&#3609;&#3629;&#3585;&#3619;&#3632;&#3610;&#3610;&#3611;&#3619;&#3632;&#3592;&#3635;&#3648;&#3604;&#3639;&#3629;&#3609;\2019-01%20&#3648;&#3604;&#3639;&#3629;&#3609;%20&#3608;.&#3588;.%2061\2018-9-12%20&#3626;&#3606;&#3636;&#3605;&#3636;&#3626;&#3636;&#3609;&#3648;&#3594;&#3639;&#3656;&#3629;&#3614;&#3636;&#3650;&#3585;&#3652;&#3615;&#3649;&#3609;&#3609;&#3595;&#3660;%20(&#3608;.&#3588;.59-&#3585;.&#3618;.61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101\&#3626;&#3656;&#3623;&#3609;&#3649;&#3585;&#3657;&#3652;&#3586;&#3611;&#3633;&#3597;&#3627;&#3634;&#3627;&#3609;&#3637;&#3657;&#3626;&#3636;&#3609;&#3616;&#3634;&#3588;&#3611;&#3619;&#3632;&#3594;&#3634;&#3594;&#3609;\Toey\0000%20&#3649;&#3606;&#3621;&#3591;&#3586;&#3656;&#3634;&#3623;%20&#3619;&#3634;&#3618;&#3591;&#3634;&#3609;&#3588;&#3623;&#3634;&#3617;&#3588;&#3639;&#3610;&#3627;&#3609;&#3657;&#3634;&#3627;&#3609;&#3637;&#3657;&#3609;&#3629;&#3585;&#3619;&#3632;&#3610;&#3610;&#3611;&#3619;&#3632;&#3592;&#3635;&#3648;&#3604;&#3639;&#3629;&#3609;\2018-04%20&#3648;&#3604;&#3639;&#3629;&#3609;%20&#3617;&#3637;.&#3588;.%2061\2018-4-5%20&#3626;&#3606;&#3636;&#3605;&#3636;&#3626;&#3636;&#3609;&#3648;&#3594;&#3639;&#3656;&#3629;&#3614;&#3636;&#3650;&#3585;&#3652;&#3615;&#3649;&#3609;&#3609;&#3595;&#3660;%20(&#3608;.&#3588;.59-&#3617;&#3637;.&#3588;.6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สถิติการอนุมัติสินเชื่อ</a:t>
            </a:r>
            <a:endParaRPr lang="en-US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>
        <c:manualLayout>
          <c:xMode val="edge"/>
          <c:yMode val="edge"/>
          <c:x val="0.31483889327881281"/>
          <c:y val="2.598708994111366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960454588612686"/>
          <c:y val="0.2008617891968188"/>
          <c:w val="0.8355148336256335"/>
          <c:h val="0.5521704131046960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report!$I$25</c:f>
              <c:strCache>
                <c:ptCount val="1"/>
                <c:pt idx="0">
                  <c:v>มีหลักประกัน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97417988222733E-3"/>
                </c:manualLayout>
              </c:layout>
              <c:tx>
                <c:rich>
                  <a:bodyPr/>
                  <a:lstStyle/>
                  <a:p>
                    <a:fld id="{9A4D91EF-F7E6-472D-8E8E-C9BE0AC6FA4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B68-401B-80BB-25F7A5DCD9C4}"/>
                </c:ext>
              </c:extLst>
            </c:dLbl>
            <c:dLbl>
              <c:idx val="1"/>
              <c:layout>
                <c:manualLayout>
                  <c:x val="0"/>
                  <c:y val="4.6776761894004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F1-4DC0-B53E-523CA2FE5A86}"/>
                </c:ext>
              </c:extLst>
            </c:dLbl>
            <c:dLbl>
              <c:idx val="2"/>
              <c:layout>
                <c:manualLayout>
                  <c:x val="0"/>
                  <c:y val="5.1974179882227231E-2"/>
                </c:manualLayout>
              </c:layout>
              <c:tx>
                <c:rich>
                  <a:bodyPr/>
                  <a:lstStyle/>
                  <a:p>
                    <a:fld id="{9B532248-47FF-40DD-8EEB-0AE136FCF36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BA4-4873-8965-5510BC067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report!$J$25:$L$25</c:f>
              <c:numCache>
                <c:formatCode>_(* #,##0.00_);_(* \(#,##0.00\);_(* "-"??_);_(@_)</c:formatCode>
                <c:ptCount val="3"/>
                <c:pt idx="0">
                  <c:v>2015.14</c:v>
                </c:pt>
                <c:pt idx="1">
                  <c:v>2163.39</c:v>
                </c:pt>
                <c:pt idx="2">
                  <c:v>2310.25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A4-4873-8965-5510BC067F68}"/>
            </c:ext>
          </c:extLst>
        </c:ser>
        <c:ser>
          <c:idx val="2"/>
          <c:order val="2"/>
          <c:tx>
            <c:strRef>
              <c:f>report!$I$26</c:f>
              <c:strCache>
                <c:ptCount val="1"/>
                <c:pt idx="0">
                  <c:v>ไม่มีหลักประกัน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>
                    <a:latin typeface="TH SarabunPSK" panose="020B0500040200020003" pitchFamily="34" charset="-34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report!$J$26:$L$26</c:f>
              <c:numCache>
                <c:formatCode>_(* #,##0.00_);_(* \(#,##0.00\);_(* "-"??_);_(@_)</c:formatCode>
                <c:ptCount val="3"/>
                <c:pt idx="0">
                  <c:v>1610.46</c:v>
                </c:pt>
                <c:pt idx="1">
                  <c:v>1779.61</c:v>
                </c:pt>
                <c:pt idx="2">
                  <c:v>1934.95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A4-4873-8965-5510BC067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2405376"/>
        <c:axId val="35642688"/>
      </c:barChart>
      <c:lineChart>
        <c:grouping val="standard"/>
        <c:varyColors val="0"/>
        <c:ser>
          <c:idx val="0"/>
          <c:order val="0"/>
          <c:tx>
            <c:strRef>
              <c:f>report!$I$27</c:f>
              <c:strCache>
                <c:ptCount val="1"/>
                <c:pt idx="0">
                  <c:v>อนุมัติสะสมรวม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>
                  <a:lumMod val="75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962141417977693"/>
                  <c:y val="-5.19741798822273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50" b="1">
                      <a:solidFill>
                        <a:schemeClr val="tx1"/>
                      </a:solidFill>
                      <a:latin typeface="TH SarabunPSK" panose="020B0500040200020003" pitchFamily="34" charset="-34"/>
                      <a:cs typeface="TH SarabunPSK" panose="020B0500040200020003" pitchFamily="34" charset="-34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94727252325242"/>
                      <c:h val="0.118839166923468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DF1-4DC0-B53E-523CA2FE5A86}"/>
                </c:ext>
              </c:extLst>
            </c:dLbl>
            <c:dLbl>
              <c:idx val="1"/>
              <c:layout>
                <c:manualLayout>
                  <c:x val="-6.975924820089402E-2"/>
                  <c:y val="-4.6776761894004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F1-4DC0-B53E-523CA2FE5A86}"/>
                </c:ext>
              </c:extLst>
            </c:dLbl>
            <c:dLbl>
              <c:idx val="2"/>
              <c:layout>
                <c:manualLayout>
                  <c:x val="-5.9793641315052069E-2"/>
                  <c:y val="-5.7171597870450085E-2"/>
                </c:manualLayout>
              </c:layout>
              <c:tx>
                <c:rich>
                  <a:bodyPr/>
                  <a:lstStyle/>
                  <a:p>
                    <a:fld id="{E5579A83-78DB-494F-BD9F-27B623F186A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DF1-4DC0-B53E-523CA2FE5A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>
                    <a:latin typeface="TH SarabunPSK" panose="020B0500040200020003" pitchFamily="34" charset="-34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report!$J$27:$L$27</c:f>
              <c:numCache>
                <c:formatCode>_(* #,##0.00_);_(* \(#,##0.00\);_(* "-"??_);_(@_)</c:formatCode>
                <c:ptCount val="3"/>
                <c:pt idx="0">
                  <c:v>3625.6</c:v>
                </c:pt>
                <c:pt idx="1">
                  <c:v>3943</c:v>
                </c:pt>
                <c:pt idx="2">
                  <c:v>4245.2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BA4-4873-8965-5510BC067F68}"/>
            </c:ext>
          </c:extLst>
        </c:ser>
        <c:ser>
          <c:idx val="3"/>
          <c:order val="3"/>
          <c:tx>
            <c:strRef>
              <c:f>report!$I$28</c:f>
              <c:strCache>
                <c:ptCount val="1"/>
                <c:pt idx="0">
                  <c:v>คงค้าง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3218428054988182E-2"/>
                  <c:y val="-4.6776761894004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F1-4DC0-B53E-523CA2FE5A86}"/>
                </c:ext>
              </c:extLst>
            </c:dLbl>
            <c:dLbl>
              <c:idx val="1"/>
              <c:layout>
                <c:manualLayout>
                  <c:x val="2.6574951695578698E-2"/>
                  <c:y val="-4.6776761894004593E-2"/>
                </c:manualLayout>
              </c:layout>
              <c:tx>
                <c:rich>
                  <a:bodyPr/>
                  <a:lstStyle/>
                  <a:p>
                    <a:fld id="{ADD61D4E-4CCA-4968-A012-013B5B600EB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DF1-4DC0-B53E-523CA2FE5A86}"/>
                </c:ext>
              </c:extLst>
            </c:dLbl>
            <c:dLbl>
              <c:idx val="2"/>
              <c:layout>
                <c:manualLayout>
                  <c:x val="3.4895579534043798E-2"/>
                  <c:y val="-7.2763851835118257E-2"/>
                </c:manualLayout>
              </c:layout>
              <c:tx>
                <c:rich>
                  <a:bodyPr/>
                  <a:lstStyle/>
                  <a:p>
                    <a:fld id="{5CB1C519-E095-43C9-AB9C-1F0AB64EFC5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432343076348842"/>
                      <c:h val="8.01961595582767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DF1-4DC0-B53E-523CA2FE5A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report!$J$28:$L$28</c:f>
              <c:numCache>
                <c:formatCode>_(* #,##0.00_);_(* \(#,##0.00\);_(* "-"??_);_(@_)</c:formatCode>
                <c:ptCount val="3"/>
                <c:pt idx="0">
                  <c:v>2037.72</c:v>
                </c:pt>
                <c:pt idx="1">
                  <c:v>2174.91</c:v>
                </c:pt>
                <c:pt idx="2">
                  <c:v>2257.0500000000002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BA4-4873-8965-5510BC067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05376"/>
        <c:axId val="35642688"/>
      </c:lineChart>
      <c:catAx>
        <c:axId val="42405376"/>
        <c:scaling>
          <c:orientation val="minMax"/>
        </c:scaling>
        <c:delete val="1"/>
        <c:axPos val="b"/>
        <c:majorTickMark val="none"/>
        <c:minorTickMark val="none"/>
        <c:tickLblPos val="nextTo"/>
        <c:crossAx val="35642688"/>
        <c:crossesAt val="50"/>
        <c:auto val="1"/>
        <c:lblAlgn val="ctr"/>
        <c:lblOffset val="100"/>
        <c:noMultiLvlLbl val="0"/>
      </c:catAx>
      <c:valAx>
        <c:axId val="356426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en-US"/>
          </a:p>
        </c:txPr>
        <c:crossAx val="42405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641132867921525E-2"/>
          <c:y val="0.82149029198096413"/>
          <c:w val="0.94192137795294573"/>
          <c:h val="0.172879172249172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สถิติการพิจารณาอนุญาตสุทธิ (ยอดสะสม)</a:t>
            </a:r>
            <a:endParaRPr lang="en-US" sz="1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>
        <c:manualLayout>
          <c:xMode val="edge"/>
          <c:yMode val="edge"/>
          <c:x val="0.18484962418367382"/>
          <c:y val="6.91184526984913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299061832147417E-3"/>
          <c:y val="0.22034892597402364"/>
          <c:w val="0.91674210733652817"/>
          <c:h val="0.301240176945353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report!$B$6</c:f>
              <c:strCache>
                <c:ptCount val="1"/>
                <c:pt idx="0">
                  <c:v>   จำนวนคำขออนุญาตสุทธิ*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824919126984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0C-4EC6-A97C-78C2E42F9017}"/>
                </c:ext>
              </c:extLst>
            </c:dLbl>
            <c:dLbl>
              <c:idx val="1"/>
              <c:layout>
                <c:manualLayout>
                  <c:x val="-5.5554900524688401E-17"/>
                  <c:y val="1.36868934523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0C-4EC6-A97C-78C2E42F9017}"/>
                </c:ext>
              </c:extLst>
            </c:dLbl>
            <c:dLbl>
              <c:idx val="2"/>
              <c:layout>
                <c:manualLayout>
                  <c:x val="3.0303023072530883E-3"/>
                  <c:y val="1.36868934523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0C-4EC6-A97C-78C2E42F9017}"/>
                </c:ext>
              </c:extLst>
            </c:dLbl>
            <c:dLbl>
              <c:idx val="3"/>
              <c:layout>
                <c:manualLayout>
                  <c:x val="-1.111098010493768E-16"/>
                  <c:y val="1.36868934523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0C-4EC6-A97C-78C2E42F9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report!$C$6:$F$6</c:f>
              <c:numCache>
                <c:formatCode>#,##0</c:formatCode>
                <c:ptCount val="4"/>
                <c:pt idx="0">
                  <c:v>1058</c:v>
                </c:pt>
                <c:pt idx="1">
                  <c:v>1088</c:v>
                </c:pt>
                <c:pt idx="2">
                  <c:v>1106</c:v>
                </c:pt>
                <c:pt idx="3">
                  <c:v>1127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EC-4192-AD82-9347F8F5E09C}"/>
            </c:ext>
          </c:extLst>
        </c:ser>
        <c:ser>
          <c:idx val="1"/>
          <c:order val="1"/>
          <c:tx>
            <c:strRef>
              <c:f>report!$B$7</c:f>
              <c:strCache>
                <c:ptCount val="1"/>
                <c:pt idx="0">
                  <c:v>   ผู้ได้รับอนุญาตประกอบธุรกิจ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0303023072531161E-3"/>
                  <c:y val="1.824919126984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50C-4EC6-A97C-78C2E42F9017}"/>
                </c:ext>
              </c:extLst>
            </c:dLbl>
            <c:dLbl>
              <c:idx val="2"/>
              <c:layout>
                <c:manualLayout>
                  <c:x val="-3.0303023072530883E-3"/>
                  <c:y val="1.8249191269845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0C-4EC6-A97C-78C2E42F9017}"/>
                </c:ext>
              </c:extLst>
            </c:dLbl>
            <c:dLbl>
              <c:idx val="3"/>
              <c:layout>
                <c:manualLayout>
                  <c:x val="0"/>
                  <c:y val="9.1245956349227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0C-4EC6-A97C-78C2E42F9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report!$C$7:$F$7</c:f>
              <c:numCache>
                <c:formatCode>General</c:formatCode>
                <c:ptCount val="4"/>
                <c:pt idx="0">
                  <c:v>680</c:v>
                </c:pt>
                <c:pt idx="1">
                  <c:v>710</c:v>
                </c:pt>
                <c:pt idx="2">
                  <c:v>712</c:v>
                </c:pt>
                <c:pt idx="3">
                  <c:v>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EC-4192-AD82-9347F8F5E09C}"/>
            </c:ext>
          </c:extLst>
        </c:ser>
        <c:ser>
          <c:idx val="2"/>
          <c:order val="2"/>
          <c:tx>
            <c:strRef>
              <c:f>report!$B$8</c:f>
              <c:strCache>
                <c:ptCount val="1"/>
                <c:pt idx="0">
                  <c:v>   ผู้เปิดดำเนินการ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824919126984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50C-4EC6-A97C-78C2E42F9017}"/>
                </c:ext>
              </c:extLst>
            </c:dLbl>
            <c:dLbl>
              <c:idx val="1"/>
              <c:layout>
                <c:manualLayout>
                  <c:x val="-5.5554900524688401E-17"/>
                  <c:y val="1.824919126984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50C-4EC6-A97C-78C2E42F9017}"/>
                </c:ext>
              </c:extLst>
            </c:dLbl>
            <c:dLbl>
              <c:idx val="2"/>
              <c:layout>
                <c:manualLayout>
                  <c:x val="-6.0606046145061767E-3"/>
                  <c:y val="1.8249191269845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50C-4EC6-A97C-78C2E42F9017}"/>
                </c:ext>
              </c:extLst>
            </c:dLbl>
            <c:dLbl>
              <c:idx val="3"/>
              <c:layout>
                <c:manualLayout>
                  <c:x val="0"/>
                  <c:y val="1.8249191269845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50C-4EC6-A97C-78C2E42F9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report!$C$8:$F$8</c:f>
              <c:numCache>
                <c:formatCode>General</c:formatCode>
                <c:ptCount val="4"/>
                <c:pt idx="0">
                  <c:v>577</c:v>
                </c:pt>
                <c:pt idx="1">
                  <c:v>590</c:v>
                </c:pt>
                <c:pt idx="2">
                  <c:v>617</c:v>
                </c:pt>
                <c:pt idx="3">
                  <c:v>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EC-4192-AD82-9347F8F5E0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192320"/>
        <c:axId val="100766208"/>
      </c:barChart>
      <c:catAx>
        <c:axId val="43192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0766208"/>
        <c:crosses val="autoZero"/>
        <c:auto val="1"/>
        <c:lblAlgn val="ctr"/>
        <c:lblOffset val="100"/>
        <c:noMultiLvlLbl val="0"/>
      </c:catAx>
      <c:valAx>
        <c:axId val="1007662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319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318537027311613"/>
          <c:y val="0.66154934915408892"/>
          <c:w val="0.36863293518660578"/>
          <c:h val="0.29161491909330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1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47697270108101"/>
          <c:y val="0.13408032481217186"/>
          <c:w val="0.66480389385168615"/>
          <c:h val="0.79040514928130079"/>
        </c:manualLayout>
      </c:layout>
      <c:pieChart>
        <c:varyColors val="1"/>
        <c:ser>
          <c:idx val="0"/>
          <c:order val="0"/>
          <c:spPr>
            <a:ln w="63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6"/>
              </a:solidFill>
              <a:ln w="635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46F-47ED-BBC5-3FCA67D8848B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635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46F-47ED-BBC5-3FCA67D8848B}"/>
              </c:ext>
            </c:extLst>
          </c:dPt>
          <c:dLbls>
            <c:dLbl>
              <c:idx val="0"/>
              <c:layout>
                <c:manualLayout>
                  <c:x val="-9.8469514520067483E-2"/>
                  <c:y val="0.19359250193810265"/>
                </c:manualLayout>
              </c:layout>
              <c:tx>
                <c:rich>
                  <a:bodyPr/>
                  <a:lstStyle/>
                  <a:p>
                    <a:fld id="{DE33E32A-DA41-4B2C-9B7C-7DF451B8FCB1}" type="VALUE">
                      <a:rPr lang="th-TH" smtClean="0"/>
                      <a:pPr/>
                      <a:t>[VALUE]</a:t>
                    </a:fld>
                    <a:r>
                      <a:rPr lang="th-TH" dirty="0"/>
                      <a:t> ลบ.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46F-47ED-BBC5-3FCA67D8848B}"/>
                </c:ext>
              </c:extLst>
            </c:dLbl>
            <c:dLbl>
              <c:idx val="1"/>
              <c:layout>
                <c:manualLayout>
                  <c:x val="-0.17276128057946205"/>
                  <c:y val="9.048082879572212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H SarabunPSK" panose="020B0500040200020003" pitchFamily="34" charset="-34"/>
                        <a:cs typeface="TH SarabunPSK" panose="020B0500040200020003" pitchFamily="34" charset="-34"/>
                      </a:defRPr>
                    </a:pPr>
                    <a:fld id="{EB89C6AE-2582-48C8-98D7-7481F6CBE6F6}" type="VALUE">
                      <a:rPr lang="th-TH" smtClean="0"/>
                      <a:pPr>
                        <a:defRPr sz="1100" b="1">
                          <a:latin typeface="TH SarabunPSK" panose="020B0500040200020003" pitchFamily="34" charset="-34"/>
                          <a:cs typeface="TH SarabunPSK" panose="020B0500040200020003" pitchFamily="34" charset="-34"/>
                        </a:defRPr>
                      </a:pPr>
                      <a:t>[VALUE]</a:t>
                    </a:fld>
                    <a:r>
                      <a:rPr lang="th-TH" dirty="0"/>
                      <a:t> ลบ.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24278477700474"/>
                      <c:h val="0.1552644402098530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46F-47ED-BBC5-3FCA67D8848B}"/>
                </c:ext>
              </c:extLst>
            </c:dLbl>
            <c:dLbl>
              <c:idx val="2"/>
              <c:layout>
                <c:manualLayout>
                  <c:x val="0.31193829086385827"/>
                  <c:y val="-0.24235378149064563"/>
                </c:manualLayout>
              </c:layout>
              <c:tx>
                <c:rich>
                  <a:bodyPr/>
                  <a:lstStyle/>
                  <a:p>
                    <a:fld id="{FBDC10D3-C324-4D58-889E-4BA85917100F}" type="VALUE">
                      <a:rPr lang="th-TH" smtClean="0"/>
                      <a:pPr/>
                      <a:t>[VALUE]</a:t>
                    </a:fld>
                    <a:r>
                      <a:rPr lang="th-TH" dirty="0"/>
                      <a:t> ลบ.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5995821366882"/>
                      <c:h val="0.181293684167917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46F-47ED-BBC5-3FCA67D88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H SarabunPSK" panose="020B0500040200020003" pitchFamily="34" charset="-34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report!$J$35:$J$37</c:f>
              <c:strCache>
                <c:ptCount val="3"/>
                <c:pt idx="0">
                  <c:v>ค้างไม่เกิน 3 เดือน</c:v>
                </c:pt>
                <c:pt idx="1">
                  <c:v>ค้างเกิน 3 เดือน</c:v>
                </c:pt>
                <c:pt idx="2">
                  <c:v>คงค้างปกติ</c:v>
                </c:pt>
              </c:strCache>
            </c:strRef>
          </c:cat>
          <c:val>
            <c:numRef>
              <c:f>report!$K$35:$K$37</c:f>
              <c:numCache>
                <c:formatCode>_(* #,##0.00_);_(* \(#,##0.00\);_(* "-"??_);_(@_)</c:formatCode>
                <c:ptCount val="3"/>
                <c:pt idx="0">
                  <c:v>306.63</c:v>
                </c:pt>
                <c:pt idx="1">
                  <c:v>269.33999999999997</c:v>
                </c:pt>
                <c:pt idx="2">
                  <c:v>1681.08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6F-47ED-BBC5-3FCA67D88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0.82445</cdr:x>
      <cdr:y>0.314</cdr:y>
    </cdr:from>
    <cdr:to>
      <cdr:x>0.85072</cdr:x>
      <cdr:y>0.34519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4561A17F-6081-4C22-BEA6-47EEBBD6684B}"/>
            </a:ext>
          </a:extLst>
        </cdr:cNvPr>
        <cdr:cNvCxnSpPr/>
      </cdr:nvCxnSpPr>
      <cdr:spPr>
        <a:xfrm xmlns:a="http://schemas.openxmlformats.org/drawingml/2006/main" flipV="1">
          <a:off x="3512879" y="874065"/>
          <a:ext cx="111933" cy="868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5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0.88635</cdr:x>
      <cdr:y>0.34072</cdr:y>
    </cdr:from>
    <cdr:to>
      <cdr:x>0.91025</cdr:x>
      <cdr:y>0.37725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BDB6D82A-5AE3-4EFE-9083-EBED3DBFD159}"/>
            </a:ext>
          </a:extLst>
        </cdr:cNvPr>
        <cdr:cNvCxnSpPr/>
      </cdr:nvCxnSpPr>
      <cdr:spPr>
        <a:xfrm xmlns:a="http://schemas.openxmlformats.org/drawingml/2006/main" flipV="1">
          <a:off x="3776609" y="948457"/>
          <a:ext cx="101837" cy="10169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5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4"/>
            <a:ext cx="2946347" cy="498216"/>
          </a:xfrm>
          <a:prstGeom prst="rect">
            <a:avLst/>
          </a:prstGeom>
        </p:spPr>
        <p:txBody>
          <a:bodyPr vert="horz" lIns="92396" tIns="46199" rIns="92396" bIns="4619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53" y="4"/>
            <a:ext cx="2946347" cy="498216"/>
          </a:xfrm>
          <a:prstGeom prst="rect">
            <a:avLst/>
          </a:prstGeom>
        </p:spPr>
        <p:txBody>
          <a:bodyPr vert="horz" lIns="92396" tIns="46199" rIns="92396" bIns="46199" rtlCol="0"/>
          <a:lstStyle>
            <a:lvl1pPr algn="r">
              <a:defRPr sz="1200"/>
            </a:lvl1pPr>
          </a:lstStyle>
          <a:p>
            <a:fld id="{1EFB7EEF-8389-43AD-8AD8-B78621E2FA53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9337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6" tIns="46199" rIns="92396" bIns="4619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30"/>
            <a:ext cx="5439410" cy="3909863"/>
          </a:xfrm>
          <a:prstGeom prst="rect">
            <a:avLst/>
          </a:prstGeom>
        </p:spPr>
        <p:txBody>
          <a:bodyPr vert="horz" lIns="92396" tIns="46199" rIns="92396" bIns="4619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2" y="9431607"/>
            <a:ext cx="2946347" cy="498215"/>
          </a:xfrm>
          <a:prstGeom prst="rect">
            <a:avLst/>
          </a:prstGeom>
        </p:spPr>
        <p:txBody>
          <a:bodyPr vert="horz" lIns="92396" tIns="46199" rIns="92396" bIns="4619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53" y="9431607"/>
            <a:ext cx="2946347" cy="498215"/>
          </a:xfrm>
          <a:prstGeom prst="rect">
            <a:avLst/>
          </a:prstGeom>
        </p:spPr>
        <p:txBody>
          <a:bodyPr vert="horz" lIns="92396" tIns="46199" rIns="92396" bIns="46199" rtlCol="0" anchor="b"/>
          <a:lstStyle>
            <a:lvl1pPr algn="r">
              <a:defRPr sz="1200"/>
            </a:lvl1pPr>
          </a:lstStyle>
          <a:p>
            <a:fld id="{1E86A4AD-7F67-465F-ADBC-BA99AECDB2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8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9337" cy="3348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6A4AD-7F67-465F-ADBC-BA99AECDB23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0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0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0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0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5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2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5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2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8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9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5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1BF9D-0844-4C99-A3BA-6A8A808196C7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8B1C-DAC9-42C3-8B65-0D73CE20D1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7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jpe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chart" Target="../charts/chart3.xml"/><Relationship Id="rId5" Type="http://schemas.openxmlformats.org/officeDocument/2006/relationships/image" Target="../media/image3.png"/><Relationship Id="rId10" Type="http://schemas.openxmlformats.org/officeDocument/2006/relationships/chart" Target="../charts/chart2.xml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55" b="7053"/>
          <a:stretch/>
        </p:blipFill>
        <p:spPr>
          <a:xfrm>
            <a:off x="65642" y="16510"/>
            <a:ext cx="1109443" cy="9163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3157" y="186303"/>
            <a:ext cx="6653833" cy="776383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 sz="24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รายงานความคืบหน้าการแก้ไขปัญหาหนี้นอกระบบ</a:t>
            </a:r>
            <a:br>
              <a:rPr lang="th-TH" sz="24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ประจำเดือนพฤศจิกายน  2562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765" y="143124"/>
            <a:ext cx="900382" cy="735245"/>
          </a:xfrm>
          <a:prstGeom prst="rect">
            <a:avLst/>
          </a:prstGeom>
        </p:spPr>
      </p:pic>
      <p:sp>
        <p:nvSpPr>
          <p:cNvPr id="49" name="Rounded Rectangle 48"/>
          <p:cNvSpPr/>
          <p:nvPr/>
        </p:nvSpPr>
        <p:spPr>
          <a:xfrm>
            <a:off x="121819" y="921548"/>
            <a:ext cx="6625364" cy="8569608"/>
          </a:xfrm>
          <a:prstGeom prst="roundRect">
            <a:avLst>
              <a:gd name="adj" fmla="val 3052"/>
            </a:avLst>
          </a:prstGeom>
          <a:solidFill>
            <a:srgbClr val="F9FBFD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>
                <a:latin typeface="TH SarabunPSK" panose="020B0500040200020003" pitchFamily="34" charset="-34"/>
                <a:cs typeface="TH SarabunPSK" panose="020B0500040200020003" pitchFamily="34" charset="-34"/>
              </a:rPr>
              <a:t> 0000000000000000000000000000000000000000000000000000000000000000000000000000000000000000000000000000000000000000000000000000000000</a:t>
            </a:r>
            <a:endParaRPr lang="en-US" sz="1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888" y="987142"/>
            <a:ext cx="1686680" cy="425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167" b="1" u="sng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สินเชื่อพิ</a:t>
            </a:r>
            <a:r>
              <a:rPr lang="th-TH" sz="2167" b="1" u="sng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</a:t>
            </a:r>
            <a:r>
              <a:rPr lang="th-TH" sz="2167" b="1" u="sng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ไฟแนนซ์</a:t>
            </a:r>
            <a:endParaRPr lang="en-US" sz="2167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775275" y="977646"/>
            <a:ext cx="4890572" cy="958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lnSpc>
                <a:spcPct val="85000"/>
              </a:lnSpc>
              <a:spcBef>
                <a:spcPts val="433"/>
              </a:spcBef>
            </a:pPr>
            <a:r>
              <a:rPr lang="th-TH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ผู้ประกอบธุรกิจต้องเป็นนิติบุคคล มีทุนจดทะเบียนชำระแล้วไม่ต่ำกว่า 5 ล้านบาท หรือ 10 ล้านบาท สามารถ</a:t>
            </a:r>
            <a:br>
              <a:rPr lang="th-TH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ให้กู้ยืมเงินแก่ประชาชนในวงเงินรายละไม่เกิน 50,000 บาท หรือ 100,000 บาท (เฉพาะกรณีมีทุนจดทะเบียนชำระแล้วไม่ต่ำกว่า 10 ล้านบาท) โดยคิดอัตราดอกเบี้ยหรืออัตรากำไรจากการให้สินเชื่อ รวมค่าปรับ ค่าธรรมเนียม และค่าบริการ ได้ไม่เกิน 36</a:t>
            </a:r>
            <a:r>
              <a:rPr lang="en-US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ต่อปี (แบบลดต้นลดดอก) สำหรับวงเงินสินเชื่อไม่เกิน 50,000 บาทแรก และสำหรับวงเงินสินเชื่อเกิน 50,000 บาทขึ้นไป ให้เรียกเก็บได้ไม่เกิน 28</a:t>
            </a:r>
            <a:r>
              <a:rPr lang="en-US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ต่อปี (แบบลดต้นลดดอก) แบบมีหรือไม่มีหลักประกัน รวมถึงรับจำนำทะเบียนรถยนต์ รถจักรยานยนต์ </a:t>
            </a:r>
            <a:br>
              <a:rPr lang="th-TH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10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หรือรถทาง</a:t>
            </a:r>
            <a:r>
              <a:rPr lang="th-TH" sz="1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การเกษตรได้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4888" y="7261192"/>
            <a:ext cx="3609708" cy="375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th-TH" sz="2167" b="1" u="sng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สินเชื่อรายย่อยเพื่อใช้จ่ายฉุกเฉิน</a:t>
            </a:r>
            <a:r>
              <a:rPr lang="th-TH" sz="2167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(พ.ย. 62)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63989"/>
              </p:ext>
            </p:extLst>
          </p:nvPr>
        </p:nvGraphicFramePr>
        <p:xfrm>
          <a:off x="2815565" y="3645180"/>
          <a:ext cx="1664003" cy="891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4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ขออนุญาตสุทธิ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 จังหวัด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ได้รับอนุญาต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 จังหวัด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เปิดดำเนินการ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 จังหวัด</a:t>
                      </a:r>
                      <a:endParaRPr lang="en-US" sz="13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390028" y="1897994"/>
            <a:ext cx="2607573" cy="2607573"/>
            <a:chOff x="4164522" y="1379396"/>
            <a:chExt cx="2406990" cy="240699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9825"/>
                      </a14:imgEffect>
                      <a14:imgEffect>
                        <a14:saturation sat="3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4522" y="1379396"/>
              <a:ext cx="2406990" cy="2406990"/>
            </a:xfrm>
            <a:prstGeom prst="rect">
              <a:avLst/>
            </a:prstGeom>
            <a:noFill/>
            <a:ln w="9525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  <p:grpSp>
          <p:nvGrpSpPr>
            <p:cNvPr id="16" name="Group 15"/>
            <p:cNvGrpSpPr/>
            <p:nvPr/>
          </p:nvGrpSpPr>
          <p:grpSpPr>
            <a:xfrm>
              <a:off x="4607234" y="1415321"/>
              <a:ext cx="772900" cy="631770"/>
              <a:chOff x="537455" y="2635847"/>
              <a:chExt cx="772900" cy="631770"/>
            </a:xfrm>
          </p:grpSpPr>
          <p:sp>
            <p:nvSpPr>
              <p:cNvPr id="63" name="TextBox 14"/>
              <p:cNvSpPr txBox="1"/>
              <p:nvPr/>
            </p:nvSpPr>
            <p:spPr>
              <a:xfrm>
                <a:off x="559854" y="2635847"/>
                <a:ext cx="750501" cy="63177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ภาคเหนือ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159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101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90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537455" y="2844974"/>
                <a:ext cx="73390" cy="194721"/>
                <a:chOff x="529835" y="2852594"/>
                <a:chExt cx="73390" cy="194721"/>
              </a:xfrm>
            </p:grpSpPr>
            <p:sp>
              <p:nvSpPr>
                <p:cNvPr id="12" name="Isosceles Triangle 11"/>
                <p:cNvSpPr/>
                <p:nvPr/>
              </p:nvSpPr>
              <p:spPr>
                <a:xfrm rot="5400000">
                  <a:off x="526964" y="2855465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62" name="Isosceles Triangle 61"/>
                <p:cNvSpPr/>
                <p:nvPr/>
              </p:nvSpPr>
              <p:spPr>
                <a:xfrm rot="5400000">
                  <a:off x="531647" y="2975736"/>
                  <a:ext cx="74450" cy="68707"/>
                </a:xfrm>
                <a:prstGeom prst="triangl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  <p:grpSp>
          <p:nvGrpSpPr>
            <p:cNvPr id="17" name="Group 16"/>
            <p:cNvGrpSpPr/>
            <p:nvPr/>
          </p:nvGrpSpPr>
          <p:grpSpPr>
            <a:xfrm>
              <a:off x="5514319" y="1573453"/>
              <a:ext cx="766693" cy="631770"/>
              <a:chOff x="1585788" y="2783478"/>
              <a:chExt cx="766693" cy="631770"/>
            </a:xfrm>
          </p:grpSpPr>
          <p:sp>
            <p:nvSpPr>
              <p:cNvPr id="66" name="TextBox 14"/>
              <p:cNvSpPr txBox="1"/>
              <p:nvPr/>
            </p:nvSpPr>
            <p:spPr>
              <a:xfrm>
                <a:off x="1601980" y="2783478"/>
                <a:ext cx="750501" cy="63177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ภาคอีสาน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644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419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363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585788" y="2983708"/>
                <a:ext cx="73175" cy="356687"/>
                <a:chOff x="557494" y="2848686"/>
                <a:chExt cx="73175" cy="356687"/>
              </a:xfrm>
            </p:grpSpPr>
            <p:sp>
              <p:nvSpPr>
                <p:cNvPr id="73" name="Isosceles Triangle 72"/>
                <p:cNvSpPr/>
                <p:nvPr/>
              </p:nvSpPr>
              <p:spPr>
                <a:xfrm rot="5400000">
                  <a:off x="559091" y="2851557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75" name="Isosceles Triangle 74"/>
                <p:cNvSpPr/>
                <p:nvPr/>
              </p:nvSpPr>
              <p:spPr>
                <a:xfrm rot="5400000">
                  <a:off x="555940" y="2993907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76" name="Isosceles Triangle 75"/>
                <p:cNvSpPr/>
                <p:nvPr/>
              </p:nvSpPr>
              <p:spPr>
                <a:xfrm rot="5400000">
                  <a:off x="554623" y="3133794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  <p:grpSp>
          <p:nvGrpSpPr>
            <p:cNvPr id="18" name="Group 17"/>
            <p:cNvGrpSpPr/>
            <p:nvPr/>
          </p:nvGrpSpPr>
          <p:grpSpPr>
            <a:xfrm>
              <a:off x="4940674" y="2086202"/>
              <a:ext cx="783582" cy="631770"/>
              <a:chOff x="962688" y="3210860"/>
              <a:chExt cx="783582" cy="631770"/>
            </a:xfrm>
          </p:grpSpPr>
          <p:sp>
            <p:nvSpPr>
              <p:cNvPr id="64" name="TextBox 14"/>
              <p:cNvSpPr txBox="1"/>
              <p:nvPr/>
            </p:nvSpPr>
            <p:spPr>
              <a:xfrm>
                <a:off x="995768" y="3210860"/>
                <a:ext cx="750502" cy="63177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ภาคกลาง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182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109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93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962688" y="3417235"/>
                <a:ext cx="69213" cy="343799"/>
                <a:chOff x="529329" y="2808456"/>
                <a:chExt cx="69213" cy="343799"/>
              </a:xfrm>
            </p:grpSpPr>
            <p:sp>
              <p:nvSpPr>
                <p:cNvPr id="79" name="Isosceles Triangle 78"/>
                <p:cNvSpPr/>
                <p:nvPr/>
              </p:nvSpPr>
              <p:spPr>
                <a:xfrm rot="5400000">
                  <a:off x="526964" y="2811327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81" name="Isosceles Triangle 80"/>
                <p:cNvSpPr/>
                <p:nvPr/>
              </p:nvSpPr>
              <p:spPr>
                <a:xfrm rot="5400000">
                  <a:off x="526458" y="2942098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82" name="Isosceles Triangle 81"/>
                <p:cNvSpPr/>
                <p:nvPr/>
              </p:nvSpPr>
              <p:spPr>
                <a:xfrm rot="5400000">
                  <a:off x="526964" y="3080676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  <p:grpSp>
          <p:nvGrpSpPr>
            <p:cNvPr id="19" name="Group 18"/>
            <p:cNvGrpSpPr/>
            <p:nvPr/>
          </p:nvGrpSpPr>
          <p:grpSpPr>
            <a:xfrm>
              <a:off x="4538059" y="2884934"/>
              <a:ext cx="732587" cy="631770"/>
              <a:chOff x="472138" y="3935774"/>
              <a:chExt cx="732587" cy="631770"/>
            </a:xfrm>
          </p:grpSpPr>
          <p:sp>
            <p:nvSpPr>
              <p:cNvPr id="67" name="TextBox 14"/>
              <p:cNvSpPr txBox="1"/>
              <p:nvPr/>
            </p:nvSpPr>
            <p:spPr>
              <a:xfrm>
                <a:off x="507493" y="3935774"/>
                <a:ext cx="697232" cy="63177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ภาคใต้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66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37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26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472138" y="4150277"/>
                <a:ext cx="77980" cy="328949"/>
                <a:chOff x="529835" y="2813977"/>
                <a:chExt cx="77980" cy="328949"/>
              </a:xfrm>
            </p:grpSpPr>
            <p:sp>
              <p:nvSpPr>
                <p:cNvPr id="84" name="Isosceles Triangle 83"/>
                <p:cNvSpPr/>
                <p:nvPr/>
              </p:nvSpPr>
              <p:spPr>
                <a:xfrm rot="5400000">
                  <a:off x="526964" y="2816848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86" name="Isosceles Triangle 85"/>
                <p:cNvSpPr/>
                <p:nvPr/>
              </p:nvSpPr>
              <p:spPr>
                <a:xfrm rot="5400000">
                  <a:off x="532115" y="2954574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87" name="Isosceles Triangle 86"/>
                <p:cNvSpPr/>
                <p:nvPr/>
              </p:nvSpPr>
              <p:spPr>
                <a:xfrm rot="5400000">
                  <a:off x="536237" y="3071347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 dirty="0"/>
                </a:p>
              </p:txBody>
            </p:sp>
          </p:grpSp>
        </p:grpSp>
        <p:grpSp>
          <p:nvGrpSpPr>
            <p:cNvPr id="20" name="Group 19"/>
            <p:cNvGrpSpPr/>
            <p:nvPr/>
          </p:nvGrpSpPr>
          <p:grpSpPr>
            <a:xfrm>
              <a:off x="5381153" y="2645572"/>
              <a:ext cx="725635" cy="635618"/>
              <a:chOff x="1389098" y="3770129"/>
              <a:chExt cx="725635" cy="635618"/>
            </a:xfrm>
          </p:grpSpPr>
          <p:sp>
            <p:nvSpPr>
              <p:cNvPr id="71" name="TextBox 14"/>
              <p:cNvSpPr txBox="1"/>
              <p:nvPr/>
            </p:nvSpPr>
            <p:spPr>
              <a:xfrm>
                <a:off x="1393826" y="3770129"/>
                <a:ext cx="720907" cy="63561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sz="1192" b="1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ภาคตะวันออก</a:t>
                </a:r>
                <a:endParaRPr lang="en-US" sz="1192" b="1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คำขอสุทธิ 76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อนุญาต 50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th-TH" sz="1192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เปิด 47</a:t>
                </a:r>
                <a:endParaRPr lang="en-US" sz="1192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grpSp>
            <p:nvGrpSpPr>
              <p:cNvPr id="88" name="Group 87"/>
              <p:cNvGrpSpPr/>
              <p:nvPr/>
            </p:nvGrpSpPr>
            <p:grpSpPr>
              <a:xfrm>
                <a:off x="1389098" y="3981414"/>
                <a:ext cx="68710" cy="342129"/>
                <a:chOff x="529834" y="2811560"/>
                <a:chExt cx="68710" cy="342129"/>
              </a:xfrm>
            </p:grpSpPr>
            <p:sp>
              <p:nvSpPr>
                <p:cNvPr id="89" name="Isosceles Triangle 88"/>
                <p:cNvSpPr/>
                <p:nvPr/>
              </p:nvSpPr>
              <p:spPr>
                <a:xfrm rot="5400000">
                  <a:off x="526966" y="2814431"/>
                  <a:ext cx="74450" cy="68707"/>
                </a:xfrm>
                <a:prstGeom prst="triangl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 dirty="0"/>
                </a:p>
              </p:txBody>
            </p:sp>
            <p:sp>
              <p:nvSpPr>
                <p:cNvPr id="90" name="Isosceles Triangle 89"/>
                <p:cNvSpPr/>
                <p:nvPr/>
              </p:nvSpPr>
              <p:spPr>
                <a:xfrm rot="5400000">
                  <a:off x="526964" y="2944882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  <p:sp>
              <p:nvSpPr>
                <p:cNvPr id="91" name="Isosceles Triangle 90"/>
                <p:cNvSpPr/>
                <p:nvPr/>
              </p:nvSpPr>
              <p:spPr>
                <a:xfrm rot="5400000">
                  <a:off x="526963" y="3082110"/>
                  <a:ext cx="74450" cy="68707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50"/>
                </a:p>
              </p:txBody>
            </p:sp>
          </p:grpSp>
        </p:grpSp>
      </p:grpSp>
      <p:cxnSp>
        <p:nvCxnSpPr>
          <p:cNvPr id="15" name="Elbow Connector 14"/>
          <p:cNvCxnSpPr>
            <a:cxnSpLocks/>
          </p:cNvCxnSpPr>
          <p:nvPr/>
        </p:nvCxnSpPr>
        <p:spPr>
          <a:xfrm flipV="1">
            <a:off x="4065225" y="3040145"/>
            <a:ext cx="1061621" cy="26085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140105" y="907393"/>
            <a:ext cx="6598938" cy="35827"/>
            <a:chOff x="168060" y="988706"/>
            <a:chExt cx="6514877" cy="24015"/>
          </a:xfrm>
        </p:grpSpPr>
        <p:cxnSp>
          <p:nvCxnSpPr>
            <p:cNvPr id="92" name="Straight Arrow Connector 91"/>
            <p:cNvCxnSpPr/>
            <p:nvPr/>
          </p:nvCxnSpPr>
          <p:spPr>
            <a:xfrm>
              <a:off x="168060" y="1012721"/>
              <a:ext cx="6514877" cy="0"/>
            </a:xfrm>
            <a:prstGeom prst="straightConnector1">
              <a:avLst/>
            </a:prstGeom>
            <a:ln w="19050">
              <a:solidFill>
                <a:srgbClr val="627998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168060" y="988706"/>
              <a:ext cx="6514877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5" name="Chart 9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407229"/>
              </p:ext>
            </p:extLst>
          </p:nvPr>
        </p:nvGraphicFramePr>
        <p:xfrm>
          <a:off x="187251" y="4712376"/>
          <a:ext cx="3823149" cy="2443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916365" y="6508607"/>
            <a:ext cx="2714105" cy="308780"/>
            <a:chOff x="4047673" y="6704580"/>
            <a:chExt cx="2591513" cy="308780"/>
          </a:xfrm>
        </p:grpSpPr>
        <p:sp>
          <p:nvSpPr>
            <p:cNvPr id="96" name="TextBox 14"/>
            <p:cNvSpPr txBox="1"/>
            <p:nvPr/>
          </p:nvSpPr>
          <p:spPr>
            <a:xfrm>
              <a:off x="6103462" y="6704580"/>
              <a:ext cx="535724" cy="2923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ต.ค. 62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7" name="TextBox 15"/>
            <p:cNvSpPr txBox="1"/>
            <p:nvPr/>
          </p:nvSpPr>
          <p:spPr>
            <a:xfrm>
              <a:off x="4047673" y="6720972"/>
              <a:ext cx="538930" cy="2923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ส.ค. 62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8" name="TextBox 16"/>
            <p:cNvSpPr txBox="1"/>
            <p:nvPr/>
          </p:nvSpPr>
          <p:spPr>
            <a:xfrm>
              <a:off x="5108301" y="6720972"/>
              <a:ext cx="535724" cy="2923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ก.ย. 62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00" name="TextBox 14"/>
          <p:cNvSpPr txBox="1"/>
          <p:nvPr/>
        </p:nvSpPr>
        <p:spPr>
          <a:xfrm>
            <a:off x="140105" y="4928542"/>
            <a:ext cx="960519" cy="2923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</a:t>
            </a:r>
            <a:r>
              <a: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ล้านบาท</a:t>
            </a:r>
            <a:endParaRPr lang="en-US" sz="1300" b="1" dirty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62045" y="4712376"/>
            <a:ext cx="632469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79681" y="4753997"/>
            <a:ext cx="2842445" cy="514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  <a:defRPr sz="18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ยอดคงค้างสินเชื่อรวมทั้งสิ้น 2,257.05 ล้านบาท</a:t>
            </a:r>
          </a:p>
          <a:p>
            <a:pPr algn="ctr">
              <a:lnSpc>
                <a:spcPct val="85000"/>
              </a:lnSpc>
              <a:defRPr sz="18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(ต.ค. 62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  <p:cxnSp>
        <p:nvCxnSpPr>
          <p:cNvPr id="111" name="Straight Connector 110"/>
          <p:cNvCxnSpPr/>
          <p:nvPr/>
        </p:nvCxnSpPr>
        <p:spPr>
          <a:xfrm>
            <a:off x="4046424" y="4759697"/>
            <a:ext cx="8188" cy="225304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288762" y="1877784"/>
            <a:ext cx="632469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539574" y="7246172"/>
            <a:ext cx="3002891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80000"/>
              </a:lnSpc>
              <a:spcBef>
                <a:spcPts val="433"/>
              </a:spcBef>
            </a:pPr>
            <a: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ให้สินเชื่อรายละไม่เกิน 50,000 บาท ดอกเบี้ย 0.85</a:t>
            </a:r>
            <a:r>
              <a:rPr lang="en-US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ต่อเดือน ผ่อน</a:t>
            </a:r>
            <a:r>
              <a:rPr lang="th-TH" sz="1300" spc="-30" dirty="0">
                <a:latin typeface="TH SarabunPSK"/>
                <a:cs typeface="TH SarabunPSK"/>
              </a:rPr>
              <a:t>ชำระ</a:t>
            </a:r>
            <a:r>
              <a:rPr lang="th-TH" sz="1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5 ปี โดยมีเงื่อนไขผ่อนปรน</a:t>
            </a:r>
            <a:endParaRPr lang="en-US" sz="13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205061"/>
              </p:ext>
            </p:extLst>
          </p:nvPr>
        </p:nvGraphicFramePr>
        <p:xfrm>
          <a:off x="414091" y="7655028"/>
          <a:ext cx="5928466" cy="1740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0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4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3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628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ธนาคาร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ประชาชนทั่วไป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ผู้มีรายได้น้อยที่มีหนี้นอกระบบ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รวมทั้งสิ้น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15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ล้านบาท</a:t>
                      </a:r>
                      <a:endParaRPr lang="en-US" sz="15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15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ล้านบาท</a:t>
                      </a:r>
                      <a:endParaRPr lang="en-US" sz="15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</a:t>
                      </a:r>
                      <a:endParaRPr lang="en-US" sz="15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ล้านบาท</a:t>
                      </a:r>
                      <a:endParaRPr lang="en-US" sz="15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ออมสิน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323,811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(+ 0.00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3,966.00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+ 0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810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1,021</a:t>
                      </a: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50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349</a:t>
                      </a: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621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0.00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1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987.50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00</a:t>
                      </a:r>
                      <a:r>
                        <a:rPr lang="en-US" sz="130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 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ธ.ก.ส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US" sz="15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253</a:t>
                      </a: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694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16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11,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424.78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th-TH" sz="1300" spc="-3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1300" spc="-3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300" spc="-3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spc="-3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004</a:t>
                      </a:r>
                      <a:r>
                        <a:rPr lang="en-US" sz="1300" spc="-3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19</a:t>
                      </a: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899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+ 0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14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949.94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14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273,593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0.16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US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2,</a:t>
                      </a:r>
                      <a:r>
                        <a:rPr lang="th-TH" sz="13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374.72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01</a:t>
                      </a:r>
                      <a:r>
                        <a:rPr lang="en-US" sz="1300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5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77</a:t>
                      </a:r>
                      <a:r>
                        <a:rPr lang="en-US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505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0.07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2</a:t>
                      </a: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390.78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th-TH" sz="13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- 0</a:t>
                      </a: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002</a:t>
                      </a: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 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709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06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1,971.44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07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623</a:t>
                      </a:r>
                      <a:r>
                        <a:rPr lang="en-US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214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07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27</a:t>
                      </a:r>
                      <a:r>
                        <a:rPr lang="en-US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300" b="1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362.22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r">
                        <a:lnSpc>
                          <a:spcPct val="97000"/>
                        </a:lnSpc>
                        <a:spcAft>
                          <a:spcPts val="0"/>
                        </a:spcAft>
                      </a:pP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(+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0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003</a:t>
                      </a:r>
                      <a:r>
                        <a:rPr lang="en-US" sz="1300" b="1" spc="-30" dirty="0">
                          <a:solidFill>
                            <a:srgbClr val="92D05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%)</a:t>
                      </a:r>
                      <a:endParaRPr lang="en-US" sz="1600" dirty="0">
                        <a:solidFill>
                          <a:srgbClr val="92D05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13" name="Straight Connector 112"/>
          <p:cNvCxnSpPr/>
          <p:nvPr/>
        </p:nvCxnSpPr>
        <p:spPr>
          <a:xfrm>
            <a:off x="232195" y="7183812"/>
            <a:ext cx="6324690" cy="0"/>
          </a:xfrm>
          <a:prstGeom prst="line">
            <a:avLst/>
          </a:prstGeom>
          <a:ln w="3810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936170" y="9581679"/>
            <a:ext cx="4781743" cy="245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th-TH" sz="1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สำนักนโยบายพัฒนาระบบการเงินภาคประชาชน สำนักงานเศรษฐกิจการคลัง โทร. สายด่วน 1359</a:t>
            </a: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2186" y="8699170"/>
            <a:ext cx="263556" cy="25722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6304" y="8223985"/>
            <a:ext cx="245466" cy="265955"/>
          </a:xfrm>
          <a:prstGeom prst="rect">
            <a:avLst/>
          </a:prstGeom>
        </p:spPr>
      </p:pic>
      <p:sp>
        <p:nvSpPr>
          <p:cNvPr id="116" name="TextBox 16"/>
          <p:cNvSpPr txBox="1"/>
          <p:nvPr/>
        </p:nvSpPr>
        <p:spPr>
          <a:xfrm>
            <a:off x="4760016" y="6673666"/>
            <a:ext cx="670376" cy="2923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3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52.85 ลบ.</a:t>
            </a:r>
            <a:endParaRPr lang="en-US" sz="13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9012EF72-EA59-42C2-AA83-DCB916D1E005}"/>
              </a:ext>
            </a:extLst>
          </p:cNvPr>
          <p:cNvSpPr/>
          <p:nvPr/>
        </p:nvSpPr>
        <p:spPr>
          <a:xfrm rot="5400000">
            <a:off x="4876254" y="2447623"/>
            <a:ext cx="80654" cy="74433"/>
          </a:xfrm>
          <a:prstGeom prst="triangl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50"/>
          </a:p>
        </p:txBody>
      </p:sp>
      <p:graphicFrame>
        <p:nvGraphicFramePr>
          <p:cNvPr id="102" name="Chart 101">
            <a:extLst>
              <a:ext uri="{FF2B5EF4-FFF2-40B4-BE49-F238E27FC236}">
                <a16:creationId xmlns:a16="http://schemas.microsoft.com/office/drawing/2014/main" id="{00000000-0008-0000-02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061627"/>
              </p:ext>
            </p:extLst>
          </p:nvPr>
        </p:nvGraphicFramePr>
        <p:xfrm>
          <a:off x="167957" y="1661401"/>
          <a:ext cx="4260858" cy="2783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80" name="Chart 79">
            <a:extLst>
              <a:ext uri="{FF2B5EF4-FFF2-40B4-BE49-F238E27FC236}">
                <a16:creationId xmlns:a16="http://schemas.microsoft.com/office/drawing/2014/main" id="{00000000-0008-0000-02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257858"/>
              </p:ext>
            </p:extLst>
          </p:nvPr>
        </p:nvGraphicFramePr>
        <p:xfrm>
          <a:off x="4236778" y="5110176"/>
          <a:ext cx="2499403" cy="1951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192527" y="5276865"/>
            <a:ext cx="2460337" cy="1370126"/>
            <a:chOff x="4340022" y="5512025"/>
            <a:chExt cx="2380351" cy="1201481"/>
          </a:xfrm>
        </p:grpSpPr>
        <p:sp>
          <p:nvSpPr>
            <p:cNvPr id="115" name="Rectangular Callout 114"/>
            <p:cNvSpPr/>
            <p:nvPr/>
          </p:nvSpPr>
          <p:spPr>
            <a:xfrm>
              <a:off x="5786644" y="6352211"/>
              <a:ext cx="933729" cy="361295"/>
            </a:xfrm>
            <a:prstGeom prst="wedgeRectCallout">
              <a:avLst>
                <a:gd name="adj1" fmla="val -43425"/>
                <a:gd name="adj2" fmla="val -87531"/>
              </a:avLst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th-TH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ค้างชำระเกิน 3 เดือน 11.93</a:t>
              </a:r>
              <a:r>
                <a:rPr lang="en-US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%</a:t>
              </a:r>
              <a:endParaRPr lang="th-TH" sz="105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14" name="Rectangular Callout 113"/>
            <p:cNvSpPr/>
            <p:nvPr/>
          </p:nvSpPr>
          <p:spPr>
            <a:xfrm>
              <a:off x="4617731" y="5512025"/>
              <a:ext cx="873760" cy="335307"/>
            </a:xfrm>
            <a:prstGeom prst="wedgeRectCallout">
              <a:avLst>
                <a:gd name="adj1" fmla="val 68576"/>
                <a:gd name="adj2" fmla="val 85681"/>
              </a:avLst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th-TH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ค้างชำระ 1-3 เดือน 13.59</a:t>
              </a:r>
              <a:r>
                <a:rPr lang="en-US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%</a:t>
              </a:r>
              <a:endParaRPr lang="th-TH" sz="105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5" name="Rectangular Callout 34"/>
            <p:cNvSpPr/>
            <p:nvPr/>
          </p:nvSpPr>
          <p:spPr>
            <a:xfrm>
              <a:off x="4340022" y="5969180"/>
              <a:ext cx="723458" cy="441343"/>
            </a:xfrm>
            <a:prstGeom prst="wedgeRectCallout">
              <a:avLst>
                <a:gd name="adj1" fmla="val 57161"/>
                <a:gd name="adj2" fmla="val 81631"/>
              </a:avLst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th-TH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สินเชื่อปกติ 74.48</a:t>
              </a:r>
              <a:r>
                <a:rPr lang="en-US" sz="105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%</a:t>
              </a:r>
              <a:endParaRPr lang="th-TH" sz="105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01" name="TextBox 14"/>
          <p:cNvSpPr txBox="1"/>
          <p:nvPr/>
        </p:nvSpPr>
        <p:spPr>
          <a:xfrm>
            <a:off x="275984" y="1975285"/>
            <a:ext cx="737702" cy="2923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</a:t>
            </a:r>
            <a:r>
              <a: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  <a:endParaRPr lang="en-US" sz="1300" b="1" dirty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8682222-4F20-47CB-895C-EDDB13871FC0}"/>
              </a:ext>
            </a:extLst>
          </p:cNvPr>
          <p:cNvGrpSpPr/>
          <p:nvPr/>
        </p:nvGrpSpPr>
        <p:grpSpPr>
          <a:xfrm>
            <a:off x="488863" y="3107089"/>
            <a:ext cx="3330561" cy="314079"/>
            <a:chOff x="3491584" y="3064186"/>
            <a:chExt cx="3330561" cy="31407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1762F07-23AC-42E8-9184-C80CE0095AEB}"/>
                </a:ext>
              </a:extLst>
            </p:cNvPr>
            <p:cNvGrpSpPr/>
            <p:nvPr/>
          </p:nvGrpSpPr>
          <p:grpSpPr>
            <a:xfrm>
              <a:off x="3491584" y="3064186"/>
              <a:ext cx="2316524" cy="314079"/>
              <a:chOff x="4516626" y="3203288"/>
              <a:chExt cx="2316524" cy="314079"/>
            </a:xfrm>
          </p:grpSpPr>
          <p:sp>
            <p:nvSpPr>
              <p:cNvPr id="108" name="TextBox 17">
                <a:extLst>
                  <a:ext uri="{FF2B5EF4-FFF2-40B4-BE49-F238E27FC236}">
                    <a16:creationId xmlns:a16="http://schemas.microsoft.com/office/drawing/2014/main" id="{F6DB8775-9DF5-4A14-A04E-00D204EBA662}"/>
                  </a:ext>
                </a:extLst>
              </p:cNvPr>
              <p:cNvSpPr txBox="1"/>
              <p:nvPr/>
            </p:nvSpPr>
            <p:spPr>
              <a:xfrm>
                <a:off x="5435298" y="3221844"/>
                <a:ext cx="450516" cy="29358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ก.ย. 62</a:t>
                </a:r>
                <a:endParaRPr lang="en-US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10" name="TextBox 17">
                <a:extLst>
                  <a:ext uri="{FF2B5EF4-FFF2-40B4-BE49-F238E27FC236}">
                    <a16:creationId xmlns:a16="http://schemas.microsoft.com/office/drawing/2014/main" id="{2E7640DD-96D6-4B3B-958E-9E22E69ABF51}"/>
                  </a:ext>
                </a:extLst>
              </p:cNvPr>
              <p:cNvSpPr txBox="1"/>
              <p:nvPr/>
            </p:nvSpPr>
            <p:spPr>
              <a:xfrm>
                <a:off x="4516626" y="3223778"/>
                <a:ext cx="450516" cy="29358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ส.ค. 62</a:t>
                </a:r>
                <a:endParaRPr lang="en-US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17" name="TextBox 17">
                <a:extLst>
                  <a:ext uri="{FF2B5EF4-FFF2-40B4-BE49-F238E27FC236}">
                    <a16:creationId xmlns:a16="http://schemas.microsoft.com/office/drawing/2014/main" id="{05F7AD12-DC0D-4573-8E07-18E8EA2C6C72}"/>
                  </a:ext>
                </a:extLst>
              </p:cNvPr>
              <p:cNvSpPr txBox="1"/>
              <p:nvPr/>
            </p:nvSpPr>
            <p:spPr>
              <a:xfrm>
                <a:off x="6382634" y="3203288"/>
                <a:ext cx="450516" cy="29358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ต.ค. 62</a:t>
                </a:r>
                <a:endParaRPr lang="en-US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sp>
          <p:nvSpPr>
            <p:cNvPr id="99" name="TextBox 17">
              <a:extLst>
                <a:ext uri="{FF2B5EF4-FFF2-40B4-BE49-F238E27FC236}">
                  <a16:creationId xmlns:a16="http://schemas.microsoft.com/office/drawing/2014/main" id="{A8DA0F3F-C557-42BA-8B34-6B037553D4F3}"/>
                </a:ext>
              </a:extLst>
            </p:cNvPr>
            <p:cNvSpPr txBox="1"/>
            <p:nvPr/>
          </p:nvSpPr>
          <p:spPr>
            <a:xfrm>
              <a:off x="6371629" y="3075100"/>
              <a:ext cx="450516" cy="29358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พ.ย. 62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03FF27F-9320-4B7D-AEDB-7E388AE76669}"/>
              </a:ext>
            </a:extLst>
          </p:cNvPr>
          <p:cNvGrpSpPr/>
          <p:nvPr/>
        </p:nvGrpSpPr>
        <p:grpSpPr>
          <a:xfrm>
            <a:off x="2822479" y="3362080"/>
            <a:ext cx="1757317" cy="292388"/>
            <a:chOff x="2133886" y="4498541"/>
            <a:chExt cx="1757317" cy="292388"/>
          </a:xfrm>
        </p:grpSpPr>
        <p:sp>
          <p:nvSpPr>
            <p:cNvPr id="55" name="TextBox 14"/>
            <p:cNvSpPr txBox="1"/>
            <p:nvPr/>
          </p:nvSpPr>
          <p:spPr>
            <a:xfrm>
              <a:off x="2146599" y="4498541"/>
              <a:ext cx="1744604" cy="29238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รวมทุกภาค เดือน พ.ย. 62</a:t>
              </a:r>
              <a:endParaRPr lang="en-US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133886" y="4528593"/>
              <a:ext cx="1636664" cy="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6660AA99-7820-4339-A116-500A5D15B4A4}"/>
              </a:ext>
            </a:extLst>
          </p:cNvPr>
          <p:cNvSpPr/>
          <p:nvPr/>
        </p:nvSpPr>
        <p:spPr>
          <a:xfrm>
            <a:off x="3779294" y="2241964"/>
            <a:ext cx="1035083" cy="317976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โกไฟแนน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ซ์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701 ราย</a:t>
            </a:r>
          </a:p>
          <a:p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โกไฟแนน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ซ์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โกพลัส 15 ราย </a:t>
            </a:r>
            <a:endParaRPr lang="en-US" sz="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515A6E7-2F65-435F-B6DE-B3AFAE363112}"/>
              </a:ext>
            </a:extLst>
          </p:cNvPr>
          <p:cNvSpPr/>
          <p:nvPr/>
        </p:nvSpPr>
        <p:spPr>
          <a:xfrm>
            <a:off x="3543609" y="1905700"/>
            <a:ext cx="1088145" cy="317976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โกไฟแนน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ซ์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1,006 ราย</a:t>
            </a:r>
          </a:p>
          <a:p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โกไฟแนน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ซ์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โกพลัส 121 ราย</a:t>
            </a:r>
            <a:endParaRPr lang="en-US" sz="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C6E7812-669B-49B3-9DC4-A0A3FF62F947}"/>
              </a:ext>
            </a:extLst>
          </p:cNvPr>
          <p:cNvSpPr/>
          <p:nvPr/>
        </p:nvSpPr>
        <p:spPr>
          <a:xfrm>
            <a:off x="4043187" y="2616047"/>
            <a:ext cx="1046448" cy="317976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โกไฟแนน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ซ์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607 ราย</a:t>
            </a:r>
          </a:p>
          <a:p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โกไฟแนน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ซ์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800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</a:t>
            </a:r>
            <a:r>
              <a:rPr lang="th-TH" sz="8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โกพลัส 12 ราย</a:t>
            </a:r>
            <a:endParaRPr lang="en-US" sz="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546EAE1-E543-400B-BA15-EABAE5DBAF7B}"/>
              </a:ext>
            </a:extLst>
          </p:cNvPr>
          <p:cNvCxnSpPr>
            <a:cxnSpLocks/>
          </p:cNvCxnSpPr>
          <p:nvPr/>
        </p:nvCxnSpPr>
        <p:spPr>
          <a:xfrm flipV="1">
            <a:off x="3451107" y="2223676"/>
            <a:ext cx="101040" cy="21341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C516C13-07FC-4C7B-AECC-CF1049E6F29D}"/>
              </a:ext>
            </a:extLst>
          </p:cNvPr>
          <p:cNvSpPr txBox="1"/>
          <p:nvPr/>
        </p:nvSpPr>
        <p:spPr>
          <a:xfrm>
            <a:off x="103157" y="4498841"/>
            <a:ext cx="3454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*หมายเหตุ</a:t>
            </a:r>
            <a:r>
              <a:rPr lang="en-US" sz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จำนวนคำขออนุญาตสุทธิ </a:t>
            </a:r>
            <a:r>
              <a:rPr lang="en-US" sz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= </a:t>
            </a:r>
            <a:r>
              <a:rPr lang="th-TH" sz="1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จำนวนคำขออนุญาตทั้งสิ้น - จำนวนผู้คืนคำขออนุญาต</a:t>
            </a:r>
            <a:endParaRPr 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0485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9764</TotalTime>
  <Words>590</Words>
  <Application>Microsoft Office PowerPoint</Application>
  <PresentationFormat>A4 Paper (210x297 mm)</PresentationFormat>
  <Paragraphs>131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Aim Charoenthongtrakul</dc:creator>
  <cp:lastModifiedBy>FPO</cp:lastModifiedBy>
  <cp:revision>664</cp:revision>
  <cp:lastPrinted>2019-11-29T05:00:57Z</cp:lastPrinted>
  <dcterms:created xsi:type="dcterms:W3CDTF">2016-09-29T07:54:18Z</dcterms:created>
  <dcterms:modified xsi:type="dcterms:W3CDTF">2019-12-18T09:59:31Z</dcterms:modified>
</cp:coreProperties>
</file>