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8" r:id="rId2"/>
  </p:sldIdLst>
  <p:sldSz cx="6858000" cy="9906000" type="A4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81C1FE7-97EB-40BF-B48F-B186CA7F9891}">
          <p14:sldIdLst>
            <p14:sldId id="258"/>
          </p14:sldIdLst>
        </p14:section>
        <p14:section name="Untitled Section" id="{2B01350A-9684-41D1-AE8B-2203DAA4FE8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627998"/>
    <a:srgbClr val="44546A"/>
    <a:srgbClr val="EBF0F9"/>
    <a:srgbClr val="E2E9F6"/>
    <a:srgbClr val="F9F9F9"/>
    <a:srgbClr val="FFFFFF"/>
    <a:srgbClr val="F0F0F0"/>
    <a:srgbClr val="004386"/>
    <a:srgbClr val="ECF3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40" d="100"/>
          <a:sy n="140" d="100"/>
        </p:scale>
        <p:origin x="1206" y="-36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0.101\&#3626;&#3656;&#3623;&#3609;&#3649;&#3585;&#3657;&#3652;&#3586;&#3611;&#3633;&#3597;&#3627;&#3634;&#3627;&#3609;&#3637;&#3657;&#3626;&#3636;&#3609;&#3616;&#3634;&#3588;&#3611;&#3619;&#3632;&#3594;&#3634;&#3594;&#3609;\Toey\0000%20&#3649;&#3606;&#3621;&#3591;&#3586;&#3656;&#3634;&#3623;%20&#3619;&#3634;&#3618;&#3591;&#3634;&#3609;&#3588;&#3623;&#3634;&#3617;&#3588;&#3639;&#3610;&#3627;&#3609;&#3657;&#3634;&#3627;&#3609;&#3637;&#3657;&#3609;&#3629;&#3585;&#3619;&#3632;&#3610;&#3610;&#3611;&#3619;&#3632;&#3592;&#3635;&#3648;&#3604;&#3639;&#3629;&#3609;\2018-06%20&#3648;&#3604;&#3639;&#3629;&#3609;%20&#3614;.&#3588;.%2061%20&#3648;&#3614;&#3636;&#3656;&#3617;&#3626;&#3636;&#3609;&#3648;&#3594;&#3639;&#3656;&#3629;&#3593;&#3640;&#3585;&#3648;&#3593;&#3636;&#3609;&#3648;&#3604;&#3639;&#3629;&#3609;&#3585;&#3656;&#3629;&#3609;&#3627;&#3609;&#3657;&#3634;\2018-4-5%20&#3626;&#3606;&#3636;&#3605;&#3636;&#3626;&#3636;&#3609;&#3648;&#3594;&#3639;&#3656;&#3629;&#3614;&#3636;&#3650;&#3585;&#3652;&#3615;&#3649;&#3609;&#3609;&#3595;&#3660;%20(&#3608;.&#3588;.59-&#3648;&#3617;.&#3618;.6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.101\&#3626;&#3656;&#3623;&#3609;&#3649;&#3585;&#3657;&#3652;&#3586;&#3611;&#3633;&#3597;&#3627;&#3634;&#3627;&#3609;&#3637;&#3657;&#3626;&#3636;&#3609;&#3616;&#3634;&#3588;&#3611;&#3619;&#3632;&#3594;&#3634;&#3594;&#3609;\Toey\0000%20&#3649;&#3606;&#3621;&#3591;&#3586;&#3656;&#3634;&#3623;%20&#3619;&#3634;&#3618;&#3591;&#3634;&#3609;&#3588;&#3623;&#3634;&#3617;&#3588;&#3639;&#3610;&#3627;&#3609;&#3657;&#3634;&#3627;&#3609;&#3637;&#3657;&#3609;&#3629;&#3585;&#3619;&#3632;&#3610;&#3610;&#3611;&#3619;&#3632;&#3592;&#3635;&#3648;&#3604;&#3639;&#3629;&#3609;\2018-04%20&#3648;&#3604;&#3639;&#3629;&#3609;%20&#3617;&#3637;.&#3588;.%2061\2018-4-5%20&#3626;&#3606;&#3636;&#3605;&#3636;&#3626;&#3636;&#3609;&#3648;&#3594;&#3639;&#3656;&#3629;&#3614;&#3636;&#3650;&#3585;&#3652;&#3615;&#3649;&#3609;&#3609;&#3595;&#3660;%20(&#3608;.&#3588;.59-&#3617;&#3637;.&#3588;.6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สถิติการอนุมัติสินเชื่อ</a:t>
            </a:r>
            <a:endParaRPr lang="en-US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c:rich>
      </c:tx>
      <c:layout>
        <c:manualLayout>
          <c:xMode val="edge"/>
          <c:yMode val="edge"/>
          <c:x val="0.31483889327881281"/>
          <c:y val="2.598708994111366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1322875971823689E-2"/>
          <c:y val="0.23204629712615524"/>
          <c:w val="0.8355148336256335"/>
          <c:h val="0.52098590517535959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report!$I$25</c:f>
              <c:strCache>
                <c:ptCount val="1"/>
                <c:pt idx="0">
                  <c:v>อนุมัติสะสม
(มีหลักประกัน)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643737923894674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68-401B-80BB-25F7A5DCD9C4}"/>
                </c:ext>
              </c:extLst>
            </c:dLbl>
            <c:dLbl>
              <c:idx val="1"/>
              <c:layout>
                <c:manualLayout>
                  <c:x val="-3.321868961947398E-3"/>
                  <c:y val="4.677676189400459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260.53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DF1-4DC0-B53E-523CA2FE5A86}"/>
                </c:ext>
              </c:extLst>
            </c:dLbl>
            <c:dLbl>
              <c:idx val="2"/>
              <c:layout>
                <c:manualLayout>
                  <c:x val="-3.3218689619473373E-3"/>
                  <c:y val="7.2763851835118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A4-4873-8965-5510BC067F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report!$J$25:$L$25</c:f>
              <c:numCache>
                <c:formatCode>General</c:formatCode>
                <c:ptCount val="3"/>
                <c:pt idx="0">
                  <c:v>228.13</c:v>
                </c:pt>
                <c:pt idx="1">
                  <c:v>260.52999999999997</c:v>
                </c:pt>
                <c:pt idx="2">
                  <c:v>287.54000000000002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A4-4873-8965-5510BC067F68}"/>
            </c:ext>
          </c:extLst>
        </c:ser>
        <c:ser>
          <c:idx val="2"/>
          <c:order val="2"/>
          <c:tx>
            <c:strRef>
              <c:f>report!$I$26</c:f>
              <c:strCache>
                <c:ptCount val="1"/>
                <c:pt idx="0">
                  <c:v>อนุมัติสะสม
(ไม่มีหลักประกัน)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5.75603811057895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A4-4873-8965-5510BC067F68}"/>
                </c:ext>
              </c:extLst>
            </c:dLbl>
            <c:dLbl>
              <c:idx val="1"/>
              <c:layout>
                <c:manualLayout>
                  <c:x val="-3.321868961947398E-3"/>
                  <c:y val="-5.586201223563181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BA4-4873-8965-5510BC067F68}"/>
                </c:ext>
              </c:extLst>
            </c:dLbl>
            <c:dLbl>
              <c:idx val="2"/>
              <c:layout>
                <c:manualLayout>
                  <c:x val="-3.3218689619473373E-3"/>
                  <c:y val="3.576805765123313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176.08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BA4-4873-8965-5510BC067F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report!$J$26:$L$26</c:f>
              <c:numCache>
                <c:formatCode>General</c:formatCode>
                <c:ptCount val="3"/>
                <c:pt idx="0">
                  <c:v>133.77000000000001</c:v>
                </c:pt>
                <c:pt idx="1">
                  <c:v>161.37</c:v>
                </c:pt>
                <c:pt idx="2">
                  <c:v>176.08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BA4-4873-8965-5510BC067F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2405376"/>
        <c:axId val="35642688"/>
      </c:barChart>
      <c:lineChart>
        <c:grouping val="standard"/>
        <c:varyColors val="0"/>
        <c:ser>
          <c:idx val="0"/>
          <c:order val="0"/>
          <c:tx>
            <c:strRef>
              <c:f>report!$I$27</c:f>
              <c:strCache>
                <c:ptCount val="1"/>
                <c:pt idx="0">
                  <c:v>อนุมัติสะสมรวม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2">
                  <a:lumMod val="75000"/>
                </a:schemeClr>
              </a:solidFill>
              <a:ln w="9525">
                <a:solidFill>
                  <a:schemeClr val="accent1">
                    <a:lumMod val="75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9793641315052097E-2"/>
                  <c:y val="-5.717159787045010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361.90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F1-4DC0-B53E-523CA2FE5A86}"/>
                </c:ext>
              </c:extLst>
            </c:dLbl>
            <c:dLbl>
              <c:idx val="1"/>
              <c:layout>
                <c:manualLayout>
                  <c:x val="-5.9793641315052132E-2"/>
                  <c:y val="-6.236901585867279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421.90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F1-4DC0-B53E-523CA2FE5A86}"/>
                </c:ext>
              </c:extLst>
            </c:dLbl>
            <c:dLbl>
              <c:idx val="2"/>
              <c:layout>
                <c:manualLayout>
                  <c:x val="-6.6437379238946742E-2"/>
                  <c:y val="-4.6776761894004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F1-4DC0-B53E-523CA2FE5A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report!$J$27:$L$27</c:f>
              <c:numCache>
                <c:formatCode>General</c:formatCode>
                <c:ptCount val="3"/>
                <c:pt idx="0">
                  <c:v>361.89</c:v>
                </c:pt>
                <c:pt idx="1">
                  <c:v>421.9</c:v>
                </c:pt>
                <c:pt idx="2">
                  <c:v>463.62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BA4-4873-8965-5510BC067F68}"/>
            </c:ext>
          </c:extLst>
        </c:ser>
        <c:ser>
          <c:idx val="3"/>
          <c:order val="3"/>
          <c:tx>
            <c:strRef>
              <c:f>report!$I$28</c:f>
              <c:strCache>
                <c:ptCount val="1"/>
                <c:pt idx="0">
                  <c:v>คงค้าง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75000"/>
                </a:schemeClr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3.3218428054988182E-2"/>
                  <c:y val="-4.67767618940045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F1-4DC0-B53E-523CA2FE5A86}"/>
                </c:ext>
              </c:extLst>
            </c:dLbl>
            <c:dLbl>
              <c:idx val="1"/>
              <c:layout>
                <c:manualLayout>
                  <c:x val="2.6574951695578698E-2"/>
                  <c:y val="-4.67767618940045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F1-4DC0-B53E-523CA2FE5A86}"/>
                </c:ext>
              </c:extLst>
            </c:dLbl>
            <c:dLbl>
              <c:idx val="2"/>
              <c:layout>
                <c:manualLayout>
                  <c:x val="2.9896820657525913E-2"/>
                  <c:y val="-4.15793439057818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F1-4DC0-B53E-523CA2FE5A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report!$J$28:$L$28</c:f>
              <c:numCache>
                <c:formatCode>General</c:formatCode>
                <c:ptCount val="3"/>
                <c:pt idx="0">
                  <c:v>178.53</c:v>
                </c:pt>
                <c:pt idx="1">
                  <c:v>179.54</c:v>
                </c:pt>
                <c:pt idx="2">
                  <c:v>148.15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8BA4-4873-8965-5510BC067F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405376"/>
        <c:axId val="35642688"/>
      </c:lineChart>
      <c:catAx>
        <c:axId val="42405376"/>
        <c:scaling>
          <c:orientation val="minMax"/>
        </c:scaling>
        <c:delete val="1"/>
        <c:axPos val="b"/>
        <c:majorTickMark val="none"/>
        <c:minorTickMark val="none"/>
        <c:tickLblPos val="nextTo"/>
        <c:crossAx val="35642688"/>
        <c:crossesAt val="50"/>
        <c:auto val="1"/>
        <c:lblAlgn val="ctr"/>
        <c:lblOffset val="100"/>
        <c:noMultiLvlLbl val="0"/>
      </c:catAx>
      <c:valAx>
        <c:axId val="35642688"/>
        <c:scaling>
          <c:orientation val="minMax"/>
          <c:max val="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en-US"/>
          </a:p>
        </c:txPr>
        <c:crossAx val="42405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3641132867921525E-2"/>
          <c:y val="0.82149029198096413"/>
          <c:w val="0.94192137795294573"/>
          <c:h val="0.172879172249172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สถิติการพิจารณาอนุญาต (ยอดสะสม)</a:t>
            </a:r>
            <a:endParaRPr lang="en-US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c:rich>
      </c:tx>
      <c:layout>
        <c:manualLayout>
          <c:xMode val="edge"/>
          <c:yMode val="edge"/>
          <c:x val="0.27426812830634018"/>
          <c:y val="3.262007015880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0719863822509238E-2"/>
          <c:y val="0.22034892597402364"/>
          <c:w val="0.91674210733652817"/>
          <c:h val="0.301240176945353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report!$B$6</c:f>
              <c:strCache>
                <c:ptCount val="1"/>
                <c:pt idx="0">
                  <c:v>   จำนวนคำขออนุญาตสุทธิ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8249191269845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50C-4EC6-A97C-78C2E42F9017}"/>
                </c:ext>
              </c:extLst>
            </c:dLbl>
            <c:dLbl>
              <c:idx val="1"/>
              <c:layout>
                <c:manualLayout>
                  <c:x val="-5.5554900524688401E-17"/>
                  <c:y val="1.368689345238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50C-4EC6-A97C-78C2E42F9017}"/>
                </c:ext>
              </c:extLst>
            </c:dLbl>
            <c:dLbl>
              <c:idx val="2"/>
              <c:layout>
                <c:manualLayout>
                  <c:x val="3.0303023072530883E-3"/>
                  <c:y val="1.368689345238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50C-4EC6-A97C-78C2E42F9017}"/>
                </c:ext>
              </c:extLst>
            </c:dLbl>
            <c:dLbl>
              <c:idx val="3"/>
              <c:layout>
                <c:manualLayout>
                  <c:x val="-1.111098010493768E-16"/>
                  <c:y val="1.368689345238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50C-4EC6-A97C-78C2E42F90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report!$C$6:$F$6</c:f>
              <c:numCache>
                <c:formatCode>General</c:formatCode>
                <c:ptCount val="4"/>
                <c:pt idx="0">
                  <c:v>398</c:v>
                </c:pt>
                <c:pt idx="1">
                  <c:v>395</c:v>
                </c:pt>
                <c:pt idx="2">
                  <c:v>398</c:v>
                </c:pt>
                <c:pt idx="3">
                  <c:v>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EC-4192-AD82-9347F8F5E09C}"/>
            </c:ext>
          </c:extLst>
        </c:ser>
        <c:ser>
          <c:idx val="1"/>
          <c:order val="1"/>
          <c:tx>
            <c:strRef>
              <c:f>report!$B$7</c:f>
              <c:strCache>
                <c:ptCount val="1"/>
                <c:pt idx="0">
                  <c:v>   ผู้ได้รับอนุญาตประกอบธุรกิจ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0303023072531161E-3"/>
                  <c:y val="1.8249191269845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50C-4EC6-A97C-78C2E42F9017}"/>
                </c:ext>
              </c:extLst>
            </c:dLbl>
            <c:dLbl>
              <c:idx val="2"/>
              <c:layout>
                <c:manualLayout>
                  <c:x val="-3.0303023072530883E-3"/>
                  <c:y val="1.8249191269845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50C-4EC6-A97C-78C2E42F9017}"/>
                </c:ext>
              </c:extLst>
            </c:dLbl>
            <c:dLbl>
              <c:idx val="3"/>
              <c:layout>
                <c:manualLayout>
                  <c:x val="0"/>
                  <c:y val="9.1245956349227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50C-4EC6-A97C-78C2E42F90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report!$C$7:$F$7</c:f>
              <c:numCache>
                <c:formatCode>General</c:formatCode>
                <c:ptCount val="4"/>
                <c:pt idx="0">
                  <c:v>294</c:v>
                </c:pt>
                <c:pt idx="1">
                  <c:v>331</c:v>
                </c:pt>
                <c:pt idx="2">
                  <c:v>348</c:v>
                </c:pt>
                <c:pt idx="3">
                  <c:v>357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EC-4192-AD82-9347F8F5E09C}"/>
            </c:ext>
          </c:extLst>
        </c:ser>
        <c:ser>
          <c:idx val="2"/>
          <c:order val="2"/>
          <c:tx>
            <c:strRef>
              <c:f>report!$B$8</c:f>
              <c:strCache>
                <c:ptCount val="1"/>
                <c:pt idx="0">
                  <c:v>   ผู้เปิดดำเนินการ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8249191269845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50C-4EC6-A97C-78C2E42F9017}"/>
                </c:ext>
              </c:extLst>
            </c:dLbl>
            <c:dLbl>
              <c:idx val="1"/>
              <c:layout>
                <c:manualLayout>
                  <c:x val="-5.5554900524688401E-17"/>
                  <c:y val="1.8249191269845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50C-4EC6-A97C-78C2E42F9017}"/>
                </c:ext>
              </c:extLst>
            </c:dLbl>
            <c:dLbl>
              <c:idx val="2"/>
              <c:layout>
                <c:manualLayout>
                  <c:x val="-6.0606046145061767E-3"/>
                  <c:y val="1.8249191269845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50C-4EC6-A97C-78C2E42F9017}"/>
                </c:ext>
              </c:extLst>
            </c:dLbl>
            <c:dLbl>
              <c:idx val="3"/>
              <c:layout>
                <c:manualLayout>
                  <c:x val="0"/>
                  <c:y val="1.8249191269845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50C-4EC6-A97C-78C2E42F90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report!$C$8:$F$8</c:f>
              <c:numCache>
                <c:formatCode>General</c:formatCode>
                <c:ptCount val="4"/>
                <c:pt idx="0">
                  <c:v>181</c:v>
                </c:pt>
                <c:pt idx="1">
                  <c:v>201</c:v>
                </c:pt>
                <c:pt idx="2">
                  <c:v>221</c:v>
                </c:pt>
                <c:pt idx="3">
                  <c:v>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EC-4192-AD82-9347F8F5E0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3192320"/>
        <c:axId val="100766208"/>
      </c:barChart>
      <c:catAx>
        <c:axId val="431923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0766208"/>
        <c:crosses val="autoZero"/>
        <c:auto val="1"/>
        <c:lblAlgn val="ctr"/>
        <c:lblOffset val="100"/>
        <c:noMultiLvlLbl val="0"/>
      </c:catAx>
      <c:valAx>
        <c:axId val="1007662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192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1318537027311613"/>
          <c:y val="0.66154934915408892"/>
          <c:w val="0.36863293518660578"/>
          <c:h val="0.291614919093303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675464666071362"/>
          <c:y val="0.16661687975975215"/>
          <c:w val="0.66480389385168615"/>
          <c:h val="0.79040514928130079"/>
        </c:manualLayout>
      </c:layout>
      <c:pieChart>
        <c:varyColors val="1"/>
        <c:ser>
          <c:idx val="0"/>
          <c:order val="0"/>
          <c:spPr>
            <a:ln w="63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6"/>
              </a:solidFill>
              <a:ln w="6350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346F-47ED-BBC5-3FCA67D8848B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6350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46F-47ED-BBC5-3FCA67D8848B}"/>
              </c:ext>
            </c:extLst>
          </c:dPt>
          <c:dLbls>
            <c:dLbl>
              <c:idx val="0"/>
              <c:layout>
                <c:manualLayout>
                  <c:x val="5.3665871393256855E-2"/>
                  <c:y val="-1.2572432263760272E-2"/>
                </c:manualLayout>
              </c:layout>
              <c:tx>
                <c:rich>
                  <a:bodyPr/>
                  <a:lstStyle/>
                  <a:p>
                    <a:r>
                      <a:rPr lang="th-TH" dirty="0"/>
                      <a:t>9.96 ลบ.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6F-47ED-BBC5-3FCA67D8848B}"/>
                </c:ext>
              </c:extLst>
            </c:dLbl>
            <c:dLbl>
              <c:idx val="1"/>
              <c:layout>
                <c:manualLayout>
                  <c:x val="1.6779177167838315E-2"/>
                  <c:y val="2.8163846917302324E-2"/>
                </c:manualLayout>
              </c:layout>
              <c:tx>
                <c:rich>
                  <a:bodyPr/>
                  <a:lstStyle/>
                  <a:p>
                    <a:r>
                      <a:rPr lang="th-TH" dirty="0"/>
                      <a:t>4.56 ลบ.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46F-47ED-BBC5-3FCA67D8848B}"/>
                </c:ext>
              </c:extLst>
            </c:dLbl>
            <c:dLbl>
              <c:idx val="2"/>
              <c:layout>
                <c:manualLayout>
                  <c:x val="0.21835685251011044"/>
                  <c:y val="-0.16960204462785611"/>
                </c:manualLayout>
              </c:layout>
              <c:tx>
                <c:rich>
                  <a:bodyPr/>
                  <a:lstStyle/>
                  <a:p>
                    <a:r>
                      <a:rPr lang="th-TH" baseline="0" dirty="0"/>
                      <a:t>133.63 ลบ.</a:t>
                    </a:r>
                    <a:endParaRPr lang="th-TH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01436146555558"/>
                      <c:h val="0.181293684167917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46F-47ED-BBC5-3FCA67D88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H SarabunPSK" panose="020B0500040200020003" pitchFamily="34" charset="-34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report!$J$35:$J$37</c:f>
              <c:strCache>
                <c:ptCount val="3"/>
                <c:pt idx="0">
                  <c:v>ค้างไม่เกิน 3 เดือน</c:v>
                </c:pt>
                <c:pt idx="1">
                  <c:v>ค้างเกิน 3 เดือน</c:v>
                </c:pt>
                <c:pt idx="2">
                  <c:v>คงค้างปกติ</c:v>
                </c:pt>
              </c:strCache>
            </c:strRef>
          </c:cat>
          <c:val>
            <c:numRef>
              <c:f>report!$K$35:$K$37</c:f>
              <c:numCache>
                <c:formatCode>General</c:formatCode>
                <c:ptCount val="3"/>
                <c:pt idx="0">
                  <c:v>9.9600000000000009</c:v>
                </c:pt>
                <c:pt idx="1">
                  <c:v>4.5599999999999996</c:v>
                </c:pt>
                <c:pt idx="2">
                  <c:v>133.63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6F-47ED-BBC5-3FCA67D884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3"/>
            <a:ext cx="2946347" cy="498215"/>
          </a:xfrm>
          <a:prstGeom prst="rect">
            <a:avLst/>
          </a:prstGeom>
        </p:spPr>
        <p:txBody>
          <a:bodyPr vert="horz" lIns="92433" tIns="46216" rIns="92433" bIns="462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8" y="3"/>
            <a:ext cx="2946347" cy="498215"/>
          </a:xfrm>
          <a:prstGeom prst="rect">
            <a:avLst/>
          </a:prstGeom>
        </p:spPr>
        <p:txBody>
          <a:bodyPr vert="horz" lIns="92433" tIns="46216" rIns="92433" bIns="46216" rtlCol="0"/>
          <a:lstStyle>
            <a:lvl1pPr algn="r">
              <a:defRPr sz="1200"/>
            </a:lvl1pPr>
          </a:lstStyle>
          <a:p>
            <a:fld id="{1EFB7EEF-8389-43AD-8AD8-B78621E2FA53}" type="datetimeFigureOut">
              <a:rPr lang="en-US" smtClean="0"/>
              <a:t>6/21/2018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933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3" tIns="46216" rIns="92433" bIns="462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8"/>
            <a:ext cx="5439410" cy="3909863"/>
          </a:xfrm>
          <a:prstGeom prst="rect">
            <a:avLst/>
          </a:prstGeom>
        </p:spPr>
        <p:txBody>
          <a:bodyPr vert="horz" lIns="92433" tIns="46216" rIns="92433" bIns="462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431604"/>
            <a:ext cx="2946347" cy="498214"/>
          </a:xfrm>
          <a:prstGeom prst="rect">
            <a:avLst/>
          </a:prstGeom>
        </p:spPr>
        <p:txBody>
          <a:bodyPr vert="horz" lIns="92433" tIns="46216" rIns="92433" bIns="462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8" y="9431604"/>
            <a:ext cx="2946347" cy="498214"/>
          </a:xfrm>
          <a:prstGeom prst="rect">
            <a:avLst/>
          </a:prstGeom>
        </p:spPr>
        <p:txBody>
          <a:bodyPr vert="horz" lIns="92433" tIns="46216" rIns="92433" bIns="46216" rtlCol="0" anchor="b"/>
          <a:lstStyle>
            <a:lvl1pPr algn="r">
              <a:defRPr sz="1200"/>
            </a:lvl1pPr>
          </a:lstStyle>
          <a:p>
            <a:fld id="{1E86A4AD-7F67-465F-ADBC-BA99AECDB2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81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9337" cy="3351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6A4AD-7F67-465F-ADBC-BA99AECDB23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009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6/21/2018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40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6/21/2018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008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6/21/2018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0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6/21/2018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53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6/21/2018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28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6/21/2018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35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6/21/2018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72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6/21/2018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6/21/2018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183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6/21/2018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19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6/21/2018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757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1BF9D-0844-4C99-A3BA-6A8A808196C7}" type="datetimeFigureOut">
              <a:rPr lang="en-US" smtClean="0"/>
              <a:t>6/21/2018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17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1.jpeg"/><Relationship Id="rId7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3.png"/><Relationship Id="rId10" Type="http://schemas.openxmlformats.org/officeDocument/2006/relationships/chart" Target="../charts/chart3.xml"/><Relationship Id="rId4" Type="http://schemas.openxmlformats.org/officeDocument/2006/relationships/image" Target="../media/image2.png"/><Relationship Id="rId9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55" b="7053"/>
          <a:stretch/>
        </p:blipFill>
        <p:spPr>
          <a:xfrm>
            <a:off x="65642" y="16510"/>
            <a:ext cx="1109443" cy="91630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3157" y="186303"/>
            <a:ext cx="6653833" cy="776383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24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รายงานความคืบหน้าการแก้ไขปัญหาหนี้นอกระบบ</a:t>
            </a:r>
            <a:br>
              <a:rPr lang="th-TH" sz="24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4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ประจำเดือนพฤษภาคม 256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765" y="143124"/>
            <a:ext cx="900382" cy="735245"/>
          </a:xfrm>
          <a:prstGeom prst="rect">
            <a:avLst/>
          </a:prstGeom>
        </p:spPr>
      </p:pic>
      <p:sp>
        <p:nvSpPr>
          <p:cNvPr id="49" name="Rounded Rectangle 48"/>
          <p:cNvSpPr/>
          <p:nvPr/>
        </p:nvSpPr>
        <p:spPr>
          <a:xfrm>
            <a:off x="110092" y="1059793"/>
            <a:ext cx="6625364" cy="8496957"/>
          </a:xfrm>
          <a:prstGeom prst="roundRect">
            <a:avLst>
              <a:gd name="adj" fmla="val 3052"/>
            </a:avLst>
          </a:prstGeom>
          <a:solidFill>
            <a:srgbClr val="F9FBF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4888" y="1078582"/>
            <a:ext cx="1686680" cy="4258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167" b="1" u="sng" dirty="0" err="1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สินเชื่อพิ</a:t>
            </a:r>
            <a:r>
              <a:rPr lang="th-TH" sz="2167" b="1" u="sng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โก</a:t>
            </a:r>
            <a:r>
              <a:rPr lang="th-TH" sz="2167" b="1" u="sng" dirty="0" err="1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ไฟแนนซ์</a:t>
            </a:r>
            <a:endParaRPr lang="en-US" sz="2167" b="1" dirty="0">
              <a:solidFill>
                <a:schemeClr val="accent1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801960" y="1125475"/>
            <a:ext cx="4858137" cy="602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>
              <a:lnSpc>
                <a:spcPct val="85000"/>
              </a:lnSpc>
              <a:spcBef>
                <a:spcPts val="433"/>
              </a:spcBef>
            </a:pPr>
            <a:r>
              <a:rPr lang="th-TH" sz="1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ผู้ประกอบธุรกิจต้องเป็นนิติบุคคล มีทุนจดทะเบียนชำระแล้วไม่ต่ำกว่า 5 ล้านบาท สามารถให้กู้ยืมเงิน</a:t>
            </a:r>
            <a:br>
              <a:rPr lang="th-TH" sz="13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แก่ประชาชนในวงเงินรายละไม่เกิน 50,000 บาท เฉพาะภายในเขตจังหวัด โดยคิดอัตราดอกเบี้ย รวมค่าปรับ ค่าธรรมเนียม และค่าบริการ ได้ไม่เกิน 36</a:t>
            </a:r>
            <a:r>
              <a:rPr lang="en-US" sz="1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r>
              <a:rPr lang="th-TH" sz="1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ต่อปี (แบบลดต้นลดดอก) แบบมีหรือไม่มีหลักประกัน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54888" y="7239928"/>
            <a:ext cx="3609708" cy="375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th-TH" sz="2167" b="1" u="sng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สินเชื่อรายย่อยเพื่อใช้จ่ายฉุกเฉิน</a:t>
            </a:r>
            <a:r>
              <a:rPr lang="th-TH" sz="2167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(พ.ค. 6</a:t>
            </a:r>
            <a:r>
              <a:rPr lang="en-US" sz="2167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sz="2167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933622"/>
              </p:ext>
            </p:extLst>
          </p:nvPr>
        </p:nvGraphicFramePr>
        <p:xfrm>
          <a:off x="2898867" y="3647750"/>
          <a:ext cx="1664003" cy="891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24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th-TH" sz="13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ขออนุญาตสุทธิ</a:t>
                      </a:r>
                      <a:endParaRPr lang="en-US" sz="13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3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lang="en-US" sz="13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3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จังหวัด</a:t>
                      </a:r>
                      <a:endParaRPr lang="en-US" sz="13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th-TH" sz="13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ได้รับอนุญาต</a:t>
                      </a:r>
                      <a:endParaRPr lang="en-US" sz="13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3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 จังหวัด</a:t>
                      </a:r>
                      <a:endParaRPr lang="en-US" sz="13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th-TH" sz="13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เปิดดำเนินการ</a:t>
                      </a:r>
                      <a:endParaRPr lang="en-US" sz="13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3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 จังหวัด</a:t>
                      </a:r>
                      <a:endParaRPr lang="en-US" sz="13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4390593" y="1846086"/>
            <a:ext cx="2607573" cy="2607573"/>
            <a:chOff x="4164522" y="1379396"/>
            <a:chExt cx="2406990" cy="240699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4522" y="1379396"/>
              <a:ext cx="2406990" cy="2406990"/>
            </a:xfrm>
            <a:prstGeom prst="rect">
              <a:avLst/>
            </a:prstGeom>
            <a:noFill/>
            <a:ln w="9525">
              <a:noFill/>
            </a:ln>
            <a:effectLst>
              <a:outerShdw blurRad="38100" dist="101600" dir="5400000" sx="106000" sy="106000" algn="ctr" rotWithShape="0">
                <a:schemeClr val="bg1">
                  <a:lumMod val="85000"/>
                </a:schemeClr>
              </a:outerShdw>
            </a:effectLst>
          </p:spPr>
        </p:pic>
        <p:grpSp>
          <p:nvGrpSpPr>
            <p:cNvPr id="16" name="Group 15"/>
            <p:cNvGrpSpPr/>
            <p:nvPr/>
          </p:nvGrpSpPr>
          <p:grpSpPr>
            <a:xfrm>
              <a:off x="4607234" y="1415321"/>
              <a:ext cx="719632" cy="631770"/>
              <a:chOff x="537455" y="2635847"/>
              <a:chExt cx="719632" cy="631770"/>
            </a:xfrm>
          </p:grpSpPr>
          <p:sp>
            <p:nvSpPr>
              <p:cNvPr id="63" name="TextBox 14"/>
              <p:cNvSpPr txBox="1"/>
              <p:nvPr/>
            </p:nvSpPr>
            <p:spPr>
              <a:xfrm>
                <a:off x="559854" y="2635847"/>
                <a:ext cx="697233" cy="631770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th-TH" sz="1192" b="1" u="sng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ภาคเหนือ</a:t>
                </a:r>
                <a:endParaRPr lang="en-US" sz="1192" b="1" u="sng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คำขอสุทธิ 59</a:t>
                </a: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อนุญาต 54</a:t>
                </a:r>
                <a:endParaRPr lang="en-US" sz="1192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เปิด 36</a:t>
                </a:r>
                <a:endParaRPr lang="en-US" sz="1192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grpSp>
            <p:nvGrpSpPr>
              <p:cNvPr id="13" name="Group 12"/>
              <p:cNvGrpSpPr/>
              <p:nvPr/>
            </p:nvGrpSpPr>
            <p:grpSpPr>
              <a:xfrm>
                <a:off x="537455" y="2844974"/>
                <a:ext cx="73390" cy="194721"/>
                <a:chOff x="529835" y="2852594"/>
                <a:chExt cx="73390" cy="194721"/>
              </a:xfrm>
            </p:grpSpPr>
            <p:sp>
              <p:nvSpPr>
                <p:cNvPr id="12" name="Isosceles Triangle 11"/>
                <p:cNvSpPr/>
                <p:nvPr/>
              </p:nvSpPr>
              <p:spPr>
                <a:xfrm rot="5400000">
                  <a:off x="526964" y="2855465"/>
                  <a:ext cx="74450" cy="68707"/>
                </a:xfrm>
                <a:prstGeom prst="triangl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  <p:sp>
              <p:nvSpPr>
                <p:cNvPr id="62" name="Isosceles Triangle 61"/>
                <p:cNvSpPr/>
                <p:nvPr/>
              </p:nvSpPr>
              <p:spPr>
                <a:xfrm rot="5400000">
                  <a:off x="531647" y="2975736"/>
                  <a:ext cx="74450" cy="68707"/>
                </a:xfrm>
                <a:prstGeom prst="triangl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</p:grpSp>
        </p:grpSp>
        <p:grpSp>
          <p:nvGrpSpPr>
            <p:cNvPr id="17" name="Group 16"/>
            <p:cNvGrpSpPr/>
            <p:nvPr/>
          </p:nvGrpSpPr>
          <p:grpSpPr>
            <a:xfrm>
              <a:off x="5514319" y="1573453"/>
              <a:ext cx="766693" cy="631770"/>
              <a:chOff x="1585788" y="2783478"/>
              <a:chExt cx="766693" cy="631770"/>
            </a:xfrm>
          </p:grpSpPr>
          <p:sp>
            <p:nvSpPr>
              <p:cNvPr id="66" name="TextBox 14"/>
              <p:cNvSpPr txBox="1"/>
              <p:nvPr/>
            </p:nvSpPr>
            <p:spPr>
              <a:xfrm>
                <a:off x="1601980" y="2783478"/>
                <a:ext cx="750501" cy="631770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th-TH" sz="1192" b="1" u="sng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ภาคอีสาน</a:t>
                </a:r>
                <a:endParaRPr lang="en-US" sz="1192" b="1" u="sng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คำขอสุทธิ 211</a:t>
                </a: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อนุญาต 189</a:t>
                </a:r>
                <a:endParaRPr lang="en-US" sz="1192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เปิด 133</a:t>
                </a:r>
                <a:endParaRPr lang="en-US" sz="1192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grpSp>
            <p:nvGrpSpPr>
              <p:cNvPr id="72" name="Group 71"/>
              <p:cNvGrpSpPr/>
              <p:nvPr/>
            </p:nvGrpSpPr>
            <p:grpSpPr>
              <a:xfrm>
                <a:off x="1585788" y="2983708"/>
                <a:ext cx="73175" cy="356687"/>
                <a:chOff x="557494" y="2848686"/>
                <a:chExt cx="73175" cy="356687"/>
              </a:xfrm>
            </p:grpSpPr>
            <p:sp>
              <p:nvSpPr>
                <p:cNvPr id="73" name="Isosceles Triangle 72"/>
                <p:cNvSpPr/>
                <p:nvPr/>
              </p:nvSpPr>
              <p:spPr>
                <a:xfrm rot="5400000">
                  <a:off x="559091" y="2851557"/>
                  <a:ext cx="74450" cy="68707"/>
                </a:xfrm>
                <a:prstGeom prst="triangl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  <p:sp>
              <p:nvSpPr>
                <p:cNvPr id="75" name="Isosceles Triangle 74"/>
                <p:cNvSpPr/>
                <p:nvPr/>
              </p:nvSpPr>
              <p:spPr>
                <a:xfrm rot="5400000">
                  <a:off x="555940" y="2993907"/>
                  <a:ext cx="74450" cy="68707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  <p:sp>
              <p:nvSpPr>
                <p:cNvPr id="76" name="Isosceles Triangle 75"/>
                <p:cNvSpPr/>
                <p:nvPr/>
              </p:nvSpPr>
              <p:spPr>
                <a:xfrm rot="5400000">
                  <a:off x="554623" y="3133794"/>
                  <a:ext cx="74450" cy="68707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</p:grpSp>
        </p:grpSp>
        <p:grpSp>
          <p:nvGrpSpPr>
            <p:cNvPr id="18" name="Group 17"/>
            <p:cNvGrpSpPr/>
            <p:nvPr/>
          </p:nvGrpSpPr>
          <p:grpSpPr>
            <a:xfrm>
              <a:off x="4940674" y="2086202"/>
              <a:ext cx="730313" cy="631770"/>
              <a:chOff x="962688" y="3210860"/>
              <a:chExt cx="730313" cy="631770"/>
            </a:xfrm>
          </p:grpSpPr>
          <p:sp>
            <p:nvSpPr>
              <p:cNvPr id="64" name="TextBox 14"/>
              <p:cNvSpPr txBox="1"/>
              <p:nvPr/>
            </p:nvSpPr>
            <p:spPr>
              <a:xfrm>
                <a:off x="995768" y="3210860"/>
                <a:ext cx="697233" cy="631770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th-TH" sz="1192" b="1" u="sng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ภาคกลาง</a:t>
                </a:r>
                <a:endParaRPr lang="en-US" sz="1192" b="1" u="sng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คำขอสุทธิ 75</a:t>
                </a: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อนุญาต 66</a:t>
                </a:r>
                <a:endParaRPr lang="en-US" sz="1192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เปิด 42</a:t>
                </a:r>
                <a:endParaRPr lang="en-US" sz="1192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>
                <a:off x="962688" y="3417235"/>
                <a:ext cx="69213" cy="343799"/>
                <a:chOff x="529329" y="2808456"/>
                <a:chExt cx="69213" cy="343799"/>
              </a:xfrm>
            </p:grpSpPr>
            <p:sp>
              <p:nvSpPr>
                <p:cNvPr id="79" name="Isosceles Triangle 78"/>
                <p:cNvSpPr/>
                <p:nvPr/>
              </p:nvSpPr>
              <p:spPr>
                <a:xfrm rot="5400000">
                  <a:off x="526964" y="2811327"/>
                  <a:ext cx="74450" cy="68707"/>
                </a:xfrm>
                <a:prstGeom prst="triangl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  <p:sp>
              <p:nvSpPr>
                <p:cNvPr id="81" name="Isosceles Triangle 80"/>
                <p:cNvSpPr/>
                <p:nvPr/>
              </p:nvSpPr>
              <p:spPr>
                <a:xfrm rot="5400000">
                  <a:off x="526458" y="2942098"/>
                  <a:ext cx="74450" cy="68707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  <p:sp>
              <p:nvSpPr>
                <p:cNvPr id="82" name="Isosceles Triangle 81"/>
                <p:cNvSpPr/>
                <p:nvPr/>
              </p:nvSpPr>
              <p:spPr>
                <a:xfrm rot="5400000">
                  <a:off x="526964" y="3080676"/>
                  <a:ext cx="74450" cy="68707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</p:grpSp>
        </p:grpSp>
        <p:grpSp>
          <p:nvGrpSpPr>
            <p:cNvPr id="19" name="Group 18"/>
            <p:cNvGrpSpPr/>
            <p:nvPr/>
          </p:nvGrpSpPr>
          <p:grpSpPr>
            <a:xfrm>
              <a:off x="4538058" y="2884934"/>
              <a:ext cx="732588" cy="631770"/>
              <a:chOff x="472137" y="3935774"/>
              <a:chExt cx="732588" cy="631770"/>
            </a:xfrm>
          </p:grpSpPr>
          <p:sp>
            <p:nvSpPr>
              <p:cNvPr id="67" name="TextBox 14"/>
              <p:cNvSpPr txBox="1"/>
              <p:nvPr/>
            </p:nvSpPr>
            <p:spPr>
              <a:xfrm>
                <a:off x="507493" y="3935774"/>
                <a:ext cx="697232" cy="631770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th-TH" sz="1192" b="1" u="sng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ภาคใต้</a:t>
                </a:r>
                <a:endParaRPr lang="en-US" sz="1192" b="1" u="sng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คำขอสุทธิ 27</a:t>
                </a: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อนุญาต 17</a:t>
                </a:r>
                <a:endParaRPr lang="en-US" sz="1192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เปิด 17</a:t>
                </a:r>
                <a:endParaRPr lang="en-US" sz="1192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grpSp>
            <p:nvGrpSpPr>
              <p:cNvPr id="83" name="Group 82"/>
              <p:cNvGrpSpPr/>
              <p:nvPr/>
            </p:nvGrpSpPr>
            <p:grpSpPr>
              <a:xfrm>
                <a:off x="472137" y="4150277"/>
                <a:ext cx="73859" cy="338225"/>
                <a:chOff x="529834" y="2813977"/>
                <a:chExt cx="73859" cy="338225"/>
              </a:xfrm>
            </p:grpSpPr>
            <p:sp>
              <p:nvSpPr>
                <p:cNvPr id="84" name="Isosceles Triangle 83"/>
                <p:cNvSpPr/>
                <p:nvPr/>
              </p:nvSpPr>
              <p:spPr>
                <a:xfrm rot="5400000">
                  <a:off x="526964" y="2816848"/>
                  <a:ext cx="74450" cy="68707"/>
                </a:xfrm>
                <a:prstGeom prst="triangl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  <p:sp>
              <p:nvSpPr>
                <p:cNvPr id="86" name="Isosceles Triangle 85"/>
                <p:cNvSpPr/>
                <p:nvPr/>
              </p:nvSpPr>
              <p:spPr>
                <a:xfrm rot="5400000">
                  <a:off x="532115" y="2954574"/>
                  <a:ext cx="74450" cy="68707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  <p:sp>
              <p:nvSpPr>
                <p:cNvPr id="87" name="Isosceles Triangle 86"/>
                <p:cNvSpPr/>
                <p:nvPr/>
              </p:nvSpPr>
              <p:spPr>
                <a:xfrm rot="5400000">
                  <a:off x="526963" y="3080623"/>
                  <a:ext cx="74450" cy="68707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</p:grpSp>
        </p:grpSp>
        <p:grpSp>
          <p:nvGrpSpPr>
            <p:cNvPr id="20" name="Group 19"/>
            <p:cNvGrpSpPr/>
            <p:nvPr/>
          </p:nvGrpSpPr>
          <p:grpSpPr>
            <a:xfrm>
              <a:off x="5381153" y="2645572"/>
              <a:ext cx="725635" cy="627154"/>
              <a:chOff x="1389098" y="3770129"/>
              <a:chExt cx="725635" cy="627154"/>
            </a:xfrm>
          </p:grpSpPr>
          <p:sp>
            <p:nvSpPr>
              <p:cNvPr id="71" name="TextBox 14"/>
              <p:cNvSpPr txBox="1"/>
              <p:nvPr/>
            </p:nvSpPr>
            <p:spPr>
              <a:xfrm>
                <a:off x="1393826" y="3770129"/>
                <a:ext cx="720907" cy="62715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th-TH" sz="1192" b="1" u="sng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ภาคตะวันออก</a:t>
                </a:r>
                <a:endParaRPr lang="en-US" sz="1192" b="1" u="sng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คำขอสุทธิ 32</a:t>
                </a: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อนุญาต 31</a:t>
                </a:r>
                <a:endParaRPr lang="en-US" sz="1192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เปิด 20</a:t>
                </a:r>
                <a:endParaRPr lang="en-US" sz="1192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grpSp>
            <p:nvGrpSpPr>
              <p:cNvPr id="88" name="Group 87"/>
              <p:cNvGrpSpPr/>
              <p:nvPr/>
            </p:nvGrpSpPr>
            <p:grpSpPr>
              <a:xfrm>
                <a:off x="1389098" y="3981414"/>
                <a:ext cx="68710" cy="356043"/>
                <a:chOff x="529834" y="2811560"/>
                <a:chExt cx="68710" cy="356043"/>
              </a:xfrm>
            </p:grpSpPr>
            <p:sp>
              <p:nvSpPr>
                <p:cNvPr id="89" name="Isosceles Triangle 88"/>
                <p:cNvSpPr/>
                <p:nvPr/>
              </p:nvSpPr>
              <p:spPr>
                <a:xfrm rot="5400000">
                  <a:off x="526966" y="2814431"/>
                  <a:ext cx="74450" cy="68707"/>
                </a:xfrm>
                <a:prstGeom prst="triangl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 dirty="0"/>
                </a:p>
              </p:txBody>
            </p:sp>
            <p:sp>
              <p:nvSpPr>
                <p:cNvPr id="90" name="Isosceles Triangle 89"/>
                <p:cNvSpPr/>
                <p:nvPr/>
              </p:nvSpPr>
              <p:spPr>
                <a:xfrm rot="5400000">
                  <a:off x="526964" y="2944882"/>
                  <a:ext cx="74450" cy="68707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  <p:sp>
              <p:nvSpPr>
                <p:cNvPr id="91" name="Isosceles Triangle 90"/>
                <p:cNvSpPr/>
                <p:nvPr/>
              </p:nvSpPr>
              <p:spPr>
                <a:xfrm rot="5400000">
                  <a:off x="526963" y="3096024"/>
                  <a:ext cx="74450" cy="68707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</p:grpSp>
        </p:grpSp>
      </p:grpSp>
      <p:cxnSp>
        <p:nvCxnSpPr>
          <p:cNvPr id="15" name="Elbow Connector 14"/>
          <p:cNvCxnSpPr>
            <a:cxnSpLocks/>
          </p:cNvCxnSpPr>
          <p:nvPr/>
        </p:nvCxnSpPr>
        <p:spPr>
          <a:xfrm flipV="1">
            <a:off x="4064598" y="2733063"/>
            <a:ext cx="975107" cy="504159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2875234" y="3358699"/>
            <a:ext cx="1744604" cy="292388"/>
            <a:chOff x="2875234" y="3358699"/>
            <a:chExt cx="1744604" cy="292388"/>
          </a:xfrm>
        </p:grpSpPr>
        <p:sp>
          <p:nvSpPr>
            <p:cNvPr id="55" name="TextBox 14"/>
            <p:cNvSpPr txBox="1"/>
            <p:nvPr/>
          </p:nvSpPr>
          <p:spPr>
            <a:xfrm>
              <a:off x="2875234" y="3358699"/>
              <a:ext cx="1744604" cy="29238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h-TH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รวมทุกภาค เดือน พ.ค. 6</a:t>
              </a:r>
              <a:r>
                <a:rPr lang="en-US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1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892346" y="3389108"/>
              <a:ext cx="1636664" cy="0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140105" y="983593"/>
            <a:ext cx="6598938" cy="35827"/>
            <a:chOff x="168060" y="988706"/>
            <a:chExt cx="6514877" cy="24015"/>
          </a:xfrm>
        </p:grpSpPr>
        <p:cxnSp>
          <p:nvCxnSpPr>
            <p:cNvPr id="92" name="Straight Arrow Connector 91"/>
            <p:cNvCxnSpPr/>
            <p:nvPr/>
          </p:nvCxnSpPr>
          <p:spPr>
            <a:xfrm>
              <a:off x="168060" y="1012721"/>
              <a:ext cx="6514877" cy="0"/>
            </a:xfrm>
            <a:prstGeom prst="straightConnector1">
              <a:avLst/>
            </a:prstGeom>
            <a:ln w="19050">
              <a:solidFill>
                <a:srgbClr val="627998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>
              <a:off x="168060" y="988706"/>
              <a:ext cx="6514877" cy="0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5" name="Chart 9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1192072"/>
              </p:ext>
            </p:extLst>
          </p:nvPr>
        </p:nvGraphicFramePr>
        <p:xfrm>
          <a:off x="187251" y="4712376"/>
          <a:ext cx="3823149" cy="2443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835804" y="6518720"/>
            <a:ext cx="2716780" cy="307730"/>
            <a:chOff x="848504" y="6761890"/>
            <a:chExt cx="2716780" cy="307730"/>
          </a:xfrm>
        </p:grpSpPr>
        <p:sp>
          <p:nvSpPr>
            <p:cNvPr id="96" name="TextBox 14"/>
            <p:cNvSpPr txBox="1"/>
            <p:nvPr/>
          </p:nvSpPr>
          <p:spPr>
            <a:xfrm>
              <a:off x="848504" y="6763616"/>
              <a:ext cx="551754" cy="29238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h-TH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ก.พ. 61</a:t>
              </a:r>
              <a:endParaRPr lang="en-US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97" name="TextBox 15"/>
            <p:cNvSpPr txBox="1"/>
            <p:nvPr/>
          </p:nvSpPr>
          <p:spPr>
            <a:xfrm>
              <a:off x="1929820" y="6761890"/>
              <a:ext cx="542136" cy="29238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h-TH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มี.ค. 61</a:t>
              </a:r>
              <a:endParaRPr lang="en-US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98" name="TextBox 16"/>
            <p:cNvSpPr txBox="1"/>
            <p:nvPr/>
          </p:nvSpPr>
          <p:spPr>
            <a:xfrm>
              <a:off x="2991088" y="6777232"/>
              <a:ext cx="574196" cy="29238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h-TH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เม.ย. 61</a:t>
              </a:r>
              <a:endParaRPr lang="en-US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100" name="TextBox 14"/>
          <p:cNvSpPr txBox="1"/>
          <p:nvPr/>
        </p:nvSpPr>
        <p:spPr>
          <a:xfrm>
            <a:off x="140105" y="4928542"/>
            <a:ext cx="960519" cy="29238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 </a:t>
            </a:r>
            <a:r>
              <a:rPr lang="en-US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ล้านบาท</a:t>
            </a:r>
            <a:endParaRPr lang="en-US" sz="1300" b="1" dirty="0">
              <a:solidFill>
                <a:schemeClr val="tx1">
                  <a:lumMod val="65000"/>
                  <a:lumOff val="3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262045" y="4712376"/>
            <a:ext cx="632469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122239" y="4779379"/>
            <a:ext cx="2499403" cy="5145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5000"/>
              </a:lnSpc>
              <a:defRPr sz="18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ยอดคงค้างสินเชื่อทั้งสิ้น 148.15 ล้านบาท</a:t>
            </a:r>
          </a:p>
          <a:p>
            <a:pPr algn="ctr">
              <a:lnSpc>
                <a:spcPct val="85000"/>
              </a:lnSpc>
              <a:defRPr sz="18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(เม.ย. 61)</a:t>
            </a:r>
          </a:p>
        </p:txBody>
      </p:sp>
      <p:cxnSp>
        <p:nvCxnSpPr>
          <p:cNvPr id="111" name="Straight Connector 110"/>
          <p:cNvCxnSpPr/>
          <p:nvPr/>
        </p:nvCxnSpPr>
        <p:spPr>
          <a:xfrm>
            <a:off x="4010400" y="4775082"/>
            <a:ext cx="8188" cy="225304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275984" y="1734298"/>
            <a:ext cx="632469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539574" y="7240856"/>
            <a:ext cx="3002891" cy="41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80000"/>
              </a:lnSpc>
              <a:spcBef>
                <a:spcPts val="433"/>
              </a:spcBef>
            </a:pPr>
            <a:r>
              <a:rPr lang="th-TH" sz="1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ให้สินเชื่อรายละไม่เกิน 50,000 บาท ดอกเบี้ย 0.85</a:t>
            </a:r>
            <a:r>
              <a:rPr lang="en-US" sz="1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r>
              <a:rPr lang="th-TH" sz="1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ต่อเดือน ผ่อนชำระ 5 ปี โดยมีเงื่อนไขผ่อนปรน</a:t>
            </a:r>
            <a:endParaRPr lang="en-US" sz="13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75314"/>
              </p:ext>
            </p:extLst>
          </p:nvPr>
        </p:nvGraphicFramePr>
        <p:xfrm>
          <a:off x="414091" y="7641325"/>
          <a:ext cx="5928466" cy="1840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0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64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58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43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478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ธนาคาร</a:t>
                      </a:r>
                      <a:endParaRPr lang="en-US" sz="15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ประชาชนทั่วไป</a:t>
                      </a:r>
                      <a:endParaRPr lang="en-US" sz="15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ผู้มีรายได้น้อยที่มีหนี้นอกระบบ</a:t>
                      </a:r>
                      <a:endParaRPr lang="en-US" sz="15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รวมทั้งสิ้น</a:t>
                      </a:r>
                      <a:endParaRPr lang="en-US" sz="15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7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</a:t>
                      </a:r>
                      <a:endParaRPr lang="en-US" sz="15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ล้านบาท</a:t>
                      </a:r>
                      <a:endParaRPr lang="en-US" sz="15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</a:t>
                      </a:r>
                      <a:endParaRPr lang="en-US" sz="15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ล้านบาท</a:t>
                      </a:r>
                      <a:endParaRPr lang="en-US" sz="15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</a:t>
                      </a:r>
                      <a:endParaRPr lang="en-US" sz="15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ล้านบาท</a:t>
                      </a:r>
                      <a:endParaRPr lang="en-US" sz="15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ออมสิน</a:t>
                      </a:r>
                      <a:endParaRPr lang="en-US" sz="15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121</a:t>
                      </a:r>
                      <a:r>
                        <a:rPr lang="en-US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764</a:t>
                      </a:r>
                      <a:endParaRPr lang="en-US" sz="13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 </a:t>
                      </a:r>
                      <a:r>
                        <a:rPr lang="en-US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6.97%</a:t>
                      </a:r>
                      <a:r>
                        <a:rPr lang="th-TH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3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en-US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101.85</a:t>
                      </a:r>
                      <a:endParaRPr lang="en-US" sz="13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 </a:t>
                      </a:r>
                      <a:r>
                        <a:rPr lang="en-US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7.19%</a:t>
                      </a:r>
                      <a:r>
                        <a:rPr lang="th-TH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3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</a:t>
                      </a:r>
                      <a:r>
                        <a:rPr lang="en-US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002</a:t>
                      </a:r>
                      <a:endParaRPr lang="en-US" sz="13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 </a:t>
                      </a:r>
                      <a:r>
                        <a:rPr lang="en-US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5.02%</a:t>
                      </a:r>
                      <a:r>
                        <a:rPr lang="th-TH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3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281.73</a:t>
                      </a:r>
                      <a:endParaRPr lang="en-US" sz="13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 </a:t>
                      </a:r>
                      <a:r>
                        <a:rPr lang="en-US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5.13%</a:t>
                      </a:r>
                      <a:r>
                        <a:rPr lang="th-TH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3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128</a:t>
                      </a:r>
                      <a:r>
                        <a:rPr lang="en-US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766</a:t>
                      </a:r>
                      <a:endParaRPr lang="en-US" sz="13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 </a:t>
                      </a:r>
                      <a:r>
                        <a:rPr lang="en-US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6.86%</a:t>
                      </a:r>
                      <a:r>
                        <a:rPr lang="th-TH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3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5,</a:t>
                      </a: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383</a:t>
                      </a:r>
                      <a:r>
                        <a:rPr lang="en-US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58</a:t>
                      </a:r>
                      <a:endParaRPr lang="en-US" sz="13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 </a:t>
                      </a:r>
                      <a:r>
                        <a:rPr lang="en-US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7.08%</a:t>
                      </a:r>
                      <a:r>
                        <a:rPr lang="th-TH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3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ธ.ก.ส.</a:t>
                      </a:r>
                      <a:endParaRPr lang="en-US" sz="15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113</a:t>
                      </a:r>
                      <a:r>
                        <a:rPr lang="en-US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717</a:t>
                      </a:r>
                      <a:endParaRPr lang="en-US" sz="13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300" spc="-3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-</a:t>
                      </a:r>
                      <a:r>
                        <a:rPr lang="th-TH" sz="1300" spc="-3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300" spc="-3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4.10%</a:t>
                      </a:r>
                      <a:r>
                        <a:rPr lang="th-TH" sz="1300" spc="-3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3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en-US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416</a:t>
                      </a:r>
                      <a:r>
                        <a:rPr lang="en-US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57</a:t>
                      </a:r>
                      <a:endParaRPr lang="en-US" sz="13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300" spc="-3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- 3.81%</a:t>
                      </a:r>
                      <a:r>
                        <a:rPr lang="th-TH" sz="1300" spc="-3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3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9,0</a:t>
                      </a: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48</a:t>
                      </a:r>
                      <a:endParaRPr lang="en-US" sz="13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 </a:t>
                      </a:r>
                      <a:r>
                        <a:rPr lang="en-US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0.28%</a:t>
                      </a:r>
                      <a:r>
                        <a:rPr lang="th-TH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3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42</a:t>
                      </a: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</a:t>
                      </a:r>
                      <a:r>
                        <a:rPr lang="en-US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78 </a:t>
                      </a:r>
                      <a:endParaRPr lang="en-US" sz="13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 </a:t>
                      </a:r>
                      <a:r>
                        <a:rPr lang="en-US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0.48%</a:t>
                      </a:r>
                      <a:r>
                        <a:rPr lang="th-TH" sz="1300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3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122</a:t>
                      </a:r>
                      <a:r>
                        <a:rPr lang="en-US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765</a:t>
                      </a:r>
                      <a:endParaRPr lang="en-US" sz="13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300" spc="-3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-</a:t>
                      </a:r>
                      <a:r>
                        <a:rPr lang="th-TH" sz="1300" spc="-3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300" spc="-3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3.79%</a:t>
                      </a:r>
                      <a:r>
                        <a:rPr lang="th-TH" sz="1300" spc="-3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3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en-US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300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844.35</a:t>
                      </a:r>
                      <a:endParaRPr lang="en-US" sz="13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300" spc="-3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-</a:t>
                      </a:r>
                      <a:r>
                        <a:rPr lang="th-TH" sz="1300" spc="-3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300" spc="-3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3.51%</a:t>
                      </a:r>
                      <a:r>
                        <a:rPr lang="th-TH" sz="1300" spc="-3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3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5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b="1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235</a:t>
                      </a:r>
                      <a:r>
                        <a:rPr lang="en-US" sz="1300" b="1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300" b="1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481</a:t>
                      </a:r>
                      <a:endParaRPr lang="en-US" sz="13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b="1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(+ 1.3</a:t>
                      </a:r>
                      <a:r>
                        <a:rPr lang="en-US" sz="1300" b="1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2%</a:t>
                      </a:r>
                      <a:r>
                        <a:rPr lang="th-TH" sz="1300" b="1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3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10,</a:t>
                      </a:r>
                      <a:r>
                        <a:rPr lang="th-TH" sz="1300" b="1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518</a:t>
                      </a:r>
                      <a:r>
                        <a:rPr lang="en-US" sz="1300" b="1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300" b="1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en-US" sz="1300" b="1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</a:t>
                      </a:r>
                      <a:endParaRPr lang="en-US" sz="13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b="1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(+ 1.</a:t>
                      </a:r>
                      <a:r>
                        <a:rPr lang="en-US" sz="1300" b="1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23%</a:t>
                      </a:r>
                      <a:r>
                        <a:rPr lang="th-TH" sz="1300" b="1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3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b="1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16</a:t>
                      </a:r>
                      <a:r>
                        <a:rPr lang="en-US" sz="1300" b="1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300" b="1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050 </a:t>
                      </a:r>
                      <a:endParaRPr lang="en-US" sz="13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b="1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 </a:t>
                      </a:r>
                      <a:r>
                        <a:rPr lang="en-US" sz="1300" b="1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2.29%</a:t>
                      </a:r>
                      <a:r>
                        <a:rPr lang="th-TH" sz="1300" b="1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3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b="1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709.51</a:t>
                      </a:r>
                      <a:endParaRPr lang="en-US" sz="13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b="1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 </a:t>
                      </a:r>
                      <a:r>
                        <a:rPr lang="en-US" sz="1300" b="1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2.28%</a:t>
                      </a:r>
                      <a:r>
                        <a:rPr lang="th-TH" sz="1300" b="1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3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b="1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251</a:t>
                      </a:r>
                      <a:r>
                        <a:rPr lang="en-US" sz="1300" b="1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300" b="1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531</a:t>
                      </a:r>
                      <a:endParaRPr lang="en-US" sz="13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b="1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(+ 1.38</a:t>
                      </a:r>
                      <a:r>
                        <a:rPr lang="en-US" sz="1300" b="1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%</a:t>
                      </a:r>
                      <a:r>
                        <a:rPr lang="th-TH" sz="1300" b="1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3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11,</a:t>
                      </a:r>
                      <a:r>
                        <a:rPr lang="th-TH" sz="1300" b="1" spc="-3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227.93</a:t>
                      </a:r>
                      <a:endParaRPr lang="en-US" sz="13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b="1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(+ 1.</a:t>
                      </a:r>
                      <a:r>
                        <a:rPr lang="en-US" sz="1300" b="1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29%</a:t>
                      </a:r>
                      <a:r>
                        <a:rPr lang="th-TH" sz="1300" b="1" spc="-3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3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13" name="Straight Connector 112"/>
          <p:cNvCxnSpPr/>
          <p:nvPr/>
        </p:nvCxnSpPr>
        <p:spPr>
          <a:xfrm>
            <a:off x="232195" y="7189128"/>
            <a:ext cx="6324690" cy="0"/>
          </a:xfrm>
          <a:prstGeom prst="line">
            <a:avLst/>
          </a:prstGeom>
          <a:ln w="38100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936170" y="9581679"/>
            <a:ext cx="4781743" cy="2451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th-TH" sz="1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สำนักนโยบายพัฒนาระบบการเงินภาคประชาชน สำนักงานเศรษฐกิจการคลัง โทร. สายด่วน 1359</a:t>
            </a:r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2186" y="8683222"/>
            <a:ext cx="263556" cy="257223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6304" y="8261197"/>
            <a:ext cx="245466" cy="265955"/>
          </a:xfrm>
          <a:prstGeom prst="rect">
            <a:avLst/>
          </a:prstGeom>
        </p:spPr>
      </p:pic>
      <p:sp>
        <p:nvSpPr>
          <p:cNvPr id="116" name="TextBox 16"/>
          <p:cNvSpPr txBox="1"/>
          <p:nvPr/>
        </p:nvSpPr>
        <p:spPr>
          <a:xfrm>
            <a:off x="4760016" y="6673666"/>
            <a:ext cx="670376" cy="29238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13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52.85 ลบ.</a:t>
            </a:r>
            <a:endParaRPr lang="en-US" sz="13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9012EF72-EA59-42C2-AA83-DCB916D1E005}"/>
              </a:ext>
            </a:extLst>
          </p:cNvPr>
          <p:cNvSpPr/>
          <p:nvPr/>
        </p:nvSpPr>
        <p:spPr>
          <a:xfrm rot="5400000">
            <a:off x="4881278" y="2397383"/>
            <a:ext cx="80654" cy="74433"/>
          </a:xfrm>
          <a:prstGeom prst="triangl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50"/>
          </a:p>
        </p:txBody>
      </p:sp>
      <p:graphicFrame>
        <p:nvGraphicFramePr>
          <p:cNvPr id="102" name="Chart 101">
            <a:extLst>
              <a:ext uri="{FF2B5EF4-FFF2-40B4-BE49-F238E27FC236}">
                <a16:creationId xmlns:a16="http://schemas.microsoft.com/office/drawing/2014/main" id="{00000000-0008-0000-0200-00000E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3367825"/>
              </p:ext>
            </p:extLst>
          </p:nvPr>
        </p:nvGraphicFramePr>
        <p:xfrm>
          <a:off x="154842" y="1666247"/>
          <a:ext cx="4191001" cy="2783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80" name="Chart 79">
            <a:extLst>
              <a:ext uri="{FF2B5EF4-FFF2-40B4-BE49-F238E27FC236}">
                <a16:creationId xmlns:a16="http://schemas.microsoft.com/office/drawing/2014/main" id="{00000000-0008-0000-02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726770"/>
              </p:ext>
            </p:extLst>
          </p:nvPr>
        </p:nvGraphicFramePr>
        <p:xfrm>
          <a:off x="4208646" y="5116054"/>
          <a:ext cx="2320376" cy="1951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185448" y="5304686"/>
            <a:ext cx="2308126" cy="1051882"/>
            <a:chOff x="4297846" y="5614703"/>
            <a:chExt cx="2308126" cy="1051882"/>
          </a:xfrm>
        </p:grpSpPr>
        <p:sp>
          <p:nvSpPr>
            <p:cNvPr id="115" name="Rectangular Callout 114"/>
            <p:cNvSpPr/>
            <p:nvPr/>
          </p:nvSpPr>
          <p:spPr>
            <a:xfrm>
              <a:off x="5672243" y="6292561"/>
              <a:ext cx="933729" cy="361295"/>
            </a:xfrm>
            <a:prstGeom prst="wedgeRectCallout">
              <a:avLst>
                <a:gd name="adj1" fmla="val -43425"/>
                <a:gd name="adj2" fmla="val -87531"/>
              </a:avLst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th-TH" sz="105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ค้างชำระเกิน 3 เดือน </a:t>
              </a:r>
              <a:r>
                <a:rPr lang="en-US" sz="105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3</a:t>
              </a:r>
              <a:r>
                <a:rPr lang="th-TH" sz="105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.</a:t>
              </a:r>
              <a:r>
                <a:rPr lang="en-US" sz="105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08%</a:t>
              </a:r>
              <a:endParaRPr lang="th-TH" sz="105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114" name="Rectangular Callout 113"/>
            <p:cNvSpPr/>
            <p:nvPr/>
          </p:nvSpPr>
          <p:spPr>
            <a:xfrm>
              <a:off x="4541213" y="5614703"/>
              <a:ext cx="873760" cy="399635"/>
            </a:xfrm>
            <a:prstGeom prst="wedgeRectCallout">
              <a:avLst>
                <a:gd name="adj1" fmla="val 68576"/>
                <a:gd name="adj2" fmla="val 85681"/>
              </a:avLst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th-TH" sz="105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ค้างชำระ 1-3 เดือน 6.</a:t>
              </a:r>
              <a:r>
                <a:rPr lang="en-US" sz="105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72%</a:t>
              </a:r>
              <a:endParaRPr lang="th-TH" sz="105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35" name="Rectangular Callout 34"/>
            <p:cNvSpPr/>
            <p:nvPr/>
          </p:nvSpPr>
          <p:spPr>
            <a:xfrm>
              <a:off x="4297846" y="6225242"/>
              <a:ext cx="723458" cy="441343"/>
            </a:xfrm>
            <a:prstGeom prst="wedgeRectCallout">
              <a:avLst>
                <a:gd name="adj1" fmla="val 57161"/>
                <a:gd name="adj2" fmla="val 81631"/>
              </a:avLst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th-TH" sz="105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สินเชื่อปกติ 90.</a:t>
              </a:r>
              <a:r>
                <a:rPr lang="en-US" sz="105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20%</a:t>
              </a:r>
              <a:endParaRPr lang="th-TH" sz="105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101" name="TextBox 14"/>
          <p:cNvSpPr txBox="1"/>
          <p:nvPr/>
        </p:nvSpPr>
        <p:spPr>
          <a:xfrm>
            <a:off x="275984" y="2001041"/>
            <a:ext cx="737702" cy="29238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 </a:t>
            </a:r>
            <a:r>
              <a:rPr lang="en-US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</a:t>
            </a:r>
            <a:endParaRPr lang="en-US" sz="1300" b="1" dirty="0">
              <a:solidFill>
                <a:schemeClr val="tx1">
                  <a:lumMod val="65000"/>
                  <a:lumOff val="3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8682222-4F20-47CB-895C-EDDB13871FC0}"/>
              </a:ext>
            </a:extLst>
          </p:cNvPr>
          <p:cNvGrpSpPr/>
          <p:nvPr/>
        </p:nvGrpSpPr>
        <p:grpSpPr>
          <a:xfrm>
            <a:off x="570710" y="3076977"/>
            <a:ext cx="3318135" cy="301168"/>
            <a:chOff x="570710" y="3076977"/>
            <a:chExt cx="3318135" cy="301168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61762F07-23AC-42E8-9184-C80CE0095AEB}"/>
                </a:ext>
              </a:extLst>
            </p:cNvPr>
            <p:cNvGrpSpPr/>
            <p:nvPr/>
          </p:nvGrpSpPr>
          <p:grpSpPr>
            <a:xfrm>
              <a:off x="570710" y="3076978"/>
              <a:ext cx="2359267" cy="301167"/>
              <a:chOff x="1595752" y="3216080"/>
              <a:chExt cx="2359267" cy="301167"/>
            </a:xfrm>
          </p:grpSpPr>
          <p:sp>
            <p:nvSpPr>
              <p:cNvPr id="108" name="TextBox 17">
                <a:extLst>
                  <a:ext uri="{FF2B5EF4-FFF2-40B4-BE49-F238E27FC236}">
                    <a16:creationId xmlns:a16="http://schemas.microsoft.com/office/drawing/2014/main" id="{F6DB8775-9DF5-4A14-A04E-00D204EBA662}"/>
                  </a:ext>
                </a:extLst>
              </p:cNvPr>
              <p:cNvSpPr txBox="1"/>
              <p:nvPr/>
            </p:nvSpPr>
            <p:spPr>
              <a:xfrm>
                <a:off x="1595752" y="3219712"/>
                <a:ext cx="450516" cy="29358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th-TH" sz="13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ก.พ. 61</a:t>
                </a:r>
                <a:endParaRPr lang="en-US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10" name="TextBox 17">
                <a:extLst>
                  <a:ext uri="{FF2B5EF4-FFF2-40B4-BE49-F238E27FC236}">
                    <a16:creationId xmlns:a16="http://schemas.microsoft.com/office/drawing/2014/main" id="{2E7640DD-96D6-4B3B-958E-9E22E69ABF51}"/>
                  </a:ext>
                </a:extLst>
              </p:cNvPr>
              <p:cNvSpPr txBox="1"/>
              <p:nvPr/>
            </p:nvSpPr>
            <p:spPr>
              <a:xfrm>
                <a:off x="2572294" y="3223658"/>
                <a:ext cx="450516" cy="29358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th-TH" sz="13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มี.ค. 61</a:t>
                </a:r>
                <a:endParaRPr lang="en-US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17" name="TextBox 17">
                <a:extLst>
                  <a:ext uri="{FF2B5EF4-FFF2-40B4-BE49-F238E27FC236}">
                    <a16:creationId xmlns:a16="http://schemas.microsoft.com/office/drawing/2014/main" id="{05F7AD12-DC0D-4573-8E07-18E8EA2C6C72}"/>
                  </a:ext>
                </a:extLst>
              </p:cNvPr>
              <p:cNvSpPr txBox="1"/>
              <p:nvPr/>
            </p:nvSpPr>
            <p:spPr>
              <a:xfrm>
                <a:off x="3504503" y="3216080"/>
                <a:ext cx="450516" cy="29358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th-TH" sz="13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เม.ย. 6</a:t>
                </a:r>
                <a:r>
                  <a:rPr lang="en-US" sz="13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1</a:t>
                </a:r>
              </a:p>
            </p:txBody>
          </p:sp>
        </p:grpSp>
        <p:sp>
          <p:nvSpPr>
            <p:cNvPr id="99" name="TextBox 17">
              <a:extLst>
                <a:ext uri="{FF2B5EF4-FFF2-40B4-BE49-F238E27FC236}">
                  <a16:creationId xmlns:a16="http://schemas.microsoft.com/office/drawing/2014/main" id="{A8DA0F3F-C557-42BA-8B34-6B037553D4F3}"/>
                </a:ext>
              </a:extLst>
            </p:cNvPr>
            <p:cNvSpPr txBox="1"/>
            <p:nvPr/>
          </p:nvSpPr>
          <p:spPr>
            <a:xfrm>
              <a:off x="3438329" y="3076977"/>
              <a:ext cx="450516" cy="29358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h-TH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พ.ค. 6</a:t>
              </a:r>
              <a:r>
                <a:rPr lang="en-US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485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6179</TotalTime>
  <Words>415</Words>
  <Application>Microsoft Office PowerPoint</Application>
  <PresentationFormat>A4 Paper (210x297 mm)</PresentationFormat>
  <Paragraphs>127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 SarabunPSK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Aim Charoenthongtrakul</dc:creator>
  <cp:lastModifiedBy>Taey</cp:lastModifiedBy>
  <cp:revision>479</cp:revision>
  <cp:lastPrinted>2018-01-19T07:08:44Z</cp:lastPrinted>
  <dcterms:created xsi:type="dcterms:W3CDTF">2016-09-29T07:54:18Z</dcterms:created>
  <dcterms:modified xsi:type="dcterms:W3CDTF">2018-06-21T04:14:25Z</dcterms:modified>
</cp:coreProperties>
</file>