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78" r:id="rId2"/>
    <p:sldId id="279" r:id="rId3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E34"/>
    <a:srgbClr val="B13E32"/>
    <a:srgbClr val="99352B"/>
    <a:srgbClr val="FBE9E1"/>
    <a:srgbClr val="FCFCFC"/>
    <a:srgbClr val="FAE1D6"/>
    <a:srgbClr val="81B53C"/>
    <a:srgbClr val="473429"/>
    <a:srgbClr val="211E74"/>
    <a:srgbClr val="82B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7132" cy="498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69" y="5"/>
            <a:ext cx="2947132" cy="498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1D7ED-EADA-4CDE-9888-8E0F93B5D10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291"/>
            <a:ext cx="2947132" cy="498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69" y="9431291"/>
            <a:ext cx="2947132" cy="498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1261D-BE05-4361-BDF3-A4C3D4C18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53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3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09658"/>
            <a:ext cx="9906000" cy="34834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194253"/>
            <a:ext cx="8543925" cy="4351338"/>
          </a:xfrm>
        </p:spPr>
        <p:txBody>
          <a:bodyPr>
            <a:normAutofit/>
          </a:bodyPr>
          <a:lstStyle>
            <a:lvl1pPr>
              <a:defRPr sz="32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  <a:lvl2pPr>
              <a:defRPr sz="28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2pPr>
            <a:lvl3pPr>
              <a:defRPr sz="24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3pPr>
            <a:lvl4pPr>
              <a:defRPr sz="20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4pPr>
            <a:lvl5pPr>
              <a:defRPr sz="20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827" y="6480175"/>
            <a:ext cx="2228850" cy="365125"/>
          </a:xfrm>
        </p:spPr>
        <p:txBody>
          <a:bodyPr/>
          <a:lstStyle>
            <a:lvl1pPr>
              <a:defRPr sz="1600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4"/>
          <a:stretch/>
        </p:blipFill>
        <p:spPr>
          <a:xfrm>
            <a:off x="0" y="0"/>
            <a:ext cx="9906000" cy="979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242" y="1"/>
            <a:ext cx="6651172" cy="816429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5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4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8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7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8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6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4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0" y="728888"/>
            <a:ext cx="9906000" cy="1320011"/>
          </a:xfrm>
          <a:prstGeom prst="rect">
            <a:avLst/>
          </a:prstGeom>
          <a:solidFill>
            <a:srgbClr val="FBE9E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endParaRPr lang="en-US" sz="16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291156" y="3353323"/>
            <a:ext cx="1615991" cy="15238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endParaRPr lang="en-US" sz="16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219872" y="3491551"/>
            <a:ext cx="2449490" cy="1930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endParaRPr lang="en-US" sz="16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40306" y="3627836"/>
            <a:ext cx="1142762" cy="7235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th-TH" sz="1400" b="1" dirty="0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ส่งข้อมูล</a:t>
            </a:r>
          </a:p>
          <a:p>
            <a:pPr algn="ctr">
              <a:lnSpc>
                <a:spcPct val="85000"/>
              </a:lnSpc>
            </a:pPr>
            <a:r>
              <a:rPr lang="th-TH" sz="1400" b="1" dirty="0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ของผู้บริจาค</a:t>
            </a:r>
          </a:p>
          <a:p>
            <a:pPr algn="ctr">
              <a:lnSpc>
                <a:spcPct val="85000"/>
              </a:lnSpc>
            </a:pPr>
            <a:r>
              <a:rPr lang="th-TH" sz="1400" b="1" dirty="0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ทุกเดือน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6286400" y="5894685"/>
            <a:ext cx="1654396" cy="6865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75000"/>
              </a:lnSpc>
            </a:pPr>
            <a:r>
              <a:rPr lang="th-TH" sz="1400" b="1" dirty="0" smtClean="0">
                <a:solidFill>
                  <a:srgbClr val="719E3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กรมบัญชีกลางนำเงินเข้า</a:t>
            </a:r>
          </a:p>
          <a:p>
            <a:pPr algn="ctr">
              <a:lnSpc>
                <a:spcPct val="75000"/>
              </a:lnSpc>
            </a:pPr>
            <a:r>
              <a:rPr lang="th-TH" sz="1400" b="1" dirty="0" smtClean="0">
                <a:solidFill>
                  <a:srgbClr val="719E3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บัตรสวัสดิการของผู้มีสิทธิ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-37337" y="4816264"/>
            <a:ext cx="12857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16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ผู้สูงอายุ</a:t>
            </a:r>
          </a:p>
          <a:p>
            <a:pPr algn="ctr">
              <a:lnSpc>
                <a:spcPct val="80000"/>
              </a:lnSpc>
            </a:pPr>
            <a:r>
              <a:rPr lang="th-TH" sz="16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ที่ต้องการ</a:t>
            </a:r>
          </a:p>
          <a:p>
            <a:pPr algn="ctr">
              <a:lnSpc>
                <a:spcPct val="80000"/>
              </a:lnSpc>
            </a:pPr>
            <a:r>
              <a:rPr lang="th-TH" sz="16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บริจาคเบี้ยยังชีพ</a:t>
            </a:r>
            <a:endParaRPr lang="en-US" sz="1600" b="1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377812" y="4269053"/>
            <a:ext cx="616901" cy="3113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th-TH" sz="1400" b="1" dirty="0" err="1" smtClean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สนง</a:t>
            </a:r>
            <a:r>
              <a:rPr lang="th-TH" sz="1400" b="1" dirty="0" smtClean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.เขต</a:t>
            </a:r>
            <a:endParaRPr lang="th-TH" sz="1400" b="1" dirty="0">
              <a:solidFill>
                <a:srgbClr val="000066"/>
              </a:solidFill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375335" y="4993155"/>
            <a:ext cx="2107727" cy="311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r">
              <a:lnSpc>
                <a:spcPct val="80000"/>
              </a:lnSpc>
            </a:pPr>
            <a:r>
              <a:rPr lang="th-TH" sz="2000" b="1" dirty="0" smtClean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พัทยา</a:t>
            </a:r>
            <a:endParaRPr lang="th-TH" sz="2000" b="1" dirty="0">
              <a:solidFill>
                <a:srgbClr val="000066"/>
              </a:solidFill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866164" y="3529108"/>
            <a:ext cx="616901" cy="6970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th-TH" sz="2000" b="1" dirty="0" err="1" smtClean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พมจ</a:t>
            </a:r>
            <a:r>
              <a:rPr lang="th-TH" sz="2000" b="1" dirty="0" smtClean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.</a:t>
            </a:r>
            <a:endParaRPr lang="th-TH" sz="2000" b="1" dirty="0">
              <a:solidFill>
                <a:srgbClr val="000066"/>
              </a:solidFill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2727476" y="3710150"/>
            <a:ext cx="1141501" cy="0"/>
          </a:xfrm>
          <a:prstGeom prst="straightConnector1">
            <a:avLst/>
          </a:prstGeom>
          <a:ln w="9525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3866163" y="4270651"/>
            <a:ext cx="616901" cy="311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th-TH" sz="2000" b="1" dirty="0" smtClean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กทม.</a:t>
            </a:r>
            <a:endParaRPr lang="th-TH" sz="2000" b="1" dirty="0">
              <a:solidFill>
                <a:srgbClr val="000066"/>
              </a:solidFill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</p:txBody>
      </p:sp>
      <p:cxnSp>
        <p:nvCxnSpPr>
          <p:cNvPr id="119" name="Straight Arrow Connector 118"/>
          <p:cNvCxnSpPr>
            <a:stCxn id="81" idx="3"/>
            <a:endCxn id="116" idx="1"/>
          </p:cNvCxnSpPr>
          <p:nvPr/>
        </p:nvCxnSpPr>
        <p:spPr>
          <a:xfrm>
            <a:off x="2994713" y="4424727"/>
            <a:ext cx="871450" cy="1598"/>
          </a:xfrm>
          <a:prstGeom prst="straightConnector1">
            <a:avLst/>
          </a:prstGeom>
          <a:ln w="9525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/>
          <p:nvPr/>
        </p:nvCxnSpPr>
        <p:spPr>
          <a:xfrm rot="16200000" flipV="1">
            <a:off x="3831359" y="885484"/>
            <a:ext cx="7303" cy="5731965"/>
          </a:xfrm>
          <a:prstGeom prst="bentConnector3">
            <a:avLst>
              <a:gd name="adj1" fmla="val 9199466"/>
            </a:avLst>
          </a:prstGeom>
          <a:ln w="952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3584130" y="2843523"/>
            <a:ext cx="3605185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th-TH" sz="1400" dirty="0" smtClean="0">
                <a:solidFill>
                  <a:srgbClr val="0C91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กองทุนผู้สูงอายุจัดส่งใบเสร็จให้ผู้บริจาค</a:t>
            </a:r>
            <a:endParaRPr lang="th-TH" sz="1400" dirty="0" smtClean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036925" y="3665512"/>
            <a:ext cx="1786405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17475" indent="-117475">
              <a:lnSpc>
                <a:spcPct val="75000"/>
              </a:lnSpc>
              <a:buFont typeface="Arial" panose="020B0604020202020204" pitchFamily="34" charset="0"/>
              <a:buChar char="•"/>
              <a:defRPr sz="1200" b="1">
                <a:solidFill>
                  <a:srgbClr val="00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pPr marL="0" indent="0" algn="ctr">
              <a:buNone/>
            </a:pPr>
            <a:r>
              <a:rPr lang="th-TH" sz="1400" dirty="0"/>
              <a:t>คณะกรรมการผู้สูงอายุแห่งชาติ </a:t>
            </a:r>
            <a:endParaRPr lang="th-TH" sz="14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th-TH" sz="1400" dirty="0" smtClean="0"/>
              <a:t>(</a:t>
            </a:r>
            <a:r>
              <a:rPr lang="th-TH" sz="1400" dirty="0" err="1"/>
              <a:t>กผส</a:t>
            </a:r>
            <a:r>
              <a:rPr lang="th-TH" sz="1400" dirty="0"/>
              <a:t>.</a:t>
            </a:r>
            <a:r>
              <a:rPr lang="th-TH" sz="1400" dirty="0" smtClean="0"/>
              <a:t>) พิจารณา</a:t>
            </a:r>
            <a:r>
              <a:rPr lang="th-TH" sz="1400" dirty="0"/>
              <a:t>การ</a:t>
            </a:r>
            <a:r>
              <a:rPr lang="th-TH" sz="1400" dirty="0" smtClean="0"/>
              <a:t>ให้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th-TH" sz="1400" dirty="0" smtClean="0"/>
              <a:t>เงินช่วยเหลือ</a:t>
            </a:r>
            <a:r>
              <a:rPr lang="th-TH" sz="1400" dirty="0">
                <a:solidFill>
                  <a:srgbClr val="473429"/>
                </a:solidFill>
              </a:rPr>
              <a:t>แก่ผู้สูงอายุ</a:t>
            </a:r>
            <a:endParaRPr lang="en-US" sz="1400" dirty="0">
              <a:solidFill>
                <a:srgbClr val="473429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th-TH" sz="1400" dirty="0">
                <a:solidFill>
                  <a:srgbClr val="473429"/>
                </a:solidFill>
              </a:rPr>
              <a:t>ในโครงการลงทะเบียน</a:t>
            </a:r>
            <a:endParaRPr lang="en-US" sz="1400" dirty="0">
              <a:solidFill>
                <a:srgbClr val="473429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th-TH" sz="1400" dirty="0">
                <a:solidFill>
                  <a:srgbClr val="473429"/>
                </a:solidFill>
              </a:rPr>
              <a:t>เพื่อสวัสดิการแห่งรัฐ</a:t>
            </a:r>
          </a:p>
          <a:p>
            <a:pPr marL="0" indent="0" algn="ctr">
              <a:buNone/>
            </a:pPr>
            <a:endParaRPr lang="th-TH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4607371" y="3363994"/>
            <a:ext cx="1679875" cy="12156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17475" indent="-1174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h-TH" sz="1400" dirty="0" err="1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อบต</a:t>
            </a:r>
            <a:r>
              <a:rPr lang="th-TH" sz="1400" dirty="0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เทศบาล พัทยา โอนเงินบริจาคเข้าบัญชี </a:t>
            </a:r>
            <a:r>
              <a:rPr lang="th-TH" sz="1400" dirty="0" err="1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พมจ</a:t>
            </a:r>
            <a:r>
              <a:rPr lang="th-TH" sz="1400" dirty="0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พร้อมข้อมูล (รายเดือน)</a:t>
            </a:r>
            <a:endParaRPr lang="th-TH" sz="1400" dirty="0">
              <a:solidFill>
                <a:srgbClr val="0070B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117475" indent="-1174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h-TH" sz="1400" dirty="0" err="1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พมจ</a:t>
            </a:r>
            <a:r>
              <a:rPr lang="th-TH" sz="1400" dirty="0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กทม. โอนเงิน     บริจาคเข้าบัญชี</a:t>
            </a:r>
            <a:r>
              <a:rPr lang="th-TH" sz="1400" dirty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กองทุน </a:t>
            </a:r>
            <a:r>
              <a:rPr lang="th-TH" sz="1400" dirty="0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พร้อมข้อมูล (รายเดือน)</a:t>
            </a:r>
          </a:p>
        </p:txBody>
      </p:sp>
      <p:cxnSp>
        <p:nvCxnSpPr>
          <p:cNvPr id="78" name="Elbow Connector 77"/>
          <p:cNvCxnSpPr>
            <a:endCxn id="135" idx="1"/>
          </p:cNvCxnSpPr>
          <p:nvPr/>
        </p:nvCxnSpPr>
        <p:spPr>
          <a:xfrm>
            <a:off x="4649901" y="4506968"/>
            <a:ext cx="505390" cy="398125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377811" y="3542200"/>
            <a:ext cx="616901" cy="3113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th-TH" sz="1400" b="1" dirty="0" err="1" smtClean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อบต</a:t>
            </a:r>
            <a:r>
              <a:rPr lang="th-TH" sz="1400" b="1" dirty="0" smtClean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.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927177" y="4379116"/>
            <a:ext cx="1284808" cy="0"/>
          </a:xfrm>
          <a:prstGeom prst="straightConnector1">
            <a:avLst/>
          </a:prstGeom>
          <a:ln w="1270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731014" y="4064569"/>
            <a:ext cx="1141501" cy="0"/>
          </a:xfrm>
          <a:prstGeom prst="straightConnector1">
            <a:avLst/>
          </a:prstGeom>
          <a:ln w="9525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2377811" y="3914381"/>
            <a:ext cx="616901" cy="3113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th-TH" sz="1400" b="1" dirty="0" smtClean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เทศบาล</a:t>
            </a:r>
            <a:endParaRPr lang="th-TH" sz="1400" b="1" dirty="0">
              <a:solidFill>
                <a:srgbClr val="000066"/>
              </a:solidFill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219872" y="3191461"/>
            <a:ext cx="2449490" cy="2960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1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หน่วยรับแจ้งบริจาคเบี้ยยังชีพ</a:t>
            </a:r>
            <a:endParaRPr lang="en-US" sz="16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165302" y="2478912"/>
            <a:ext cx="1555508" cy="4930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1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จ่ายเงินช่วยเหลือ</a:t>
            </a:r>
            <a:endParaRPr lang="en-US" sz="16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th-TH" sz="1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ผ่านบัตรสวัสดิการ</a:t>
            </a:r>
            <a:endParaRPr lang="en-US" sz="16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081630" y="993691"/>
            <a:ext cx="17485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th-TH" sz="14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เปิดรับแจ้งบริจาคเบี้ยยังชีพ</a:t>
            </a:r>
          </a:p>
          <a:p>
            <a:pPr algn="ctr">
              <a:lnSpc>
                <a:spcPct val="75000"/>
              </a:lnSpc>
            </a:pPr>
            <a:r>
              <a:rPr lang="th-TH" sz="14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 </a:t>
            </a:r>
            <a:r>
              <a:rPr lang="th-TH" sz="14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สำนักงานเขต </a:t>
            </a:r>
            <a:r>
              <a:rPr lang="th-TH" sz="1400" b="1" dirty="0" err="1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อบต</a:t>
            </a:r>
            <a:r>
              <a:rPr lang="th-TH" sz="14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เทศบาล เมืองพัทยา และ </a:t>
            </a:r>
            <a:r>
              <a:rPr lang="th-TH" sz="1400" b="1" dirty="0" err="1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สถ</a:t>
            </a:r>
            <a:r>
              <a:rPr lang="th-TH" sz="14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endParaRPr lang="en-US" sz="1400" b="1" dirty="0" smtClean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178" name="Straight Arrow Connector 177"/>
          <p:cNvCxnSpPr/>
          <p:nvPr/>
        </p:nvCxnSpPr>
        <p:spPr>
          <a:xfrm>
            <a:off x="2750059" y="917619"/>
            <a:ext cx="2213148" cy="0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4963207" y="923640"/>
            <a:ext cx="2213148" cy="0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7170751" y="915173"/>
            <a:ext cx="2213148" cy="0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085175" y="1009372"/>
            <a:ext cx="1772307" cy="42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ส่งเงินบริจาคเข้าบัญชี</a:t>
            </a:r>
          </a:p>
          <a:p>
            <a:pPr algn="ctr">
              <a:lnSpc>
                <a:spcPct val="75000"/>
              </a:lnSpc>
            </a:pP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กองทุนผู้สูงอายุ</a:t>
            </a:r>
            <a:endParaRPr lang="en-US" sz="1400" b="1" dirty="0" smtClean="0">
              <a:solidFill>
                <a:srgbClr val="000099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152324" y="1005071"/>
            <a:ext cx="1803790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th-TH" sz="14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เริ่มส่งใบเสร็จให้ผู้บริจาค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8218467" y="1019517"/>
            <a:ext cx="17723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จัดส่งเหรียญเชิดชูเกียรติ</a:t>
            </a:r>
          </a:p>
          <a:p>
            <a:pPr algn="ctr">
              <a:lnSpc>
                <a:spcPct val="75000"/>
              </a:lnSpc>
            </a:pP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ให้ผู้บริจาคเบี้ยยังชีพ </a:t>
            </a: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</a:t>
            </a:r>
            <a:endParaRPr lang="th-TH" sz="1400" b="1" dirty="0" smtClean="0">
              <a:solidFill>
                <a:srgbClr val="000099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75000"/>
              </a:lnSpc>
            </a:pPr>
            <a:r>
              <a:rPr lang="th-TH" sz="1400" b="1" dirty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จัดพิธีเชิดชูเกียรติในวันผู้สูงอายุ</a:t>
            </a:r>
            <a:endParaRPr lang="en-US" sz="1400" b="1" dirty="0">
              <a:solidFill>
                <a:srgbClr val="000099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5155291" y="4578450"/>
            <a:ext cx="1345608" cy="653285"/>
          </a:xfrm>
          <a:prstGeom prst="roundRect">
            <a:avLst/>
          </a:prstGeom>
          <a:solidFill>
            <a:srgbClr val="FBE9E1"/>
          </a:solidFill>
          <a:ln w="6350">
            <a:solidFill>
              <a:srgbClr val="B13E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th-TH" sz="1400" b="1" dirty="0" smtClean="0">
                <a:solidFill>
                  <a:srgbClr val="99352B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บัญชีเงินบริจาค</a:t>
            </a:r>
          </a:p>
          <a:p>
            <a:pPr algn="ctr">
              <a:lnSpc>
                <a:spcPct val="75000"/>
              </a:lnSpc>
            </a:pPr>
            <a:r>
              <a:rPr lang="th-TH" sz="1400" b="1" dirty="0" smtClean="0">
                <a:solidFill>
                  <a:srgbClr val="99352B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เบี้ยยังชีพ</a:t>
            </a:r>
          </a:p>
          <a:p>
            <a:pPr algn="ctr">
              <a:lnSpc>
                <a:spcPct val="75000"/>
              </a:lnSpc>
            </a:pPr>
            <a:r>
              <a:rPr lang="th-TH" sz="1400" b="1" dirty="0" smtClean="0">
                <a:solidFill>
                  <a:srgbClr val="99352B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ของกองทุนผู้สูงอายุ</a:t>
            </a:r>
            <a:endParaRPr lang="en-US" sz="1400" b="1" dirty="0">
              <a:solidFill>
                <a:srgbClr val="99352B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478030" y="6009943"/>
            <a:ext cx="3992781" cy="3453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th-TH" sz="2000" b="1" dirty="0" err="1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สศค</a:t>
            </a:r>
            <a:r>
              <a:rPr lang="th-TH" sz="2000" b="1" dirty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. </a:t>
            </a:r>
            <a:r>
              <a:rPr lang="th-TH" sz="1400" b="1" dirty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ส่งข้อมูลผู้มีสิทธิรับเงินช่วยเหลือ ให้กองทุนผู้สูงอายุและกรมบัญชีกลาง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377811" y="4629210"/>
            <a:ext cx="2105252" cy="311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th-TH" sz="2000" b="1" dirty="0" smtClean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                           </a:t>
            </a:r>
            <a:r>
              <a:rPr lang="th-TH" sz="2000" b="1" dirty="0" err="1" smtClean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สถ</a:t>
            </a:r>
            <a:r>
              <a:rPr lang="th-TH" sz="2000" b="1" dirty="0" smtClean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.</a:t>
            </a:r>
            <a:endParaRPr lang="th-TH" sz="2000" b="1" dirty="0">
              <a:solidFill>
                <a:srgbClr val="000066"/>
              </a:solidFill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78" y="3428984"/>
            <a:ext cx="1429017" cy="134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054">
            <a:off x="8874597" y="2983112"/>
            <a:ext cx="825944" cy="495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5" name="Rectangle 174"/>
          <p:cNvSpPr/>
          <p:nvPr/>
        </p:nvSpPr>
        <p:spPr>
          <a:xfrm>
            <a:off x="6480068" y="5373904"/>
            <a:ext cx="1267061" cy="561628"/>
          </a:xfrm>
          <a:prstGeom prst="rect">
            <a:avLst/>
          </a:prstGeom>
          <a:solidFill>
            <a:srgbClr val="82B6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th-TH" sz="2000" b="1" dirty="0" smtClean="0">
                <a:solidFill>
                  <a:prstClr val="white"/>
                </a:solidFill>
                <a:cs typeface="TH SarabunIT๙" panose="020B0500040200020003" pitchFamily="34" charset="-34"/>
              </a:rPr>
              <a:t>กรมบัญชีกลาง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26687" y="911313"/>
            <a:ext cx="2213148" cy="0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-146467" y="1006394"/>
            <a:ext cx="21408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4538" indent="-744538" algn="ctr">
              <a:lnSpc>
                <a:spcPct val="75000"/>
              </a:lnSpc>
              <a:tabLst>
                <a:tab pos="744538" algn="l"/>
              </a:tabLst>
            </a:pP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นายกรัฐมนตรีกล่าวแนะนำโครงการ</a:t>
            </a:r>
          </a:p>
          <a:p>
            <a:pPr marL="744538" indent="-744538" algn="ctr">
              <a:lnSpc>
                <a:spcPct val="75000"/>
              </a:lnSpc>
              <a:tabLst>
                <a:tab pos="744538" algn="l"/>
              </a:tabLst>
            </a:pP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ในรายการ “ศาสตร์พระราชา </a:t>
            </a:r>
          </a:p>
          <a:p>
            <a:pPr marL="744538" indent="-744538" algn="ctr">
              <a:lnSpc>
                <a:spcPct val="75000"/>
              </a:lnSpc>
              <a:tabLst>
                <a:tab pos="744538" algn="l"/>
              </a:tabLst>
            </a:pP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สู่การพัฒนาอย่างยั่งยืน”</a:t>
            </a:r>
          </a:p>
          <a:p>
            <a:pPr marL="744538" indent="-744538" algn="ctr">
              <a:lnSpc>
                <a:spcPct val="75000"/>
              </a:lnSpc>
              <a:tabLst>
                <a:tab pos="744538" algn="l"/>
              </a:tabLst>
            </a:pP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แถลงข่าว </a:t>
            </a:r>
            <a:r>
              <a:rPr lang="th-TH" sz="1400" b="1" dirty="0" err="1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กค</a:t>
            </a: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</a:p>
          <a:p>
            <a:pPr marL="744538" indent="-744538" algn="ctr">
              <a:lnSpc>
                <a:spcPct val="75000"/>
              </a:lnSpc>
              <a:tabLst>
                <a:tab pos="744538" algn="l"/>
              </a:tabLst>
            </a:pP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ข่าว</a:t>
            </a:r>
            <a:r>
              <a:rPr lang="th-TH" sz="1400" b="1" dirty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โทรทัศน์-วิทยุ </a:t>
            </a: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ป้าย</a:t>
            </a:r>
            <a:r>
              <a:rPr lang="en-US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PR</a:t>
            </a: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pPr marL="744538" indent="-744538" algn="ctr">
              <a:lnSpc>
                <a:spcPct val="75000"/>
              </a:lnSpc>
              <a:tabLst>
                <a:tab pos="744538" algn="l"/>
              </a:tabLst>
            </a:pPr>
            <a:r>
              <a:rPr lang="th-TH" sz="1400" b="1" dirty="0" smtClean="0">
                <a:solidFill>
                  <a:srgbClr val="0000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เสียงตามสาย สื่อออนไลน์</a:t>
            </a:r>
            <a:endParaRPr lang="th-TH" sz="1400" b="1" dirty="0">
              <a:solidFill>
                <a:srgbClr val="000099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747129" y="5571390"/>
            <a:ext cx="865243" cy="0"/>
          </a:xfrm>
          <a:prstGeom prst="straightConnector1">
            <a:avLst/>
          </a:prstGeom>
          <a:ln w="1270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/>
          <a:srcRect l="64870" t="29460" r="4824" b="9356"/>
          <a:stretch/>
        </p:blipFill>
        <p:spPr>
          <a:xfrm>
            <a:off x="8250712" y="4588199"/>
            <a:ext cx="1420058" cy="1590465"/>
          </a:xfrm>
          <a:prstGeom prst="rect">
            <a:avLst/>
          </a:prstGeom>
        </p:spPr>
      </p:pic>
      <p:cxnSp>
        <p:nvCxnSpPr>
          <p:cNvPr id="74" name="Elbow Connector 73"/>
          <p:cNvCxnSpPr>
            <a:stCxn id="66" idx="0"/>
          </p:cNvCxnSpPr>
          <p:nvPr/>
        </p:nvCxnSpPr>
        <p:spPr>
          <a:xfrm rot="16200000" flipH="1" flipV="1">
            <a:off x="3663373" y="313432"/>
            <a:ext cx="323863" cy="6554965"/>
          </a:xfrm>
          <a:prstGeom prst="bentConnector3">
            <a:avLst>
              <a:gd name="adj1" fmla="val -224888"/>
            </a:avLst>
          </a:prstGeom>
          <a:ln w="12700">
            <a:solidFill>
              <a:srgbClr val="00B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911726" y="5541415"/>
            <a:ext cx="2935420" cy="311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th-TH" sz="2000" b="1" dirty="0" err="1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กรมธนา</a:t>
            </a:r>
            <a:r>
              <a:rPr lang="th-TH" sz="2000" b="1" dirty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รักษ์ </a:t>
            </a:r>
            <a:r>
              <a:rPr lang="th-TH" sz="1400" b="1" dirty="0">
                <a:solidFill>
                  <a:srgbClr val="000066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ผลิตเหรียญเชิดชูเกียรติ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51733" y="2489101"/>
            <a:ext cx="413968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1200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กองทุนผู้สูงอายุจัดส่งเหรียญให้แก่ </a:t>
            </a:r>
            <a:r>
              <a:rPr lang="th-TH" sz="1200" dirty="0" err="1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พมจ</a:t>
            </a:r>
            <a:r>
              <a:rPr lang="th-TH" sz="1200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แต่ละจังหวัด (ประสาน มท.)</a:t>
            </a:r>
          </a:p>
          <a:p>
            <a:pPr algn="ctr">
              <a:lnSpc>
                <a:spcPct val="95000"/>
              </a:lnSpc>
            </a:pPr>
            <a:r>
              <a:rPr lang="th-TH" sz="1200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เพื่อส่งให้ผู้บริจาคเบี้ยยังชีพ / กทม. / พัทยา</a:t>
            </a: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08" y="2312892"/>
            <a:ext cx="522806" cy="634975"/>
          </a:xfrm>
          <a:prstGeom prst="rect">
            <a:avLst/>
          </a:prstGeom>
        </p:spPr>
      </p:pic>
      <p:sp>
        <p:nvSpPr>
          <p:cNvPr id="120" name="Title 3"/>
          <p:cNvSpPr>
            <a:spLocks noGrp="1"/>
          </p:cNvSpPr>
          <p:nvPr>
            <p:ph type="title"/>
          </p:nvPr>
        </p:nvSpPr>
        <p:spPr>
          <a:xfrm>
            <a:off x="1" y="1630"/>
            <a:ext cx="9905999" cy="740771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th-TH" sz="2800" dirty="0">
                <a:solidFill>
                  <a:srgbClr val="FCFCF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โครงการบริจาคเบี้ยยัง</a:t>
            </a:r>
            <a:r>
              <a:rPr lang="th-TH" sz="2800" dirty="0" smtClean="0">
                <a:solidFill>
                  <a:srgbClr val="FCFCF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ชีพผู้สูงอายุเข้าก</a:t>
            </a:r>
            <a:r>
              <a:rPr lang="th-TH" sz="2800" dirty="0">
                <a:solidFill>
                  <a:srgbClr val="FCFCF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องทุน</a:t>
            </a:r>
            <a:r>
              <a:rPr lang="th-TH" sz="2800" dirty="0" smtClean="0">
                <a:solidFill>
                  <a:srgbClr val="FCFCF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 เพื่อให้เงินช่วยเหลือ</a:t>
            </a:r>
            <a:r>
              <a:rPr lang="th-TH" sz="2800" dirty="0">
                <a:solidFill>
                  <a:srgbClr val="FCFCF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ผู้สูงอายุที่มีรายได้</a:t>
            </a:r>
            <a:r>
              <a:rPr lang="th-TH" sz="2800" dirty="0" smtClean="0">
                <a:solidFill>
                  <a:srgbClr val="FCFCF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  <a:endParaRPr lang="th-TH" sz="2800" dirty="0">
              <a:solidFill>
                <a:srgbClr val="FCFCF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1656" y="4944969"/>
            <a:ext cx="1932686" cy="24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1200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(มอบอำนาจได้)</a:t>
            </a:r>
            <a:endParaRPr lang="en-US" sz="1200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4" y="3776483"/>
            <a:ext cx="1202588" cy="1033433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991811" y="3986712"/>
            <a:ext cx="1291404" cy="101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th-TH" sz="1400" dirty="0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แจ้งความจำนง</a:t>
            </a:r>
          </a:p>
          <a:p>
            <a:pPr algn="ctr">
              <a:lnSpc>
                <a:spcPct val="85000"/>
              </a:lnSpc>
            </a:pPr>
            <a:r>
              <a:rPr lang="th-TH" sz="1400" dirty="0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ขอบริจาคเบี้ยยังชีพ </a:t>
            </a:r>
          </a:p>
          <a:p>
            <a:pPr algn="ctr">
              <a:lnSpc>
                <a:spcPct val="85000"/>
              </a:lnSpc>
            </a:pPr>
            <a:r>
              <a:rPr lang="th-TH" sz="1400" dirty="0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 สถานที่ที่ได้ลงทะเบียน</a:t>
            </a:r>
          </a:p>
          <a:p>
            <a:pPr algn="ctr">
              <a:lnSpc>
                <a:spcPct val="85000"/>
              </a:lnSpc>
            </a:pPr>
            <a:r>
              <a:rPr lang="th-TH" sz="1400" dirty="0" smtClean="0">
                <a:solidFill>
                  <a:srgbClr val="0070B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รับเบี้ยยังชีพไว้</a:t>
            </a:r>
          </a:p>
        </p:txBody>
      </p:sp>
      <p:cxnSp>
        <p:nvCxnSpPr>
          <p:cNvPr id="51" name="Elbow Connector 50"/>
          <p:cNvCxnSpPr>
            <a:stCxn id="135" idx="2"/>
          </p:cNvCxnSpPr>
          <p:nvPr/>
        </p:nvCxnSpPr>
        <p:spPr>
          <a:xfrm rot="16200000" flipH="1">
            <a:off x="5971406" y="5088423"/>
            <a:ext cx="339655" cy="626277"/>
          </a:xfrm>
          <a:prstGeom prst="bentConnector2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83902" y="1745058"/>
            <a:ext cx="6372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การประชาสัมพันธ์จะเริ่มดำเนินการเมื่อคณะรัฐมนตรีรับทราบแนวทางการดำเนิน</a:t>
            </a:r>
            <a:r>
              <a:rPr lang="th-TH" sz="1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โครงการฯ</a:t>
            </a:r>
            <a:endParaRPr lang="en-US" sz="14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6756" y="3152001"/>
            <a:ext cx="39324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 b="1" dirty="0">
                <a:solidFill>
                  <a:prstClr val="white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เพื่อช่วยเหลือผู้สูงอายุที่มีรายได้น้อย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754446" y="2268062"/>
            <a:ext cx="2118832" cy="1981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endParaRPr lang="en-US" sz="16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43" y="2006629"/>
            <a:ext cx="2773920" cy="23837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76" y="2380695"/>
            <a:ext cx="1831859" cy="1726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Rectangle 22"/>
          <p:cNvSpPr/>
          <p:nvPr/>
        </p:nvSpPr>
        <p:spPr>
          <a:xfrm>
            <a:off x="1" y="-4451"/>
            <a:ext cx="9906000" cy="369332"/>
          </a:xfrm>
          <a:prstGeom prst="rect">
            <a:avLst/>
          </a:prstGeom>
          <a:solidFill>
            <a:srgbClr val="FDF1DF"/>
          </a:solidFill>
          <a:ln w="19050">
            <a:solidFill>
              <a:srgbClr val="CB943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F19D19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905999" cy="1127333"/>
          </a:xfrm>
          <a:solidFill>
            <a:srgbClr val="0070C0"/>
          </a:solidFill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เชิญชวนบริจาคเงินเบี้ย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ยังชีพ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ผู้สูงอายุเข้ากองทุนผู้สูงอายุ</a:t>
            </a:r>
            <a:b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เพื่อช่วยเหลือผู้สูงอายุที่มีรายได้น้อย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011" y="4671982"/>
            <a:ext cx="4188242" cy="1505026"/>
          </a:xfrm>
          <a:prstGeom prst="rect">
            <a:avLst/>
          </a:prstGeom>
          <a:solidFill>
            <a:srgbClr val="FDF1DF"/>
          </a:solidFill>
          <a:ln w="19050">
            <a:solidFill>
              <a:srgbClr val="CB943F"/>
            </a:solidFill>
            <a:prstDash val="solid"/>
          </a:ln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th-TH" b="1" dirty="0" smtClean="0">
                <a:solidFill>
                  <a:srgbClr val="F19D19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</a:t>
            </a:r>
            <a:r>
              <a:rPr lang="th-TH" sz="2400" b="1" dirty="0" smtClean="0">
                <a:solidFill>
                  <a:srgbClr val="F19D19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ขอบริจาคเบี้ยยังชีพผู้สูงอายุ</a:t>
            </a:r>
            <a:endParaRPr lang="en-US" b="1" dirty="0" smtClean="0">
              <a:solidFill>
                <a:srgbClr val="F19D19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90000"/>
              </a:lnSpc>
            </a:pPr>
            <a:r>
              <a:rPr lang="th-TH" b="1" dirty="0" smtClean="0">
                <a:solidFill>
                  <a:srgbClr val="F19D19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เข้ากองทุนผู้สูงอายุ เพื่อช่วยเหลือผู้สูงอายุที่มีรายได้น้อย</a:t>
            </a:r>
          </a:p>
          <a:p>
            <a:pPr algn="ctr">
              <a:lnSpc>
                <a:spcPct val="90000"/>
              </a:lnSpc>
            </a:pPr>
            <a:r>
              <a:rPr lang="th-TH" b="1" dirty="0" smtClean="0">
                <a:solidFill>
                  <a:srgbClr val="F19D19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โดยนำบัตรประจำตัวประชาชนพร้อมสำเนามาที่  </a:t>
            </a:r>
          </a:p>
          <a:p>
            <a:pPr algn="ctr">
              <a:lnSpc>
                <a:spcPct val="90000"/>
              </a:lnSpc>
            </a:pP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ที่ทำการ </a:t>
            </a:r>
            <a:r>
              <a:rPr lang="th-TH" sz="2000" b="1" dirty="0" err="1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เทศบาล สำนักงานเขต กทม. </a:t>
            </a:r>
          </a:p>
          <a:p>
            <a:pPr algn="ctr">
              <a:lnSpc>
                <a:spcPct val="90000"/>
              </a:lnSpc>
            </a:pP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สำนักงานเมืองพัทยา และกรมส่งเสริมการปกครองท้องถิ่น</a:t>
            </a:r>
            <a:endParaRPr lang="th-TH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55043" y="4667179"/>
            <a:ext cx="2328530" cy="1509829"/>
          </a:xfrm>
          <a:prstGeom prst="rect">
            <a:avLst/>
          </a:prstGeom>
          <a:ln w="19050">
            <a:solidFill>
              <a:srgbClr val="CB943F"/>
            </a:solidFill>
            <a:prstDash val="solid"/>
          </a:ln>
        </p:spPr>
        <p:txBody>
          <a:bodyPr wrap="square" anchor="t">
            <a:noAutofit/>
          </a:bodyPr>
          <a:lstStyle/>
          <a:p>
            <a:r>
              <a:rPr lang="th-TH" b="1" dirty="0" smtClean="0">
                <a:solidFill>
                  <a:srgbClr val="976A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ผู้บริจาคเบี้ยยังชีพผู้สูงอายุจะได้รับ</a:t>
            </a:r>
          </a:p>
          <a:p>
            <a:pPr>
              <a:buClr>
                <a:srgbClr val="F19D19">
                  <a:lumMod val="50000"/>
                </a:srgbClr>
              </a:buClr>
            </a:pPr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เหรียญเชิดชูเกียรติ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028" y="5245002"/>
            <a:ext cx="809688" cy="9146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97376" y="1270604"/>
            <a:ext cx="6220046" cy="111009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200" b="1" dirty="0">
                <a:solidFill>
                  <a:srgbClr val="7D500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</a:t>
            </a:r>
            <a:r>
              <a:rPr lang="th-TH" sz="2200" b="1" dirty="0" smtClean="0">
                <a:solidFill>
                  <a:srgbClr val="7D500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งินบริจาคจะนำมาจ่ายเป็น</a:t>
            </a:r>
            <a:r>
              <a:rPr lang="th-TH" sz="2800" b="1" dirty="0" smtClean="0">
                <a:solidFill>
                  <a:srgbClr val="7D500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เงินช่วยเหลือเพื่อการยังชีพ</a:t>
            </a:r>
            <a:endParaRPr lang="th-TH" sz="3000" b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ให้แก่ผู้สูงอายุ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ที่มีรายได้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  <a:r>
              <a: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ในโครงการลงทะเบียนเพื่อสวัสดิการแห่งรัฐ</a:t>
            </a:r>
          </a:p>
          <a:p>
            <a:pPr algn="ctr">
              <a:lnSpc>
                <a:spcPct val="80000"/>
              </a:lnSpc>
            </a:pPr>
            <a:r>
              <a:rPr lang="en-US" sz="2200" b="1" dirty="0" smtClean="0">
                <a:solidFill>
                  <a:srgbClr val="7D500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solidFill>
                  <a:srgbClr val="7D500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ผ่านบัตรสวัสดิการแห่งรัฐ</a:t>
            </a:r>
            <a:endParaRPr lang="th-TH" sz="2200" b="1" dirty="0">
              <a:solidFill>
                <a:srgbClr val="7D500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6275950"/>
            <a:ext cx="9905999" cy="58015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H SarabunIT๙" panose="020B0500040200020003" pitchFamily="34" charset="-34"/>
                <a:ea typeface="+mj-ea"/>
                <a:cs typeface="TH SarabunIT๙" panose="020B0500040200020003" pitchFamily="34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4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บริจาคเบี้ยยังชีพผู้สูงอายุวันนี้... ท่านจะเป็นส่วนหนึ่งในการช่วยเหลือผู้สูงอายุที่มีรายได้น้อยกว่า 3 ล้านคนทั่วประเทศ</a:t>
            </a:r>
            <a:endParaRPr lang="th-TH" sz="2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32269" y="1234586"/>
            <a:ext cx="3505603" cy="610540"/>
          </a:xfrm>
          <a:prstGeom prst="wedgeEllipseCallout">
            <a:avLst>
              <a:gd name="adj1" fmla="val -32523"/>
              <a:gd name="adj2" fmla="val 993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“บริจาค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เบี้ยยังชีพกัน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เถอะ”</a:t>
            </a:r>
            <a:endParaRPr 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44" y="3498059"/>
            <a:ext cx="733239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38" y="3002398"/>
            <a:ext cx="978955" cy="5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34" y="2523966"/>
            <a:ext cx="1177818" cy="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10" y="2950666"/>
            <a:ext cx="1097609" cy="6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53" y="2499502"/>
            <a:ext cx="1161884" cy="6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080559" y="3761476"/>
            <a:ext cx="2853093" cy="5516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1600" b="1" dirty="0" smtClean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</a:t>
            </a:r>
            <a:r>
              <a:rPr lang="th-TH" sz="1600" b="1" dirty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ที่มีรายได้</a:t>
            </a:r>
            <a:r>
              <a:rPr lang="th-TH" sz="1600" b="1" dirty="0" smtClean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</a:p>
          <a:p>
            <a:pPr algn="ctr">
              <a:lnSpc>
                <a:spcPct val="80000"/>
              </a:lnSpc>
            </a:pPr>
            <a:r>
              <a:rPr lang="th-TH" sz="1600" b="1" dirty="0" smtClean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ที่อยู่ใน</a:t>
            </a:r>
            <a:r>
              <a:rPr lang="th-TH" sz="1600" b="1" dirty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โครงการลงทะเบียนเพื่อสวัสดิการแห่งรัฐ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6345987"/>
            <a:ext cx="990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054">
            <a:off x="6558520" y="3349926"/>
            <a:ext cx="776147" cy="465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8" name="Heart 47"/>
          <p:cNvSpPr/>
          <p:nvPr/>
        </p:nvSpPr>
        <p:spPr>
          <a:xfrm rot="20667990">
            <a:off x="7587667" y="4695299"/>
            <a:ext cx="1838879" cy="1390541"/>
          </a:xfrm>
          <a:prstGeom prst="heart">
            <a:avLst/>
          </a:prstGeom>
          <a:solidFill>
            <a:srgbClr val="FFC1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20665426">
            <a:off x="7477865" y="5032007"/>
            <a:ext cx="21588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 b="1" i="1" dirty="0" smtClean="0">
                <a:solidFill>
                  <a:srgbClr val="BC3689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..อิ่มใจผู้ให้</a:t>
            </a:r>
          </a:p>
          <a:p>
            <a:pPr algn="ctr"/>
            <a:r>
              <a:rPr lang="th-TH" sz="2200" b="1" i="1" dirty="0" smtClean="0">
                <a:solidFill>
                  <a:srgbClr val="BC3689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สุขใจผู้รับ..</a:t>
            </a:r>
            <a:endParaRPr lang="en-US" sz="2200" b="1" i="1" dirty="0">
              <a:solidFill>
                <a:srgbClr val="BC3689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/>
          <a:srcRect l="6684" t="27711" r="66647" b="7609"/>
          <a:stretch/>
        </p:blipFill>
        <p:spPr>
          <a:xfrm>
            <a:off x="7656343" y="2544776"/>
            <a:ext cx="878276" cy="118168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/>
          <a:srcRect l="64870" t="29460" r="4824" b="9356"/>
          <a:stretch/>
        </p:blipFill>
        <p:spPr>
          <a:xfrm>
            <a:off x="8534619" y="2600040"/>
            <a:ext cx="992826" cy="11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4565</TotalTime>
  <Words>447</Words>
  <Application>Microsoft Office PowerPoint</Application>
  <PresentationFormat>A4 Paper (210x297 mm)</PresentationFormat>
  <Paragraphs>73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TH Kodchasal</vt:lpstr>
      <vt:lpstr>TH SarabunIT๙</vt:lpstr>
      <vt:lpstr>TH SarabunPSK</vt:lpstr>
      <vt:lpstr>Times New Roman</vt:lpstr>
      <vt:lpstr>1_Office Theme</vt:lpstr>
      <vt:lpstr>โครงการบริจาคเบี้ยยังชีพผู้สูงอายุเข้ากองทุนผู้สูงอายุ เพื่อให้เงินช่วยเหลือผู้สูงอายุที่มีรายได้น้อย</vt:lpstr>
      <vt:lpstr>เชิญชวนบริจาคเงินเบี้ยยังชีพผู้สูงอายุเข้ากองทุนผู้สูงอายุ เพื่อช่วยเหลือผู้สูงอายุที่มีรายได้น้อย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Bellor</dc:creator>
  <cp:lastModifiedBy>นวพร  วิริยานุพงศ์</cp:lastModifiedBy>
  <cp:revision>615</cp:revision>
  <cp:lastPrinted>2017-10-20T01:40:27Z</cp:lastPrinted>
  <dcterms:created xsi:type="dcterms:W3CDTF">2017-01-05T11:39:30Z</dcterms:created>
  <dcterms:modified xsi:type="dcterms:W3CDTF">2017-11-07T09:27:45Z</dcterms:modified>
</cp:coreProperties>
</file>